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56" r:id="rId2"/>
    <p:sldId id="503" r:id="rId3"/>
    <p:sldId id="504" r:id="rId4"/>
    <p:sldId id="506" r:id="rId5"/>
    <p:sldId id="507" r:id="rId6"/>
    <p:sldId id="505" r:id="rId7"/>
    <p:sldId id="381" r:id="rId8"/>
    <p:sldId id="509" r:id="rId9"/>
    <p:sldId id="478" r:id="rId10"/>
    <p:sldId id="477" r:id="rId11"/>
    <p:sldId id="359" r:id="rId12"/>
    <p:sldId id="458" r:id="rId13"/>
    <p:sldId id="450" r:id="rId14"/>
    <p:sldId id="424" r:id="rId15"/>
    <p:sldId id="355" r:id="rId16"/>
    <p:sldId id="476" r:id="rId17"/>
    <p:sldId id="451" r:id="rId18"/>
    <p:sldId id="481" r:id="rId19"/>
    <p:sldId id="508" r:id="rId20"/>
    <p:sldId id="446" r:id="rId21"/>
    <p:sldId id="510" r:id="rId2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0000"/>
    <a:srgbClr val="FFFF00"/>
    <a:srgbClr val="000099"/>
    <a:srgbClr val="0000CC"/>
    <a:srgbClr val="1C1C1C"/>
    <a:srgbClr val="FF33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162" autoAdjust="0"/>
  </p:normalViewPr>
  <p:slideViewPr>
    <p:cSldViewPr snapToObjects="1"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87241BF8-7E61-4912-9A57-54C713BDBC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1779AF7C-38B4-45B7-A70D-25D976A6A9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6CD66D-4E2F-42F1-9D11-5B173E419622}" type="slidenum">
              <a:rPr lang="en-US" altLang="zh-TW" smtClean="0">
                <a:ea typeface="新細明體" charset="-120"/>
              </a:rPr>
              <a:pPr/>
              <a:t>11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 w="12700" cap="flat">
            <a:solidFill>
              <a:schemeClr val="tx1"/>
            </a:solidFill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67" tIns="46034" rIns="92067" bIns="46034"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3"/>
              <a:ext cx="1856" cy="3626"/>
              <a:chOff x="3010" y="777"/>
              <a:chExt cx="1856" cy="3626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7"/>
              <a:ext cx="500" cy="500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1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5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</p:grpSp>
      <p:sp>
        <p:nvSpPr>
          <p:cNvPr id="132143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>
                <a:solidFill>
                  <a:srgbClr val="FF3300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32144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83D87-06AD-4D07-98F7-EEB64A62FE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6E509-7613-4F4F-BBBA-06E3D500E9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B7C6F-1D20-4D36-934D-FA928AD7BB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47BD9-855D-4E9D-845C-51E9ED1D891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18BBD-BF4E-40E1-8F38-23B248C759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BAF56-DF74-499B-B201-D2EF09619C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D3A32-60B4-43F0-91D0-B120856224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E6A65-BB3F-41C4-A199-381AFFD632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3D17C-C144-42A8-BB4E-81CBF4DB8C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FEEF7-BA61-4322-BE27-BC80FD78B9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C6366-8A07-4179-B4CF-58611BD191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D6F2A-09B7-45E0-B884-B2AE6535BE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B7DD6-0E4E-46FA-A3FE-F65DA2D9D9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2377E-CD39-4465-ABB4-CAE65CF548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31075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31077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31078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31079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sp>
          <p:nvSpPr>
            <p:cNvPr id="131080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3108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3108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3108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3108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3108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3108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>
                    <a:ea typeface="新細明體" pitchFamily="18" charset="-120"/>
                  </a:endParaRPr>
                </a:p>
              </p:txBody>
            </p:sp>
            <p:sp>
              <p:nvSpPr>
                <p:cNvPr id="13108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>
                    <a:ea typeface="新細明體" pitchFamily="18" charset="-120"/>
                  </a:endParaRPr>
                </a:p>
              </p:txBody>
            </p:sp>
            <p:sp>
              <p:nvSpPr>
                <p:cNvPr id="13109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>
                    <a:ea typeface="新細明體" pitchFamily="18" charset="-120"/>
                  </a:endParaRPr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31092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31093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31094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3109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3109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3109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31100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31101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31102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sp>
          <p:nvSpPr>
            <p:cNvPr id="13110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3110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3110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3110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3110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3110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3110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3111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3111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3111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3111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3111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3111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3111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</p:grpSp>
      <p:sp>
        <p:nvSpPr>
          <p:cNvPr id="131117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31119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1120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1121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C00EFD11-9FB2-4FEA-8BED-0F9F6B2E062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&amp;esrc=s&amp;frm=1&amp;source=images&amp;cd=&amp;cad=rja&amp;uact=8&amp;ved=0ahUKEwjHh7TWho_SAhXHWrwKHZOyC6QQjRwIBw&amp;url=http://www.360doc.com/content/16/0709/16/34859406_574275597.shtml&amp;psig=AFQjCNHSFRXaZd7Ot0zjdD9LPTuwrRDDmw&amp;ust=1487143270080777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hyperlink" Target="http://www.google.com.tw/url?sa=i&amp;rct=j&amp;q=&amp;esrc=s&amp;frm=1&amp;source=images&amp;cd=&amp;cad=rja&amp;uact=8&amp;ved=0ahUKEwi0leych4_SAhXEbbwKHcnPBIIQjRwIBQ&amp;url=http://www3.vghks.gov.tw/HE/pdf/2060013_1.pdf&amp;psig=AFQjCNGr8yHVAm1V-b4fxFK3x0xEexw8QQ&amp;ust=1487143433377152" TargetMode="Externa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1214438"/>
            <a:ext cx="8153400" cy="118268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血液透析治療介紹</a:t>
            </a:r>
          </a:p>
        </p:txBody>
      </p:sp>
      <p:pic>
        <p:nvPicPr>
          <p:cNvPr id="18434" name="Picture 5" descr="「血液透析治療介紹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5300" y="2357438"/>
            <a:ext cx="28670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804025" y="6234113"/>
            <a:ext cx="2339975" cy="3635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>
                <a:latin typeface="標楷體" pitchFamily="65" charset="-120"/>
                <a:ea typeface="標楷體" pitchFamily="65" charset="-120"/>
              </a:rPr>
              <a:t>台中榮總  翁碩駿醫師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PIC001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5459" name="Rectangle 3"/>
          <p:cNvSpPr>
            <a:spLocks noChangeArrowheads="1"/>
          </p:cNvSpPr>
          <p:nvPr/>
        </p:nvSpPr>
        <p:spPr bwMode="auto">
          <a:xfrm>
            <a:off x="2035175" y="762000"/>
            <a:ext cx="507365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動靜脈瘻管穿刺針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zh-TW" altLang="en-US" sz="3600" kern="1200" dirty="0">
                <a:latin typeface="標楷體" pitchFamily="65" charset="-120"/>
                <a:ea typeface="標楷體" pitchFamily="65" charset="-120"/>
              </a:rPr>
              <a:t>動靜脈瘻管種類</a:t>
            </a:r>
          </a:p>
        </p:txBody>
      </p:sp>
      <p:pic>
        <p:nvPicPr>
          <p:cNvPr id="28674" name="Picture 3" descr="loo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143000"/>
            <a:ext cx="4038600" cy="2808288"/>
          </a:xfrm>
        </p:spPr>
      </p:pic>
      <p:pic>
        <p:nvPicPr>
          <p:cNvPr id="2867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32363" y="1287463"/>
            <a:ext cx="2974975" cy="3313112"/>
          </a:xfrm>
        </p:spPr>
      </p:pic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900113" y="3375025"/>
            <a:ext cx="2854325" cy="369888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zh-TW" altLang="en-US">
                <a:solidFill>
                  <a:srgbClr val="CC0000"/>
                </a:solidFill>
                <a:latin typeface="Times New Roman" pitchFamily="18" charset="0"/>
                <a:ea typeface="標楷體" pitchFamily="65" charset="-120"/>
              </a:rPr>
              <a:t>動靜脈移植瘻管</a:t>
            </a:r>
            <a:r>
              <a:rPr kumimoji="0" lang="en-US" altLang="zh-TW">
                <a:solidFill>
                  <a:srgbClr val="CC0000"/>
                </a:solidFill>
                <a:latin typeface="Times New Roman" pitchFamily="18" charset="0"/>
                <a:ea typeface="標楷體" pitchFamily="65" charset="-120"/>
              </a:rPr>
              <a:t>(A-V graft</a:t>
            </a:r>
            <a:r>
              <a:rPr kumimoji="0" lang="en-US" altLang="zh-TW">
                <a:latin typeface="Times New Roman" pitchFamily="18" charset="0"/>
                <a:ea typeface="標楷體" pitchFamily="65" charset="-120"/>
              </a:rPr>
              <a:t>)</a:t>
            </a:r>
          </a:p>
        </p:txBody>
      </p:sp>
      <p:pic>
        <p:nvPicPr>
          <p:cNvPr id="28677" name="Picture 6" descr="照片 0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879850"/>
            <a:ext cx="41052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1908175" y="6038850"/>
            <a:ext cx="1784350" cy="366713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kumimoji="0" lang="zh-TW" altLang="en-US">
                <a:solidFill>
                  <a:srgbClr val="CC0000"/>
                </a:solidFill>
                <a:latin typeface="Times New Roman" pitchFamily="18" charset="0"/>
                <a:ea typeface="標楷體" pitchFamily="65" charset="-120"/>
              </a:rPr>
              <a:t>暫時性血管通路</a:t>
            </a:r>
          </a:p>
        </p:txBody>
      </p:sp>
      <p:pic>
        <p:nvPicPr>
          <p:cNvPr id="2867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598988"/>
            <a:ext cx="4295775" cy="198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6911975" y="3951288"/>
            <a:ext cx="2232025" cy="641350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0" lang="zh-TW" altLang="en-US">
                <a:solidFill>
                  <a:srgbClr val="CC0000"/>
                </a:solidFill>
                <a:latin typeface="Times New Roman" pitchFamily="18" charset="0"/>
                <a:ea typeface="標楷體" pitchFamily="65" charset="-120"/>
              </a:rPr>
              <a:t>自體動靜脈瘻管</a:t>
            </a:r>
            <a:r>
              <a:rPr kumimoji="0" lang="en-US" altLang="zh-TW">
                <a:solidFill>
                  <a:srgbClr val="CC0000"/>
                </a:solidFill>
                <a:latin typeface="Times New Roman" pitchFamily="18" charset="0"/>
                <a:ea typeface="標楷體" pitchFamily="65" charset="-120"/>
              </a:rPr>
              <a:t>(Native A-V fistula)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-285750"/>
            <a:ext cx="8243887" cy="13144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kern="1200" dirty="0" smtClean="0">
                <a:latin typeface="標楷體" pitchFamily="65" charset="-120"/>
                <a:ea typeface="標楷體" pitchFamily="65" charset="-120"/>
              </a:rPr>
              <a:t>動</a:t>
            </a:r>
            <a:r>
              <a:rPr lang="zh-TW" altLang="en-US" sz="3600" kern="1200" dirty="0">
                <a:latin typeface="標楷體" pitchFamily="65" charset="-120"/>
                <a:ea typeface="標楷體" pitchFamily="65" charset="-120"/>
              </a:rPr>
              <a:t>靜脈人工</a:t>
            </a:r>
            <a:r>
              <a:rPr lang="zh-TW" altLang="en-US" sz="3600" kern="1200" dirty="0" smtClean="0">
                <a:latin typeface="標楷體" pitchFamily="65" charset="-120"/>
                <a:ea typeface="標楷體" pitchFamily="65" charset="-120"/>
              </a:rPr>
              <a:t>血管</a:t>
            </a:r>
            <a:r>
              <a:rPr lang="en-US" altLang="zh-TW" sz="3600" kern="1200" dirty="0" smtClean="0">
                <a:latin typeface="標楷體" pitchFamily="65" charset="-120"/>
                <a:ea typeface="標楷體" pitchFamily="65" charset="-120"/>
              </a:rPr>
              <a:t>(AV graft) </a:t>
            </a:r>
            <a:endParaRPr lang="zh-TW" altLang="en-US" sz="3600" kern="1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22" name="Picture 3" descr="Untitled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417638"/>
            <a:ext cx="4219575" cy="25225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0723" name="Picture 2" descr="「動靜脈人工血管」的圖片搜尋結果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13095"/>
          <a:stretch>
            <a:fillRect/>
          </a:stretch>
        </p:blipFill>
        <p:spPr bwMode="auto">
          <a:xfrm>
            <a:off x="285750" y="1417638"/>
            <a:ext cx="4219575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AutoShape 4" descr="「動靜脈人工血管」的圖片搜尋結果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17475" y="-738188"/>
            <a:ext cx="2971800" cy="154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725" name="AutoShape 6" descr="「動靜脈人工血管」的圖片搜尋結果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17475" y="-738188"/>
            <a:ext cx="2971800" cy="154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30726" name="Picture 8" descr="http://pic.pimg.tw/hemodialysis/1388213667-3811891457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25" y="4143375"/>
            <a:ext cx="52197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AutoShape 10" descr="「vessel, graft, Goretex」的圖片搜尋結果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-428625"/>
            <a:ext cx="8243887" cy="13144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kern="1200" dirty="0">
                <a:latin typeface="標楷體" pitchFamily="65" charset="-120"/>
                <a:ea typeface="標楷體" pitchFamily="65" charset="-120"/>
              </a:rPr>
              <a:t>人工腎臟</a:t>
            </a:r>
          </a:p>
        </p:txBody>
      </p:sp>
      <p:pic>
        <p:nvPicPr>
          <p:cNvPr id="31746" name="Picture 3" descr="s1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3545" t="3160" r="4283"/>
          <a:stretch>
            <a:fillRect/>
          </a:stretch>
        </p:blipFill>
        <p:spPr>
          <a:xfrm>
            <a:off x="468313" y="785813"/>
            <a:ext cx="2951162" cy="2516187"/>
          </a:xfrm>
        </p:spPr>
      </p:pic>
      <p:pic>
        <p:nvPicPr>
          <p:cNvPr id="31747" name="Picture 4" descr="HD940308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2214563"/>
            <a:ext cx="31686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 descr="HD940308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5" y="3571875"/>
            <a:ext cx="3240088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718" name="AutoShape 6"/>
          <p:cNvSpPr>
            <a:spLocks noChangeArrowheads="1"/>
          </p:cNvSpPr>
          <p:nvPr/>
        </p:nvSpPr>
        <p:spPr bwMode="auto">
          <a:xfrm>
            <a:off x="4357688" y="1714500"/>
            <a:ext cx="2663825" cy="503238"/>
          </a:xfrm>
          <a:prstGeom prst="wedgeRoundRectCallout">
            <a:avLst>
              <a:gd name="adj1" fmla="val -48810"/>
              <a:gd name="adj2" fmla="val 172398"/>
              <a:gd name="adj3" fmla="val 16667"/>
            </a:avLst>
          </a:prstGeom>
          <a:gradFill rotWithShape="1">
            <a:gsLst>
              <a:gs pos="0">
                <a:srgbClr val="6990FD"/>
              </a:gs>
              <a:gs pos="50000">
                <a:schemeClr val="bg1"/>
              </a:gs>
              <a:gs pos="100000">
                <a:srgbClr val="6990F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zh-TW" altLang="en-US" sz="2800">
                <a:latin typeface="Arial" charset="0"/>
                <a:ea typeface="標楷體" pitchFamily="65" charset="-120"/>
              </a:rPr>
              <a:t>中空纖維</a:t>
            </a:r>
          </a:p>
        </p:txBody>
      </p:sp>
      <p:pic>
        <p:nvPicPr>
          <p:cNvPr id="31750" name="Picture 3" descr="DSC046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9138" y="4643438"/>
            <a:ext cx="2887662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66825" y="228600"/>
            <a:ext cx="6470650" cy="13716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zh-TW" altLang="en-US" sz="3600" kern="1200" dirty="0">
                <a:latin typeface="標楷體" pitchFamily="65" charset="-120"/>
                <a:ea typeface="標楷體" pitchFamily="65" charset="-120"/>
              </a:rPr>
              <a:t>人工腎臟</a:t>
            </a:r>
            <a:r>
              <a:rPr lang="zh-TW" altLang="en-US" sz="4000" b="1" dirty="0">
                <a:solidFill>
                  <a:srgbClr val="FF3300"/>
                </a:solidFill>
              </a:rPr>
              <a:t/>
            </a:r>
            <a:br>
              <a:rPr lang="zh-TW" altLang="en-US" sz="4000" b="1" dirty="0">
                <a:solidFill>
                  <a:srgbClr val="FF3300"/>
                </a:solidFill>
              </a:rPr>
            </a:br>
            <a:r>
              <a:rPr lang="en-US" altLang="zh-TW" sz="4000" b="1" dirty="0"/>
              <a:t>Dialyzer</a:t>
            </a:r>
          </a:p>
        </p:txBody>
      </p:sp>
      <p:pic>
        <p:nvPicPr>
          <p:cNvPr id="32770" name="Picture 3" descr="FIL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0763" y="1860550"/>
            <a:ext cx="4933950" cy="37782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32771" name="Line 4"/>
          <p:cNvSpPr>
            <a:spLocks noChangeShapeType="1"/>
          </p:cNvSpPr>
          <p:nvPr/>
        </p:nvSpPr>
        <p:spPr bwMode="auto">
          <a:xfrm flipH="1">
            <a:off x="5467350" y="4298950"/>
            <a:ext cx="2039938" cy="228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diamond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 flipV="1">
            <a:off x="2020888" y="4908550"/>
            <a:ext cx="280987" cy="152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diamond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 flipV="1">
            <a:off x="2020888" y="3581400"/>
            <a:ext cx="1125537" cy="3365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diamond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 flipH="1" flipV="1">
            <a:off x="5607050" y="2241550"/>
            <a:ext cx="1900238" cy="152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diamond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 flipH="1" flipV="1">
            <a:off x="7085013" y="3124200"/>
            <a:ext cx="422275" cy="3365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diamond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76" name="Line 9"/>
          <p:cNvSpPr>
            <a:spLocks noChangeShapeType="1"/>
          </p:cNvSpPr>
          <p:nvPr/>
        </p:nvSpPr>
        <p:spPr bwMode="auto">
          <a:xfrm>
            <a:off x="2020888" y="2622550"/>
            <a:ext cx="2743200" cy="1143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diamond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77" name="Text Box 10"/>
          <p:cNvSpPr txBox="1">
            <a:spLocks noChangeArrowheads="1"/>
          </p:cNvSpPr>
          <p:nvPr/>
        </p:nvSpPr>
        <p:spPr bwMode="auto">
          <a:xfrm>
            <a:off x="820738" y="4929188"/>
            <a:ext cx="1200150" cy="33655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</a:pPr>
            <a:r>
              <a:rPr kumimoji="0" lang="zh-TW" altLang="en-US" sz="20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血流入口</a:t>
            </a:r>
          </a:p>
        </p:txBody>
      </p:sp>
      <p:sp>
        <p:nvSpPr>
          <p:cNvPr id="32778" name="Text Box 11"/>
          <p:cNvSpPr txBox="1">
            <a:spLocks noChangeArrowheads="1"/>
          </p:cNvSpPr>
          <p:nvPr/>
        </p:nvSpPr>
        <p:spPr bwMode="auto">
          <a:xfrm>
            <a:off x="566738" y="3792538"/>
            <a:ext cx="1454150" cy="33655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</a:pPr>
            <a:r>
              <a:rPr kumimoji="0" lang="zh-TW" altLang="en-US" sz="20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透析液出口</a:t>
            </a:r>
          </a:p>
        </p:txBody>
      </p:sp>
      <p:sp>
        <p:nvSpPr>
          <p:cNvPr id="32779" name="Text Box 12"/>
          <p:cNvSpPr txBox="1">
            <a:spLocks noChangeArrowheads="1"/>
          </p:cNvSpPr>
          <p:nvPr/>
        </p:nvSpPr>
        <p:spPr bwMode="auto">
          <a:xfrm>
            <a:off x="46038" y="2225675"/>
            <a:ext cx="1962150" cy="76358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</a:pPr>
            <a:r>
              <a:rPr kumimoji="0" lang="zh-TW" altLang="en-US" sz="20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中空人工纖維束</a:t>
            </a:r>
            <a:endParaRPr kumimoji="0" lang="zh-TW" altLang="en-US" sz="2000" b="1">
              <a:solidFill>
                <a:srgbClr val="0000CC"/>
              </a:solidFill>
              <a:latin typeface="Times New Roman" pitchFamily="18" charset="0"/>
              <a:ea typeface="標楷體" pitchFamily="65" charset="-120"/>
            </a:endParaRPr>
          </a:p>
          <a:p>
            <a:pPr algn="r" eaLnBrk="0" hangingPunct="0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</a:pPr>
            <a:r>
              <a:rPr kumimoji="0" lang="en-US" altLang="zh-TW" sz="2000" b="1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Hollow filber</a:t>
            </a:r>
          </a:p>
        </p:txBody>
      </p:sp>
      <p:sp>
        <p:nvSpPr>
          <p:cNvPr id="32780" name="Text Box 13"/>
          <p:cNvSpPr txBox="1">
            <a:spLocks noChangeArrowheads="1"/>
          </p:cNvSpPr>
          <p:nvPr/>
        </p:nvSpPr>
        <p:spPr bwMode="auto">
          <a:xfrm>
            <a:off x="7507288" y="2235200"/>
            <a:ext cx="1454150" cy="33655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</a:pPr>
            <a:r>
              <a:rPr kumimoji="0" lang="zh-TW" altLang="en-US" sz="20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透析液入口</a:t>
            </a:r>
          </a:p>
        </p:txBody>
      </p:sp>
      <p:sp>
        <p:nvSpPr>
          <p:cNvPr id="32781" name="Text Box 14"/>
          <p:cNvSpPr txBox="1">
            <a:spLocks noChangeArrowheads="1"/>
          </p:cNvSpPr>
          <p:nvPr/>
        </p:nvSpPr>
        <p:spPr bwMode="auto">
          <a:xfrm>
            <a:off x="7507288" y="3306763"/>
            <a:ext cx="1200150" cy="33655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</a:pPr>
            <a:r>
              <a:rPr kumimoji="0" lang="zh-TW" altLang="en-US" sz="20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血流出口</a:t>
            </a:r>
          </a:p>
        </p:txBody>
      </p:sp>
      <p:sp>
        <p:nvSpPr>
          <p:cNvPr id="32782" name="Text Box 15"/>
          <p:cNvSpPr txBox="1">
            <a:spLocks noChangeArrowheads="1"/>
          </p:cNvSpPr>
          <p:nvPr/>
        </p:nvSpPr>
        <p:spPr bwMode="auto">
          <a:xfrm>
            <a:off x="7507288" y="4070350"/>
            <a:ext cx="1465262" cy="1558925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</a:pPr>
            <a:r>
              <a:rPr kumimoji="0" lang="zh-TW" altLang="en-US" sz="20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血流與透析液之流向相反</a:t>
            </a:r>
            <a:r>
              <a:rPr kumimoji="0" lang="en-US" altLang="zh-TW" sz="20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, </a:t>
            </a:r>
            <a:r>
              <a:rPr kumimoji="0" lang="zh-TW" altLang="en-US" sz="20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廢物溶質透過人工纖維半透膜滲透出</a:t>
            </a:r>
          </a:p>
        </p:txBody>
      </p:sp>
    </p:spTree>
  </p:cSld>
  <p:clrMapOvr>
    <a:masterClrMapping/>
  </p:clrMapOvr>
  <p:transition spd="med" advTm="40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DSC017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63" y="695325"/>
            <a:ext cx="421481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6" descr="DSC0173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695325"/>
            <a:ext cx="39592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7" descr="DSC017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513" y="3357563"/>
            <a:ext cx="4138612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8" descr="DSC017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357563"/>
            <a:ext cx="2879725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798763" y="0"/>
            <a:ext cx="34163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血液透析迴路管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600" kern="1200" dirty="0">
                <a:latin typeface="標楷體" pitchFamily="65" charset="-120"/>
                <a:ea typeface="標楷體" pitchFamily="65" charset="-120"/>
              </a:rPr>
              <a:t>RO</a:t>
            </a:r>
            <a:r>
              <a:rPr lang="zh-TW" altLang="en-US" sz="3600" kern="1200" dirty="0">
                <a:latin typeface="標楷體" pitchFamily="65" charset="-120"/>
                <a:ea typeface="標楷體" pitchFamily="65" charset="-120"/>
              </a:rPr>
              <a:t>水處理系統</a:t>
            </a:r>
          </a:p>
        </p:txBody>
      </p:sp>
      <p:pic>
        <p:nvPicPr>
          <p:cNvPr id="34818" name="Picture 3" descr="DSC0237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57625" y="1714500"/>
            <a:ext cx="5200650" cy="4386263"/>
          </a:xfrm>
        </p:spPr>
      </p:pic>
      <p:pic>
        <p:nvPicPr>
          <p:cNvPr id="34819" name="Picture 4" descr="DSC0237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38" y="1714500"/>
            <a:ext cx="4046537" cy="3414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-214313"/>
            <a:ext cx="8243887" cy="1314451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kern="1200" dirty="0">
                <a:latin typeface="標楷體" pitchFamily="65" charset="-120"/>
                <a:ea typeface="標楷體" pitchFamily="65" charset="-120"/>
              </a:rPr>
              <a:t>血液透析機外觀簡介</a:t>
            </a:r>
          </a:p>
        </p:txBody>
      </p:sp>
      <p:graphicFrame>
        <p:nvGraphicFramePr>
          <p:cNvPr id="244739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250825" y="1214438"/>
          <a:ext cx="3384550" cy="5256212"/>
        </p:xfrm>
        <a:graphic>
          <a:graphicData uri="http://schemas.openxmlformats.org/presentationml/2006/ole">
            <p:oleObj spid="_x0000_s244739" r:id="rId3" imgW="3457143" imgH="4619048" progId="">
              <p:embed/>
            </p:oleObj>
          </a:graphicData>
        </a:graphic>
      </p:graphicFrame>
      <p:sp>
        <p:nvSpPr>
          <p:cNvPr id="244741" name="Oval 5"/>
          <p:cNvSpPr>
            <a:spLocks noChangeArrowheads="1"/>
          </p:cNvSpPr>
          <p:nvPr/>
        </p:nvSpPr>
        <p:spPr bwMode="auto">
          <a:xfrm>
            <a:off x="1331913" y="3657600"/>
            <a:ext cx="342900" cy="3429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4742" name="Oval 6"/>
          <p:cNvSpPr>
            <a:spLocks noChangeArrowheads="1"/>
          </p:cNvSpPr>
          <p:nvPr/>
        </p:nvSpPr>
        <p:spPr bwMode="auto">
          <a:xfrm>
            <a:off x="1835150" y="3370263"/>
            <a:ext cx="342900" cy="3429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4743" name="Oval 7"/>
          <p:cNvSpPr>
            <a:spLocks noChangeArrowheads="1"/>
          </p:cNvSpPr>
          <p:nvPr/>
        </p:nvSpPr>
        <p:spPr bwMode="auto">
          <a:xfrm>
            <a:off x="2627313" y="2720975"/>
            <a:ext cx="34290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zh-TW" u="sng">
              <a:latin typeface="Arial" charset="0"/>
              <a:ea typeface="華康少女文字W5"/>
              <a:cs typeface="華康少女文字W5"/>
            </a:endParaRPr>
          </a:p>
        </p:txBody>
      </p:sp>
      <p:sp>
        <p:nvSpPr>
          <p:cNvPr id="244744" name="Oval 8"/>
          <p:cNvSpPr>
            <a:spLocks noChangeArrowheads="1"/>
          </p:cNvSpPr>
          <p:nvPr/>
        </p:nvSpPr>
        <p:spPr bwMode="auto">
          <a:xfrm>
            <a:off x="827088" y="4738688"/>
            <a:ext cx="2016125" cy="10795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24474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4162425"/>
            <a:ext cx="16303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4746" name="Line 10"/>
          <p:cNvSpPr>
            <a:spLocks noChangeShapeType="1"/>
          </p:cNvSpPr>
          <p:nvPr/>
        </p:nvSpPr>
        <p:spPr bwMode="auto">
          <a:xfrm>
            <a:off x="2987675" y="3225800"/>
            <a:ext cx="86360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4747" name="矩形 10"/>
          <p:cNvSpPr>
            <a:spLocks noChangeArrowheads="1"/>
          </p:cNvSpPr>
          <p:nvPr/>
        </p:nvSpPr>
        <p:spPr bwMode="auto">
          <a:xfrm>
            <a:off x="2970213" y="4119563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人工腎臟</a:t>
            </a:r>
          </a:p>
        </p:txBody>
      </p:sp>
      <p:sp>
        <p:nvSpPr>
          <p:cNvPr id="244748" name="矩形 11"/>
          <p:cNvSpPr>
            <a:spLocks noChangeArrowheads="1"/>
          </p:cNvSpPr>
          <p:nvPr/>
        </p:nvSpPr>
        <p:spPr bwMode="auto">
          <a:xfrm>
            <a:off x="485775" y="5661025"/>
            <a:ext cx="269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28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8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sz="28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濃縮透析液</a:t>
            </a:r>
          </a:p>
        </p:txBody>
      </p:sp>
      <p:pic>
        <p:nvPicPr>
          <p:cNvPr id="244749" name="Picture 9" descr="藍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0888" y="1216025"/>
            <a:ext cx="4583112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4750" name="Oval 10"/>
          <p:cNvSpPr>
            <a:spLocks noChangeArrowheads="1"/>
          </p:cNvSpPr>
          <p:nvPr/>
        </p:nvSpPr>
        <p:spPr bwMode="auto">
          <a:xfrm>
            <a:off x="5856288" y="3205163"/>
            <a:ext cx="1055687" cy="66357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 sz="2400">
              <a:solidFill>
                <a:srgbClr val="FF0000"/>
              </a:solidFill>
              <a:latin typeface="Arial" charset="0"/>
              <a:ea typeface="華康少女文字W5(P)"/>
              <a:cs typeface="華康少女文字W5(P)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6757988" y="4040188"/>
            <a:ext cx="1739900" cy="331787"/>
          </a:xfrm>
          <a:prstGeom prst="wedgeRoundRectCallout">
            <a:avLst>
              <a:gd name="adj1" fmla="val -41741"/>
              <a:gd name="adj2" fmla="val -128412"/>
              <a:gd name="adj3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kumimoji="0" lang="zh-TW" altLang="en-US">
                <a:solidFill>
                  <a:srgbClr val="FF0000"/>
                </a:solidFill>
                <a:latin typeface="Arial" charset="0"/>
                <a:ea typeface="華康少女文字W5(P)" pitchFamily="82" charset="-120"/>
              </a:rPr>
              <a:t>透析液、傳導度</a:t>
            </a:r>
          </a:p>
          <a:p>
            <a:pPr algn="ctr">
              <a:defRPr/>
            </a:pPr>
            <a:endParaRPr lang="en-US" altLang="zh-TW" u="sng">
              <a:solidFill>
                <a:srgbClr val="FF0000"/>
              </a:solidFill>
              <a:latin typeface="Arial" charset="0"/>
              <a:ea typeface="華康少女文字W5(P)" pitchFamily="82" charset="-120"/>
            </a:endParaRPr>
          </a:p>
        </p:txBody>
      </p:sp>
      <p:sp>
        <p:nvSpPr>
          <p:cNvPr id="244752" name="矩形 16"/>
          <p:cNvSpPr>
            <a:spLocks noChangeArrowheads="1"/>
          </p:cNvSpPr>
          <p:nvPr/>
        </p:nvSpPr>
        <p:spPr bwMode="auto">
          <a:xfrm>
            <a:off x="5445125" y="1428750"/>
            <a:ext cx="269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血液透析機面板</a:t>
            </a:r>
            <a:endParaRPr lang="zh-TW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3"/>
          <p:cNvSpPr>
            <a:spLocks noChangeArrowheads="1"/>
          </p:cNvSpPr>
          <p:nvPr/>
        </p:nvSpPr>
        <p:spPr bwMode="auto">
          <a:xfrm>
            <a:off x="2214563" y="228600"/>
            <a:ext cx="45720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透析治療</a:t>
            </a:r>
          </a:p>
        </p:txBody>
      </p:sp>
      <p:pic>
        <p:nvPicPr>
          <p:cNvPr id="245762" name="Picture 2" descr="DSC013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25" y="1125538"/>
            <a:ext cx="359251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42938" y="571500"/>
            <a:ext cx="2357437" cy="554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希克曼式管</a:t>
            </a:r>
            <a:r>
              <a:rPr lang="en-US" altLang="zh-TW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(Hickman Catheter)</a:t>
            </a:r>
            <a:endParaRPr lang="zh-TW" altLang="en-US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45764" name="Picture 2" descr="AV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225" y="3286125"/>
            <a:ext cx="3592513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65" name="Picture 2" descr="DSC031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0288" y="1125538"/>
            <a:ext cx="40735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66" name="Picture 4" descr="IMG_51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2563" y="4899025"/>
            <a:ext cx="2611437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7143750" y="4303713"/>
            <a:ext cx="2357438" cy="554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血液透析</a:t>
            </a:r>
            <a:endParaRPr lang="en-US" altLang="zh-TW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lang="zh-TW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治療結束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kern="1200" dirty="0">
                <a:latin typeface="標楷體" pitchFamily="65" charset="-120"/>
                <a:ea typeface="標楷體" pitchFamily="65" charset="-120"/>
              </a:rPr>
              <a:t>動靜瘻管的照護</a:t>
            </a:r>
          </a:p>
        </p:txBody>
      </p:sp>
      <p:pic>
        <p:nvPicPr>
          <p:cNvPr id="24678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981075"/>
            <a:ext cx="2914650" cy="3314700"/>
          </a:xfrm>
        </p:spPr>
      </p:pic>
      <p:pic>
        <p:nvPicPr>
          <p:cNvPr id="24678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2813" y="981075"/>
            <a:ext cx="2949575" cy="3314700"/>
          </a:xfrm>
        </p:spPr>
      </p:pic>
      <p:pic>
        <p:nvPicPr>
          <p:cNvPr id="246789" name="Picture 5" descr="homecare"/>
          <p:cNvPicPr>
            <a:picLocks noChangeAspect="1" noChangeArrowheads="1"/>
          </p:cNvPicPr>
          <p:nvPr/>
        </p:nvPicPr>
        <p:blipFill>
          <a:blip r:embed="rId4" cstate="print"/>
          <a:srcRect b="7649"/>
          <a:stretch>
            <a:fillRect/>
          </a:stretch>
        </p:blipFill>
        <p:spPr bwMode="auto">
          <a:xfrm>
            <a:off x="2987675" y="4508500"/>
            <a:ext cx="3240088" cy="2238375"/>
          </a:xfrm>
          <a:prstGeom prst="rect">
            <a:avLst/>
          </a:prstGeom>
          <a:noFill/>
        </p:spPr>
      </p:pic>
      <p:sp>
        <p:nvSpPr>
          <p:cNvPr id="246791" name="Rectangle 7"/>
          <p:cNvSpPr>
            <a:spLocks noChangeArrowheads="1"/>
          </p:cNvSpPr>
          <p:nvPr/>
        </p:nvSpPr>
        <p:spPr bwMode="auto">
          <a:xfrm>
            <a:off x="3205163" y="6238875"/>
            <a:ext cx="28797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b="1">
                <a:solidFill>
                  <a:schemeClr val="bg1"/>
                </a:solidFill>
                <a:ea typeface="標楷體" pitchFamily="65" charset="-120"/>
              </a:rPr>
              <a:t>定時遠紅外線治療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大綱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45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末期腎臟病症狀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認識腎臟替代療法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目前體外循環血液治療之方式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血液透析相關準備與設備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動靜脈瘻管、人工血管的維護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/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結     論</a:t>
            </a:r>
          </a:p>
        </p:txBody>
      </p:sp>
      <p:sp>
        <p:nvSpPr>
          <p:cNvPr id="2478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4837113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依病情選擇適切的治療方式</a:t>
            </a:r>
          </a:p>
          <a:p>
            <a:pPr eaLnBrk="1" hangingPunct="1">
              <a:buFont typeface="Wingdings" pitchFamily="2" charset="2"/>
              <a:buChar char="l"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適當的護理包括透析治療前的充分準備、透析治療中的妥善照護及透析治療後心靈上的支持等都是很重要的。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TW" altLang="en-US" dirty="0" smtClean="0">
                <a:ea typeface="標楷體" pitchFamily="65" charset="-120"/>
              </a:rPr>
              <a:t>有任何問題</a:t>
            </a:r>
            <a:br>
              <a:rPr lang="zh-TW" altLang="en-US" dirty="0" smtClean="0">
                <a:ea typeface="標楷體" pitchFamily="65" charset="-120"/>
              </a:rPr>
            </a:br>
            <a:r>
              <a:rPr lang="zh-TW" altLang="en-US" dirty="0" smtClean="0">
                <a:ea typeface="標楷體" pitchFamily="65" charset="-120"/>
              </a:rPr>
              <a:t>請掛臺中榮總腎臟科門診</a:t>
            </a:r>
            <a:br>
              <a:rPr lang="zh-TW" altLang="en-US" dirty="0" smtClean="0"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TW" altLang="en-US" sz="4800" b="1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標楷體" pitchFamily="65" charset="-120"/>
                <a:cs typeface="+mj-cs"/>
              </a:rPr>
              <a:t>感謝聆聽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腎臟的功能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48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排謝廢物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調節水分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調節電解質平衡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維持血液的酸鹼平衡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調節血壓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製造紅血球生成素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活性維他命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D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的活化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您的腎臟生病了？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50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腎絲球過濾率降低小於至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毫升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每分鐘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校正身高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1.73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公尺平方，稱為腎臟衰竭；所剩腎臟功能不再恢復或緩慢進展合併尿毒症狀，這就是所謂“末期腎臟病變”。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末期腎臟病變導致尿毒素累積時就會有下列症狀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53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食慾不振、噁心、嘔吐、口臭</a:t>
            </a:r>
          </a:p>
          <a:p>
            <a:pPr eaLnBrk="1" hangingPunct="1">
              <a:buFontTx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記憶力及思考力降低</a:t>
            </a:r>
          </a:p>
          <a:p>
            <a:pPr eaLnBrk="1" hangingPunct="1">
              <a:buFontTx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貧血</a:t>
            </a:r>
          </a:p>
          <a:p>
            <a:pPr eaLnBrk="1" hangingPunct="1">
              <a:buFontTx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水份累積，出現水腫</a:t>
            </a:r>
          </a:p>
          <a:p>
            <a:pPr eaLnBrk="1" hangingPunct="1">
              <a:buFontTx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電解質的調整失去平衡</a:t>
            </a:r>
          </a:p>
          <a:p>
            <a:pPr eaLnBrk="1" hangingPunct="1">
              <a:buFontTx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血液的酸鹼值傾向酸性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代謝性酸中毒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鈣代謝異常</a:t>
            </a:r>
          </a:p>
          <a:p>
            <a:pPr eaLnBrk="1" hangingPunct="1">
              <a:buFontTx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血壓上升</a:t>
            </a:r>
          </a:p>
          <a:p>
            <a:pPr eaLnBrk="1" hangingPunct="1">
              <a:buFontTx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嚴重者會出現抽搐、昏迷等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/>
          </a:p>
        </p:txBody>
      </p:sp>
      <p:sp>
        <p:nvSpPr>
          <p:cNvPr id="2355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grpSp>
        <p:nvGrpSpPr>
          <p:cNvPr id="23555" name="群組 5"/>
          <p:cNvGrpSpPr>
            <a:grpSpLocks/>
          </p:cNvGrpSpPr>
          <p:nvPr/>
        </p:nvGrpSpPr>
        <p:grpSpPr bwMode="auto">
          <a:xfrm>
            <a:off x="1692275" y="115888"/>
            <a:ext cx="6000750" cy="6481762"/>
            <a:chOff x="1691680" y="116632"/>
            <a:chExt cx="6000750" cy="6303848"/>
          </a:xfrm>
        </p:grpSpPr>
        <p:pic>
          <p:nvPicPr>
            <p:cNvPr id="23556" name="Picture 2" descr="http://www.ahnzclinic.tw/fck/images/6_PatientCorner/%E8%85%8E%E8%87%9F%E6%9B%BF%E4%BB%A3%E7%99%82%E6%B3%95-2.jpg"/>
            <p:cNvPicPr>
              <a:picLocks noChangeAspect="1" noChangeArrowheads="1"/>
            </p:cNvPicPr>
            <p:nvPr/>
          </p:nvPicPr>
          <p:blipFill>
            <a:blip r:embed="rId2" cstate="print"/>
            <a:srcRect b="55901"/>
            <a:stretch>
              <a:fillRect/>
            </a:stretch>
          </p:blipFill>
          <p:spPr bwMode="auto">
            <a:xfrm>
              <a:off x="1691680" y="116632"/>
              <a:ext cx="6000750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7" name="Picture 2" descr="http://www.ahnzclinic.tw/fck/images/6_PatientCorner/%E8%85%8E%E8%87%9F%E6%9B%BF%E4%BB%A3%E7%99%82%E6%B3%95-2.jpg"/>
            <p:cNvPicPr>
              <a:picLocks noChangeAspect="1" noChangeArrowheads="1"/>
            </p:cNvPicPr>
            <p:nvPr/>
          </p:nvPicPr>
          <p:blipFill>
            <a:blip r:embed="rId2" cstate="print"/>
            <a:srcRect t="46280" b="4851"/>
            <a:stretch>
              <a:fillRect/>
            </a:stretch>
          </p:blipFill>
          <p:spPr bwMode="auto">
            <a:xfrm>
              <a:off x="1691680" y="3068960"/>
              <a:ext cx="6000750" cy="335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目前體外循環血液治療之方式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一般血液透析治療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血液透析治療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單純腎衰竭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特殊血液透析治療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連續性血液透析治療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適用在重症病患合併休克或血壓不穩定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血漿分離療法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適用在於神經，免疫或血液疾病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血液灌洗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清除農藥巴拉刈中毒、重金屬鹽類或重金屬與結合劑複合物，如鋁中毒、鐵中毒、汞及鉈中毒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zh-TW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血液透析相關準備與設備</a:t>
            </a:r>
            <a:endParaRPr lang="zh-TW" altLang="en-US" dirty="0"/>
          </a:p>
        </p:txBody>
      </p:sp>
      <p:sp>
        <p:nvSpPr>
          <p:cNvPr id="2560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透析用導管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動靜脈廔管穿刺針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動靜脈瘻管種類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動靜脈人工血管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(AV graft) 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人工腎臟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血液透析迴路管</a:t>
            </a:r>
          </a:p>
          <a:p>
            <a:pPr eaLnBrk="1" hangingPunct="1"/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RO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水處理系統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血液透析機外觀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Pic000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6324600" y="1066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8625" y="344488"/>
            <a:ext cx="8229600" cy="6461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血液透析相關準備與設備 </a:t>
            </a:r>
            <a:r>
              <a:rPr lang="en-US" altLang="zh-TW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-</a:t>
            </a:r>
            <a: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透析用導管</a:t>
            </a:r>
            <a:endParaRPr lang="en-US" altLang="zh-TW" sz="3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4073</TotalTime>
  <Words>538</Words>
  <Application>Microsoft Office PowerPoint</Application>
  <PresentationFormat>如螢幕大小 (4:3)</PresentationFormat>
  <Paragraphs>80</Paragraphs>
  <Slides>21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Balloons</vt:lpstr>
      <vt:lpstr>血液透析治療介紹</vt:lpstr>
      <vt:lpstr>大綱</vt:lpstr>
      <vt:lpstr>腎臟的功能</vt:lpstr>
      <vt:lpstr>您的腎臟生病了？</vt:lpstr>
      <vt:lpstr>末期腎臟病變導致尿毒素累積時就會有下列症狀</vt:lpstr>
      <vt:lpstr>投影片 6</vt:lpstr>
      <vt:lpstr>目前體外循環血液治療之方式</vt:lpstr>
      <vt:lpstr>血液透析相關準備與設備</vt:lpstr>
      <vt:lpstr>投影片 9</vt:lpstr>
      <vt:lpstr>投影片 10</vt:lpstr>
      <vt:lpstr>動靜脈瘻管種類</vt:lpstr>
      <vt:lpstr>動靜脈人工血管(AV graft) </vt:lpstr>
      <vt:lpstr>人工腎臟</vt:lpstr>
      <vt:lpstr>人工腎臟 Dialyzer</vt:lpstr>
      <vt:lpstr>投影片 15</vt:lpstr>
      <vt:lpstr>RO水處理系統</vt:lpstr>
      <vt:lpstr>血液透析機外觀簡介</vt:lpstr>
      <vt:lpstr>投影片 18</vt:lpstr>
      <vt:lpstr>動靜瘻管的照護</vt:lpstr>
      <vt:lpstr>結     論</vt:lpstr>
      <vt:lpstr>有任何問題 請掛臺中榮總腎臟科門診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腎臟代替治療技術操作</dc:title>
  <dc:creator>user</dc:creator>
  <cp:lastModifiedBy>NS</cp:lastModifiedBy>
  <cp:revision>250</cp:revision>
  <dcterms:created xsi:type="dcterms:W3CDTF">2005-02-28T02:47:03Z</dcterms:created>
  <dcterms:modified xsi:type="dcterms:W3CDTF">2020-09-24T03:21:39Z</dcterms:modified>
</cp:coreProperties>
</file>