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64"/>
  </p:notesMasterIdLst>
  <p:sldIdLst>
    <p:sldId id="256" r:id="rId2"/>
    <p:sldId id="257" r:id="rId3"/>
    <p:sldId id="336" r:id="rId4"/>
    <p:sldId id="402" r:id="rId5"/>
    <p:sldId id="258" r:id="rId6"/>
    <p:sldId id="300" r:id="rId7"/>
    <p:sldId id="277" r:id="rId8"/>
    <p:sldId id="259" r:id="rId9"/>
    <p:sldId id="296" r:id="rId10"/>
    <p:sldId id="330" r:id="rId11"/>
    <p:sldId id="297" r:id="rId12"/>
    <p:sldId id="332" r:id="rId13"/>
    <p:sldId id="283" r:id="rId14"/>
    <p:sldId id="408" r:id="rId15"/>
    <p:sldId id="288" r:id="rId16"/>
    <p:sldId id="409" r:id="rId17"/>
    <p:sldId id="289" r:id="rId18"/>
    <p:sldId id="380" r:id="rId19"/>
    <p:sldId id="410" r:id="rId20"/>
    <p:sldId id="376" r:id="rId21"/>
    <p:sldId id="379" r:id="rId22"/>
    <p:sldId id="407" r:id="rId23"/>
    <p:sldId id="260" r:id="rId24"/>
    <p:sldId id="293" r:id="rId25"/>
    <p:sldId id="342" r:id="rId26"/>
    <p:sldId id="368" r:id="rId27"/>
    <p:sldId id="295" r:id="rId28"/>
    <p:sldId id="344" r:id="rId29"/>
    <p:sldId id="345" r:id="rId30"/>
    <p:sldId id="413" r:id="rId31"/>
    <p:sldId id="415" r:id="rId32"/>
    <p:sldId id="417" r:id="rId33"/>
    <p:sldId id="419" r:id="rId34"/>
    <p:sldId id="418" r:id="rId35"/>
    <p:sldId id="338" r:id="rId36"/>
    <p:sldId id="353" r:id="rId37"/>
    <p:sldId id="369" r:id="rId38"/>
    <p:sldId id="261" r:id="rId39"/>
    <p:sldId id="400" r:id="rId40"/>
    <p:sldId id="401" r:id="rId41"/>
    <p:sldId id="311" r:id="rId42"/>
    <p:sldId id="333" r:id="rId43"/>
    <p:sldId id="375" r:id="rId44"/>
    <p:sldId id="370" r:id="rId45"/>
    <p:sldId id="383" r:id="rId46"/>
    <p:sldId id="384" r:id="rId47"/>
    <p:sldId id="388" r:id="rId48"/>
    <p:sldId id="360" r:id="rId49"/>
    <p:sldId id="385" r:id="rId50"/>
    <p:sldId id="390" r:id="rId51"/>
    <p:sldId id="389" r:id="rId52"/>
    <p:sldId id="391" r:id="rId53"/>
    <p:sldId id="372" r:id="rId54"/>
    <p:sldId id="393" r:id="rId55"/>
    <p:sldId id="392" r:id="rId56"/>
    <p:sldId id="371" r:id="rId57"/>
    <p:sldId id="394" r:id="rId58"/>
    <p:sldId id="309" r:id="rId59"/>
    <p:sldId id="403" r:id="rId60"/>
    <p:sldId id="405" r:id="rId61"/>
    <p:sldId id="404" r:id="rId62"/>
    <p:sldId id="367" r:id="rId6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3A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28" autoAdjust="0"/>
    <p:restoredTop sz="94747" autoAdjust="0"/>
  </p:normalViewPr>
  <p:slideViewPr>
    <p:cSldViewPr>
      <p:cViewPr varScale="1">
        <p:scale>
          <a:sx n="63" d="100"/>
          <a:sy n="63" d="100"/>
        </p:scale>
        <p:origin x="-7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7A04C-C392-468E-BE00-042B1EDB74F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TW" altLang="en-US"/>
        </a:p>
      </dgm:t>
    </dgm:pt>
    <dgm:pt modelId="{7DE391E6-9A87-4E7C-A6A1-5906E0D13BB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sz="2400" dirty="0" smtClean="0">
              <a:latin typeface="標楷體" pitchFamily="65" charset="-120"/>
              <a:ea typeface="標楷體" pitchFamily="65" charset="-120"/>
            </a:rPr>
            <a:t>第九、十、十一對顱神經傳遞衝動</a:t>
          </a:r>
          <a:endParaRPr lang="en-US" altLang="zh-TW" sz="2400" dirty="0" smtClean="0">
            <a:latin typeface="標楷體" pitchFamily="65" charset="-120"/>
            <a:ea typeface="標楷體" pitchFamily="65" charset="-120"/>
          </a:endParaRPr>
        </a:p>
        <a:p>
          <a:pPr marL="0" marR="0" indent="0" defTabSz="914400" rtl="0" eaLnBrk="1" fontAlgn="auto" latinLnBrk="0" hangingPunct="1">
            <a:lnSpc>
              <a:spcPct val="100000"/>
            </a:lnSpc>
            <a:spcBef>
              <a:spcPts val="0"/>
            </a:spcBef>
            <a:spcAft>
              <a:spcPts val="0"/>
            </a:spcAft>
            <a:buClrTx/>
            <a:buSzTx/>
            <a:buFontTx/>
            <a:buNone/>
            <a:tabLst/>
            <a:defRPr/>
          </a:pPr>
          <a:r>
            <a:rPr lang="zh-TW" sz="2400" dirty="0" smtClean="0">
              <a:latin typeface="標楷體" pitchFamily="65" charset="-120"/>
              <a:ea typeface="標楷體" pitchFamily="65" charset="-120"/>
            </a:rPr>
            <a:t>第七對顱神經傳遞感覺輸入</a:t>
          </a:r>
        </a:p>
        <a:p>
          <a:pPr defTabSz="889000" rtl="0">
            <a:lnSpc>
              <a:spcPct val="90000"/>
            </a:lnSpc>
            <a:spcBef>
              <a:spcPct val="0"/>
            </a:spcBef>
            <a:spcAft>
              <a:spcPct val="35000"/>
            </a:spcAft>
          </a:pPr>
          <a:endParaRPr lang="zh-TW" sz="1700" dirty="0"/>
        </a:p>
      </dgm:t>
    </dgm:pt>
    <dgm:pt modelId="{C883FCC7-D938-42C7-8D53-E987C70C2CBD}" type="parTrans" cxnId="{950B169B-5FF4-438D-85EE-2B6F2592D93F}">
      <dgm:prSet/>
      <dgm:spPr/>
      <dgm:t>
        <a:bodyPr/>
        <a:lstStyle/>
        <a:p>
          <a:endParaRPr lang="zh-TW" altLang="en-US"/>
        </a:p>
      </dgm:t>
    </dgm:pt>
    <dgm:pt modelId="{BE898D64-E597-4355-8579-082B7AC91510}" type="sibTrans" cxnId="{950B169B-5FF4-438D-85EE-2B6F2592D93F}">
      <dgm:prSet/>
      <dgm:spPr/>
      <dgm:t>
        <a:bodyPr/>
        <a:lstStyle/>
        <a:p>
          <a:endParaRPr lang="zh-TW" altLang="en-US"/>
        </a:p>
      </dgm:t>
    </dgm:pt>
    <dgm:pt modelId="{F92AC831-1A4F-4B4B-9EB2-E242BDF07795}">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sz="2000" dirty="0" smtClean="0">
              <a:latin typeface="標楷體" pitchFamily="65" charset="-120"/>
              <a:ea typeface="標楷體" pitchFamily="65" charset="-120"/>
            </a:rPr>
            <a:t>孤立徑核</a:t>
          </a:r>
          <a:r>
            <a:rPr lang="en-US" sz="2000" dirty="0" smtClean="0">
              <a:latin typeface="標楷體" pitchFamily="65" charset="-120"/>
              <a:ea typeface="標楷體" pitchFamily="65" charset="-120"/>
            </a:rPr>
            <a:t>(</a:t>
          </a:r>
          <a:r>
            <a:rPr lang="en-US" sz="1600" dirty="0" smtClean="0">
              <a:latin typeface="標楷體" pitchFamily="65" charset="-120"/>
              <a:ea typeface="標楷體" pitchFamily="65" charset="-120"/>
            </a:rPr>
            <a:t>nucleus </a:t>
          </a:r>
          <a:r>
            <a:rPr lang="en-US" sz="1600" dirty="0" err="1" smtClean="0">
              <a:latin typeface="標楷體" pitchFamily="65" charset="-120"/>
              <a:ea typeface="標楷體" pitchFamily="65" charset="-120"/>
            </a:rPr>
            <a:t>tractus</a:t>
          </a:r>
          <a:r>
            <a:rPr lang="en-US" sz="1600" dirty="0" smtClean="0">
              <a:latin typeface="標楷體" pitchFamily="65" charset="-120"/>
              <a:ea typeface="標楷體" pitchFamily="65" charset="-120"/>
            </a:rPr>
            <a:t> </a:t>
          </a:r>
          <a:r>
            <a:rPr lang="en-US" sz="1600" dirty="0" err="1" smtClean="0">
              <a:latin typeface="標楷體" pitchFamily="65" charset="-120"/>
              <a:ea typeface="標楷體" pitchFamily="65" charset="-120"/>
            </a:rPr>
            <a:t>solitarius</a:t>
          </a:r>
          <a:r>
            <a:rPr lang="en-US" sz="1600" dirty="0" smtClean="0">
              <a:latin typeface="標楷體" pitchFamily="65" charset="-120"/>
              <a:ea typeface="標楷體" pitchFamily="65" charset="-120"/>
            </a:rPr>
            <a:t>)</a:t>
          </a:r>
        </a:p>
        <a:p>
          <a:pPr marL="0" marR="0" indent="0" defTabSz="914400" rtl="0" eaLnBrk="1" fontAlgn="auto" latinLnBrk="0" hangingPunct="1">
            <a:lnSpc>
              <a:spcPct val="100000"/>
            </a:lnSpc>
            <a:spcBef>
              <a:spcPts val="0"/>
            </a:spcBef>
            <a:spcAft>
              <a:spcPts val="0"/>
            </a:spcAft>
            <a:buClrTx/>
            <a:buSzTx/>
            <a:buFontTx/>
            <a:buNone/>
            <a:tabLst/>
            <a:defRPr/>
          </a:pPr>
          <a:r>
            <a:rPr lang="zh-TW" sz="2000" dirty="0" smtClean="0">
              <a:latin typeface="標楷體" pitchFamily="65" charset="-120"/>
              <a:ea typeface="標楷體" pitchFamily="65" charset="-120"/>
            </a:rPr>
            <a:t>腹中網狀結構</a:t>
          </a:r>
          <a:r>
            <a:rPr lang="en-US" sz="2000" dirty="0" smtClean="0">
              <a:latin typeface="標楷體" pitchFamily="65" charset="-120"/>
              <a:ea typeface="標楷體" pitchFamily="65" charset="-120"/>
            </a:rPr>
            <a:t>(</a:t>
          </a:r>
          <a:r>
            <a:rPr lang="en-US" sz="1600" dirty="0" smtClean="0">
              <a:latin typeface="標楷體" pitchFamily="65" charset="-120"/>
              <a:ea typeface="標楷體" pitchFamily="65" charset="-120"/>
            </a:rPr>
            <a:t>ventral medial reticular formation</a:t>
          </a:r>
          <a:r>
            <a:rPr lang="en-US" sz="1600" dirty="0" smtClean="0"/>
            <a:t>) </a:t>
          </a:r>
          <a:endParaRPr lang="zh-TW" sz="1600" dirty="0" smtClean="0"/>
        </a:p>
        <a:p>
          <a:pPr defTabSz="577850" rtl="0">
            <a:lnSpc>
              <a:spcPct val="90000"/>
            </a:lnSpc>
            <a:spcBef>
              <a:spcPct val="0"/>
            </a:spcBef>
            <a:spcAft>
              <a:spcPct val="35000"/>
            </a:spcAft>
          </a:pPr>
          <a:endParaRPr lang="zh-TW" sz="1700" dirty="0"/>
        </a:p>
      </dgm:t>
    </dgm:pt>
    <dgm:pt modelId="{ECD8CC03-29A5-4868-9977-FDD287C3B0AA}" type="parTrans" cxnId="{5E49A645-0D2F-4DFA-9601-A21764862162}">
      <dgm:prSet/>
      <dgm:spPr/>
      <dgm:t>
        <a:bodyPr/>
        <a:lstStyle/>
        <a:p>
          <a:endParaRPr lang="zh-TW" altLang="en-US"/>
        </a:p>
      </dgm:t>
    </dgm:pt>
    <dgm:pt modelId="{8F549095-C20F-4857-8C99-25D181D2C230}" type="sibTrans" cxnId="{5E49A645-0D2F-4DFA-9601-A21764862162}">
      <dgm:prSet/>
      <dgm:spPr/>
      <dgm:t>
        <a:bodyPr/>
        <a:lstStyle/>
        <a:p>
          <a:endParaRPr lang="zh-TW" altLang="en-US"/>
        </a:p>
      </dgm:t>
    </dgm:pt>
    <dgm:pt modelId="{A2B73BE8-9A0B-45E8-B6F9-C70870619E93}">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sz="2000" dirty="0" smtClean="0">
              <a:latin typeface="標楷體" pitchFamily="65" charset="-120"/>
              <a:ea typeface="標楷體" pitchFamily="65" charset="-120"/>
            </a:rPr>
            <a:t>第九、十對顱神經傳遞吞嚥反射輸出</a:t>
          </a:r>
          <a:endParaRPr lang="en-US" altLang="zh-TW" sz="2000" dirty="0" smtClean="0">
            <a:latin typeface="標楷體" pitchFamily="65" charset="-120"/>
            <a:ea typeface="標楷體" pitchFamily="65" charset="-120"/>
          </a:endParaRPr>
        </a:p>
        <a:p>
          <a:pPr marL="0" marR="0" indent="0" defTabSz="914400" rtl="0" eaLnBrk="1" fontAlgn="auto" latinLnBrk="0" hangingPunct="1">
            <a:lnSpc>
              <a:spcPct val="100000"/>
            </a:lnSpc>
            <a:spcBef>
              <a:spcPts val="0"/>
            </a:spcBef>
            <a:spcAft>
              <a:spcPts val="0"/>
            </a:spcAft>
            <a:buClrTx/>
            <a:buSzTx/>
            <a:buFontTx/>
            <a:buNone/>
            <a:tabLst/>
            <a:defRPr/>
          </a:pPr>
          <a:r>
            <a:rPr lang="zh-TW" sz="2000" dirty="0" smtClean="0">
              <a:latin typeface="標楷體" pitchFamily="65" charset="-120"/>
              <a:ea typeface="標楷體" pitchFamily="65" charset="-120"/>
            </a:rPr>
            <a:t>第五、七、十二對顱神經輔助動作輸出</a:t>
          </a:r>
          <a:endParaRPr lang="en-US" altLang="zh-TW" sz="2000" dirty="0" smtClean="0">
            <a:latin typeface="標楷體" pitchFamily="65" charset="-120"/>
            <a:ea typeface="標楷體" pitchFamily="65" charset="-120"/>
          </a:endParaRPr>
        </a:p>
        <a:p>
          <a:pPr marL="0" marR="0" indent="0" defTabSz="914400" rtl="0" eaLnBrk="1" fontAlgn="auto" latinLnBrk="0" hangingPunct="1">
            <a:lnSpc>
              <a:spcPct val="100000"/>
            </a:lnSpc>
            <a:spcBef>
              <a:spcPts val="0"/>
            </a:spcBef>
            <a:spcAft>
              <a:spcPts val="0"/>
            </a:spcAft>
            <a:buClrTx/>
            <a:buSzTx/>
            <a:buFontTx/>
            <a:buNone/>
            <a:tabLst/>
            <a:defRPr/>
          </a:pPr>
          <a:r>
            <a:rPr lang="zh-TW" sz="2000" dirty="0" smtClean="0">
              <a:latin typeface="標楷體" pitchFamily="65" charset="-120"/>
              <a:ea typeface="標楷體" pitchFamily="65" charset="-120"/>
            </a:rPr>
            <a:t>成功的吞嚥反射不到一秒即可完成</a:t>
          </a:r>
          <a:endParaRPr lang="en-US" sz="2000" dirty="0" smtClean="0">
            <a:latin typeface="標楷體" pitchFamily="65" charset="-120"/>
            <a:ea typeface="標楷體" pitchFamily="65" charset="-120"/>
          </a:endParaRPr>
        </a:p>
        <a:p>
          <a:pPr defTabSz="577850" rtl="0">
            <a:lnSpc>
              <a:spcPct val="90000"/>
            </a:lnSpc>
            <a:spcBef>
              <a:spcPct val="0"/>
            </a:spcBef>
            <a:spcAft>
              <a:spcPct val="35000"/>
            </a:spcAft>
          </a:pPr>
          <a:endParaRPr lang="zh-TW" sz="1700" dirty="0"/>
        </a:p>
      </dgm:t>
    </dgm:pt>
    <dgm:pt modelId="{970432AB-5629-48E7-ACE2-A3BB6BAAE2BB}" type="parTrans" cxnId="{5A391090-A71F-4490-B866-452A0DC966F3}">
      <dgm:prSet/>
      <dgm:spPr/>
      <dgm:t>
        <a:bodyPr/>
        <a:lstStyle/>
        <a:p>
          <a:endParaRPr lang="zh-TW" altLang="en-US"/>
        </a:p>
      </dgm:t>
    </dgm:pt>
    <dgm:pt modelId="{77FEAAB1-CDBC-40C4-AB96-5CA7EBA683FF}" type="sibTrans" cxnId="{5A391090-A71F-4490-B866-452A0DC966F3}">
      <dgm:prSet/>
      <dgm:spPr/>
      <dgm:t>
        <a:bodyPr/>
        <a:lstStyle/>
        <a:p>
          <a:endParaRPr lang="zh-TW" altLang="en-US"/>
        </a:p>
      </dgm:t>
    </dgm:pt>
    <dgm:pt modelId="{6FC39ACE-A99E-4AAE-8E8B-D5EF2049F803}" type="pres">
      <dgm:prSet presAssocID="{5DB7A04C-C392-468E-BE00-042B1EDB74FF}" presName="outerComposite" presStyleCnt="0">
        <dgm:presLayoutVars>
          <dgm:chMax val="5"/>
          <dgm:dir/>
          <dgm:resizeHandles val="exact"/>
        </dgm:presLayoutVars>
      </dgm:prSet>
      <dgm:spPr/>
      <dgm:t>
        <a:bodyPr/>
        <a:lstStyle/>
        <a:p>
          <a:endParaRPr lang="zh-TW" altLang="en-US"/>
        </a:p>
      </dgm:t>
    </dgm:pt>
    <dgm:pt modelId="{1ADD96D9-7102-426F-87F2-A87EF617D1BB}" type="pres">
      <dgm:prSet presAssocID="{5DB7A04C-C392-468E-BE00-042B1EDB74FF}" presName="dummyMaxCanvas" presStyleCnt="0">
        <dgm:presLayoutVars/>
      </dgm:prSet>
      <dgm:spPr/>
    </dgm:pt>
    <dgm:pt modelId="{948EBD2A-47DC-4FFF-AF40-72E5728FD149}" type="pres">
      <dgm:prSet presAssocID="{5DB7A04C-C392-468E-BE00-042B1EDB74FF}" presName="ThreeNodes_1" presStyleLbl="node1" presStyleIdx="0" presStyleCnt="3">
        <dgm:presLayoutVars>
          <dgm:bulletEnabled val="1"/>
        </dgm:presLayoutVars>
      </dgm:prSet>
      <dgm:spPr/>
      <dgm:t>
        <a:bodyPr/>
        <a:lstStyle/>
        <a:p>
          <a:endParaRPr lang="zh-TW" altLang="en-US"/>
        </a:p>
      </dgm:t>
    </dgm:pt>
    <dgm:pt modelId="{2F0F0D71-D890-420C-BB02-41B96DB35ACB}" type="pres">
      <dgm:prSet presAssocID="{5DB7A04C-C392-468E-BE00-042B1EDB74FF}" presName="ThreeNodes_2" presStyleLbl="node1" presStyleIdx="1" presStyleCnt="3" custScaleY="88833">
        <dgm:presLayoutVars>
          <dgm:bulletEnabled val="1"/>
        </dgm:presLayoutVars>
      </dgm:prSet>
      <dgm:spPr/>
      <dgm:t>
        <a:bodyPr/>
        <a:lstStyle/>
        <a:p>
          <a:endParaRPr lang="zh-TW" altLang="en-US"/>
        </a:p>
      </dgm:t>
    </dgm:pt>
    <dgm:pt modelId="{798096B1-0662-47B2-8812-3F188B1CD3B4}" type="pres">
      <dgm:prSet presAssocID="{5DB7A04C-C392-468E-BE00-042B1EDB74FF}" presName="ThreeNodes_3" presStyleLbl="node1" presStyleIdx="2" presStyleCnt="3" custLinFactNeighborX="-695" custLinFactNeighborY="-549">
        <dgm:presLayoutVars>
          <dgm:bulletEnabled val="1"/>
        </dgm:presLayoutVars>
      </dgm:prSet>
      <dgm:spPr/>
      <dgm:t>
        <a:bodyPr/>
        <a:lstStyle/>
        <a:p>
          <a:endParaRPr lang="zh-TW" altLang="en-US"/>
        </a:p>
      </dgm:t>
    </dgm:pt>
    <dgm:pt modelId="{FA0A62E8-FEB1-4336-B28B-2CD4E9904656}" type="pres">
      <dgm:prSet presAssocID="{5DB7A04C-C392-468E-BE00-042B1EDB74FF}" presName="ThreeConn_1-2" presStyleLbl="fgAccFollowNode1" presStyleIdx="0" presStyleCnt="2">
        <dgm:presLayoutVars>
          <dgm:bulletEnabled val="1"/>
        </dgm:presLayoutVars>
      </dgm:prSet>
      <dgm:spPr/>
      <dgm:t>
        <a:bodyPr/>
        <a:lstStyle/>
        <a:p>
          <a:endParaRPr lang="zh-TW" altLang="en-US"/>
        </a:p>
      </dgm:t>
    </dgm:pt>
    <dgm:pt modelId="{1079DEFE-4B3D-43D0-81A0-F2FA1385C41F}" type="pres">
      <dgm:prSet presAssocID="{5DB7A04C-C392-468E-BE00-042B1EDB74FF}" presName="ThreeConn_2-3" presStyleLbl="fgAccFollowNode1" presStyleIdx="1" presStyleCnt="2">
        <dgm:presLayoutVars>
          <dgm:bulletEnabled val="1"/>
        </dgm:presLayoutVars>
      </dgm:prSet>
      <dgm:spPr/>
      <dgm:t>
        <a:bodyPr/>
        <a:lstStyle/>
        <a:p>
          <a:endParaRPr lang="zh-TW" altLang="en-US"/>
        </a:p>
      </dgm:t>
    </dgm:pt>
    <dgm:pt modelId="{DA6E6342-25B7-4E71-BDC2-075B483EF7E3}" type="pres">
      <dgm:prSet presAssocID="{5DB7A04C-C392-468E-BE00-042B1EDB74FF}" presName="ThreeNodes_1_text" presStyleLbl="node1" presStyleIdx="2" presStyleCnt="3">
        <dgm:presLayoutVars>
          <dgm:bulletEnabled val="1"/>
        </dgm:presLayoutVars>
      </dgm:prSet>
      <dgm:spPr/>
      <dgm:t>
        <a:bodyPr/>
        <a:lstStyle/>
        <a:p>
          <a:endParaRPr lang="zh-TW" altLang="en-US"/>
        </a:p>
      </dgm:t>
    </dgm:pt>
    <dgm:pt modelId="{BF8D495C-76EB-46C0-B74E-3586561C109A}" type="pres">
      <dgm:prSet presAssocID="{5DB7A04C-C392-468E-BE00-042B1EDB74FF}" presName="ThreeNodes_2_text" presStyleLbl="node1" presStyleIdx="2" presStyleCnt="3">
        <dgm:presLayoutVars>
          <dgm:bulletEnabled val="1"/>
        </dgm:presLayoutVars>
      </dgm:prSet>
      <dgm:spPr/>
      <dgm:t>
        <a:bodyPr/>
        <a:lstStyle/>
        <a:p>
          <a:endParaRPr lang="zh-TW" altLang="en-US"/>
        </a:p>
      </dgm:t>
    </dgm:pt>
    <dgm:pt modelId="{60D4A79B-DE05-4F26-9AC4-6FCF76579DFF}" type="pres">
      <dgm:prSet presAssocID="{5DB7A04C-C392-468E-BE00-042B1EDB74FF}" presName="ThreeNodes_3_text" presStyleLbl="node1" presStyleIdx="2" presStyleCnt="3">
        <dgm:presLayoutVars>
          <dgm:bulletEnabled val="1"/>
        </dgm:presLayoutVars>
      </dgm:prSet>
      <dgm:spPr/>
      <dgm:t>
        <a:bodyPr/>
        <a:lstStyle/>
        <a:p>
          <a:endParaRPr lang="zh-TW" altLang="en-US"/>
        </a:p>
      </dgm:t>
    </dgm:pt>
  </dgm:ptLst>
  <dgm:cxnLst>
    <dgm:cxn modelId="{59C72824-7F24-42B8-9A0A-6BB399A269DF}" type="presOf" srcId="{7DE391E6-9A87-4E7C-A6A1-5906E0D13BB5}" destId="{DA6E6342-25B7-4E71-BDC2-075B483EF7E3}" srcOrd="1" destOrd="0" presId="urn:microsoft.com/office/officeart/2005/8/layout/vProcess5"/>
    <dgm:cxn modelId="{BB48B207-4430-4267-9EA9-791139E58F6E}" type="presOf" srcId="{7DE391E6-9A87-4E7C-A6A1-5906E0D13BB5}" destId="{948EBD2A-47DC-4FFF-AF40-72E5728FD149}" srcOrd="0" destOrd="0" presId="urn:microsoft.com/office/officeart/2005/8/layout/vProcess5"/>
    <dgm:cxn modelId="{5DE38DE4-B2AB-46FD-A565-7E2FE191CD25}" type="presOf" srcId="{F92AC831-1A4F-4B4B-9EB2-E242BDF07795}" destId="{BF8D495C-76EB-46C0-B74E-3586561C109A}" srcOrd="1" destOrd="0" presId="urn:microsoft.com/office/officeart/2005/8/layout/vProcess5"/>
    <dgm:cxn modelId="{5A391090-A71F-4490-B866-452A0DC966F3}" srcId="{5DB7A04C-C392-468E-BE00-042B1EDB74FF}" destId="{A2B73BE8-9A0B-45E8-B6F9-C70870619E93}" srcOrd="2" destOrd="0" parTransId="{970432AB-5629-48E7-ACE2-A3BB6BAAE2BB}" sibTransId="{77FEAAB1-CDBC-40C4-AB96-5CA7EBA683FF}"/>
    <dgm:cxn modelId="{5B41E8E2-7B09-4583-9B29-C68B702B427D}" type="presOf" srcId="{BE898D64-E597-4355-8579-082B7AC91510}" destId="{FA0A62E8-FEB1-4336-B28B-2CD4E9904656}" srcOrd="0" destOrd="0" presId="urn:microsoft.com/office/officeart/2005/8/layout/vProcess5"/>
    <dgm:cxn modelId="{DE32CF92-45AD-464D-B37D-6898AE4CAD09}" type="presOf" srcId="{A2B73BE8-9A0B-45E8-B6F9-C70870619E93}" destId="{60D4A79B-DE05-4F26-9AC4-6FCF76579DFF}" srcOrd="1" destOrd="0" presId="urn:microsoft.com/office/officeart/2005/8/layout/vProcess5"/>
    <dgm:cxn modelId="{5E49A645-0D2F-4DFA-9601-A21764862162}" srcId="{5DB7A04C-C392-468E-BE00-042B1EDB74FF}" destId="{F92AC831-1A4F-4B4B-9EB2-E242BDF07795}" srcOrd="1" destOrd="0" parTransId="{ECD8CC03-29A5-4868-9977-FDD287C3B0AA}" sibTransId="{8F549095-C20F-4857-8C99-25D181D2C230}"/>
    <dgm:cxn modelId="{BA2F0984-738E-4016-BC72-81EFC794C85A}" type="presOf" srcId="{5DB7A04C-C392-468E-BE00-042B1EDB74FF}" destId="{6FC39ACE-A99E-4AAE-8E8B-D5EF2049F803}" srcOrd="0" destOrd="0" presId="urn:microsoft.com/office/officeart/2005/8/layout/vProcess5"/>
    <dgm:cxn modelId="{A10C4309-6D37-492B-A988-681D9FD6A70C}" type="presOf" srcId="{8F549095-C20F-4857-8C99-25D181D2C230}" destId="{1079DEFE-4B3D-43D0-81A0-F2FA1385C41F}" srcOrd="0" destOrd="0" presId="urn:microsoft.com/office/officeart/2005/8/layout/vProcess5"/>
    <dgm:cxn modelId="{950B169B-5FF4-438D-85EE-2B6F2592D93F}" srcId="{5DB7A04C-C392-468E-BE00-042B1EDB74FF}" destId="{7DE391E6-9A87-4E7C-A6A1-5906E0D13BB5}" srcOrd="0" destOrd="0" parTransId="{C883FCC7-D938-42C7-8D53-E987C70C2CBD}" sibTransId="{BE898D64-E597-4355-8579-082B7AC91510}"/>
    <dgm:cxn modelId="{13D16D3B-BB5C-4B2E-B970-898863BDDFF0}" type="presOf" srcId="{F92AC831-1A4F-4B4B-9EB2-E242BDF07795}" destId="{2F0F0D71-D890-420C-BB02-41B96DB35ACB}" srcOrd="0" destOrd="0" presId="urn:microsoft.com/office/officeart/2005/8/layout/vProcess5"/>
    <dgm:cxn modelId="{9A089A88-5075-4905-A393-3A6984CBC402}" type="presOf" srcId="{A2B73BE8-9A0B-45E8-B6F9-C70870619E93}" destId="{798096B1-0662-47B2-8812-3F188B1CD3B4}" srcOrd="0" destOrd="0" presId="urn:microsoft.com/office/officeart/2005/8/layout/vProcess5"/>
    <dgm:cxn modelId="{6A8113D8-37FA-445B-8683-BB560D04914D}" type="presParOf" srcId="{6FC39ACE-A99E-4AAE-8E8B-D5EF2049F803}" destId="{1ADD96D9-7102-426F-87F2-A87EF617D1BB}" srcOrd="0" destOrd="0" presId="urn:microsoft.com/office/officeart/2005/8/layout/vProcess5"/>
    <dgm:cxn modelId="{8B7F9B4E-886B-437B-BB5F-CC7C50293D55}" type="presParOf" srcId="{6FC39ACE-A99E-4AAE-8E8B-D5EF2049F803}" destId="{948EBD2A-47DC-4FFF-AF40-72E5728FD149}" srcOrd="1" destOrd="0" presId="urn:microsoft.com/office/officeart/2005/8/layout/vProcess5"/>
    <dgm:cxn modelId="{87C7CCB9-3C9E-4C38-974F-B6BB6B7CA95B}" type="presParOf" srcId="{6FC39ACE-A99E-4AAE-8E8B-D5EF2049F803}" destId="{2F0F0D71-D890-420C-BB02-41B96DB35ACB}" srcOrd="2" destOrd="0" presId="urn:microsoft.com/office/officeart/2005/8/layout/vProcess5"/>
    <dgm:cxn modelId="{8BE3D8BA-E094-4335-BAA4-B67230F362D2}" type="presParOf" srcId="{6FC39ACE-A99E-4AAE-8E8B-D5EF2049F803}" destId="{798096B1-0662-47B2-8812-3F188B1CD3B4}" srcOrd="3" destOrd="0" presId="urn:microsoft.com/office/officeart/2005/8/layout/vProcess5"/>
    <dgm:cxn modelId="{D1354DB4-CE4A-464E-8C77-BE846A080C77}" type="presParOf" srcId="{6FC39ACE-A99E-4AAE-8E8B-D5EF2049F803}" destId="{FA0A62E8-FEB1-4336-B28B-2CD4E9904656}" srcOrd="4" destOrd="0" presId="urn:microsoft.com/office/officeart/2005/8/layout/vProcess5"/>
    <dgm:cxn modelId="{2838C976-0611-463D-B906-E694C153D1B9}" type="presParOf" srcId="{6FC39ACE-A99E-4AAE-8E8B-D5EF2049F803}" destId="{1079DEFE-4B3D-43D0-81A0-F2FA1385C41F}" srcOrd="5" destOrd="0" presId="urn:microsoft.com/office/officeart/2005/8/layout/vProcess5"/>
    <dgm:cxn modelId="{F8A5A5C6-E34C-4FDE-A7E0-098BE7EE4898}" type="presParOf" srcId="{6FC39ACE-A99E-4AAE-8E8B-D5EF2049F803}" destId="{DA6E6342-25B7-4E71-BDC2-075B483EF7E3}" srcOrd="6" destOrd="0" presId="urn:microsoft.com/office/officeart/2005/8/layout/vProcess5"/>
    <dgm:cxn modelId="{11D0109C-409D-40B8-B70C-FB2600D4D644}" type="presParOf" srcId="{6FC39ACE-A99E-4AAE-8E8B-D5EF2049F803}" destId="{BF8D495C-76EB-46C0-B74E-3586561C109A}" srcOrd="7" destOrd="0" presId="urn:microsoft.com/office/officeart/2005/8/layout/vProcess5"/>
    <dgm:cxn modelId="{BB2D65D9-AD39-45F3-B255-1673F20B1CFD}" type="presParOf" srcId="{6FC39ACE-A99E-4AAE-8E8B-D5EF2049F803}" destId="{60D4A79B-DE05-4F26-9AC4-6FCF76579DFF}"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49C9B-F5A6-42A9-BD2D-F1416738C142}" type="datetimeFigureOut">
              <a:rPr lang="zh-TW" altLang="en-US" smtClean="0"/>
              <a:pPr/>
              <a:t>2011/4/13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2FB09-A4BA-4146-9870-2AC1F65F15F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76FFA-7634-4E1D-A2F5-C80C0FEAD1A7}" type="slidenum">
              <a:rPr lang="zh-TW" altLang="en-US"/>
              <a:pPr/>
              <a:t>37</a:t>
            </a:fld>
            <a:endParaRPr lang="en-US" altLang="zh-TW"/>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14400" y="4343400"/>
            <a:ext cx="5029200" cy="4114800"/>
          </a:xfrm>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等腰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540544" y="776288"/>
            <a:ext cx="8062912" cy="1470025"/>
          </a:xfrm>
        </p:spPr>
        <p:txBody>
          <a:bodyPr anchor="b">
            <a:normAutofit/>
          </a:bodyPr>
          <a:lstStyle>
            <a:lvl1pPr algn="r">
              <a:defRPr sz="440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371600" y="6012656"/>
            <a:ext cx="5791200" cy="365125"/>
          </a:xfrm>
        </p:spPr>
        <p:txBody>
          <a:bodyPr tIns="0" bIns="0" anchor="t"/>
          <a:lstStyle>
            <a:lvl1pPr algn="r">
              <a:defRPr sz="1000"/>
            </a:lvl1pPr>
          </a:lstStyle>
          <a:p>
            <a:pPr>
              <a:defRPr/>
            </a:pPr>
            <a:fld id="{4D87A49B-0302-4CDA-8D2C-FE24C1DE21C0}" type="datetimeFigureOut">
              <a:rPr lang="zh-TW" altLang="en-US" smtClean="0"/>
              <a:pPr>
                <a:defRPr/>
              </a:pPr>
              <a:t>2011/4/13</a:t>
            </a:fld>
            <a:endParaRPr lang="zh-TW" altLang="en-US"/>
          </a:p>
        </p:txBody>
      </p:sp>
      <p:sp>
        <p:nvSpPr>
          <p:cNvPr id="17" name="頁尾版面配置區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zh-TW" altLang="en-US"/>
          </a:p>
        </p:txBody>
      </p:sp>
      <p:sp>
        <p:nvSpPr>
          <p:cNvPr id="29" name="投影片編號版面配置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0F0729FA-69E5-487B-80EC-97A7C8B3E75F}"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376D9EB7-3C3A-4EE9-B31E-7E9C441EFC84}" type="datetimeFigureOut">
              <a:rPr lang="zh-TW" altLang="en-US" smtClean="0"/>
              <a:pPr>
                <a:defRPr/>
              </a:pPr>
              <a:t>2011/4/13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77BC1AAD-781A-48C0-980B-AB713049643B}" type="slidenum">
              <a:rPr lang="zh-TW" altLang="en-US" smtClean="0"/>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81800" y="381000"/>
            <a:ext cx="1905000" cy="5486400"/>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381000"/>
            <a:ext cx="6248400" cy="5486400"/>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8FF98353-8FEF-4CDD-B8AD-AF2BA77A1604}" type="datetimeFigureOut">
              <a:rPr lang="zh-TW" altLang="en-US" smtClean="0"/>
              <a:pPr>
                <a:defRPr/>
              </a:pPr>
              <a:t>2011/4/13</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FB6C3E73-91DE-4FBE-9C40-CE050076438A}"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7494"/>
            <a:ext cx="8229600" cy="1399032"/>
          </a:xfrm>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57200" y="1882808"/>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4791456" y="6480048"/>
            <a:ext cx="2133600" cy="301752"/>
          </a:xfrm>
        </p:spPr>
        <p:txBody>
          <a:bodyPr/>
          <a:lstStyle/>
          <a:p>
            <a:pPr>
              <a:defRPr/>
            </a:pPr>
            <a:fld id="{3D9BDB8B-0378-4F26-90CB-903E229845BF}" type="datetimeFigureOut">
              <a:rPr lang="zh-TW" altLang="en-US" smtClean="0"/>
              <a:pPr>
                <a:defRPr/>
              </a:pPr>
              <a:t>2011/4/13</a:t>
            </a:fld>
            <a:endParaRPr lang="en-US" altLang="zh-TW"/>
          </a:p>
        </p:txBody>
      </p:sp>
      <p:sp>
        <p:nvSpPr>
          <p:cNvPr id="5" name="頁尾版面配置區 4"/>
          <p:cNvSpPr>
            <a:spLocks noGrp="1"/>
          </p:cNvSpPr>
          <p:nvPr>
            <p:ph type="ftr" sz="quarter" idx="11"/>
          </p:nvPr>
        </p:nvSpPr>
        <p:spPr>
          <a:xfrm>
            <a:off x="457200" y="6480969"/>
            <a:ext cx="4260056" cy="300831"/>
          </a:xfrm>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0FFB1D74-447F-460B-B611-D454E304E8FF}" type="slidenum">
              <a:rPr lang="zh-TW" altLang="en-US"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等腰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期版面配置區 3"/>
          <p:cNvSpPr>
            <a:spLocks noGrp="1"/>
          </p:cNvSpPr>
          <p:nvPr>
            <p:ph type="dt" sz="half" idx="10"/>
          </p:nvPr>
        </p:nvSpPr>
        <p:spPr>
          <a:xfrm>
            <a:off x="6955632" y="6477000"/>
            <a:ext cx="2133600" cy="304800"/>
          </a:xfrm>
        </p:spPr>
        <p:txBody>
          <a:bodyPr/>
          <a:lstStyle/>
          <a:p>
            <a:pPr>
              <a:defRPr/>
            </a:pPr>
            <a:fld id="{C5ACADCF-B876-4317-B7D5-D791B8F26A1D}" type="datetimeFigureOut">
              <a:rPr lang="zh-TW" altLang="en-US" smtClean="0"/>
              <a:pPr>
                <a:defRPr/>
              </a:pPr>
              <a:t>2011/4/13</a:t>
            </a:fld>
            <a:endParaRPr lang="zh-TW" altLang="en-US"/>
          </a:p>
        </p:txBody>
      </p:sp>
      <p:sp>
        <p:nvSpPr>
          <p:cNvPr id="5" name="頁尾版面配置區 4"/>
          <p:cNvSpPr>
            <a:spLocks noGrp="1"/>
          </p:cNvSpPr>
          <p:nvPr>
            <p:ph type="ftr" sz="quarter" idx="11"/>
          </p:nvPr>
        </p:nvSpPr>
        <p:spPr>
          <a:xfrm>
            <a:off x="2619376" y="6480969"/>
            <a:ext cx="4260056" cy="300831"/>
          </a:xfrm>
        </p:spPr>
        <p:txBody>
          <a:bodyPr/>
          <a:lstStyle/>
          <a:p>
            <a:pPr>
              <a:defRPr/>
            </a:pPr>
            <a:endParaRPr lang="zh-TW" altLang="en-US"/>
          </a:p>
        </p:txBody>
      </p:sp>
      <p:sp>
        <p:nvSpPr>
          <p:cNvPr id="6" name="投影片編號版面配置區 5"/>
          <p:cNvSpPr>
            <a:spLocks noGrp="1"/>
          </p:cNvSpPr>
          <p:nvPr>
            <p:ph type="sldNum" sz="quarter" idx="12"/>
          </p:nvPr>
        </p:nvSpPr>
        <p:spPr>
          <a:xfrm>
            <a:off x="8451056" y="809624"/>
            <a:ext cx="502920" cy="300831"/>
          </a:xfrm>
        </p:spPr>
        <p:txBody>
          <a:bodyPr/>
          <a:lstStyle/>
          <a:p>
            <a:pPr>
              <a:defRPr/>
            </a:pPr>
            <a:fld id="{8BCF9D8C-2BC5-4123-B4C6-E6665C0B57FE}" type="slidenum">
              <a:rPr lang="zh-TW" altLang="en-US" smtClean="0"/>
              <a:pPr>
                <a:defRPr/>
              </a:pPr>
              <a:t>‹#›</a:t>
            </a:fld>
            <a:endParaRPr lang="zh-TW" altLang="en-US"/>
          </a:p>
        </p:txBody>
      </p:sp>
      <p:cxnSp>
        <p:nvCxnSpPr>
          <p:cNvPr id="11" name="直線接點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接點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標題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marL="0" algn="l">
              <a:defRPr/>
            </a:lvl1p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4791456" y="6480969"/>
            <a:ext cx="2133600" cy="301752"/>
          </a:xfrm>
        </p:spPr>
        <p:txBody>
          <a:bodyPr/>
          <a:lstStyle/>
          <a:p>
            <a:pPr>
              <a:defRPr/>
            </a:pPr>
            <a:fld id="{63E69FFF-5C6A-48E4-AD09-883D73B88364}" type="datetimeFigureOut">
              <a:rPr lang="zh-TW" altLang="en-US" smtClean="0"/>
              <a:pPr>
                <a:defRPr/>
              </a:pPr>
              <a:t>2011/4/13</a:t>
            </a:fld>
            <a:endParaRPr lang="zh-TW" altLang="en-US"/>
          </a:p>
        </p:txBody>
      </p:sp>
      <p:sp>
        <p:nvSpPr>
          <p:cNvPr id="6" name="頁尾版面配置區 5"/>
          <p:cNvSpPr>
            <a:spLocks noGrp="1"/>
          </p:cNvSpPr>
          <p:nvPr>
            <p:ph type="ftr" sz="quarter" idx="11"/>
          </p:nvPr>
        </p:nvSpPr>
        <p:spPr>
          <a:xfrm>
            <a:off x="457200" y="6480969"/>
            <a:ext cx="4260056" cy="301752"/>
          </a:xfrm>
        </p:spPr>
        <p:txBody>
          <a:bodyPr/>
          <a:lstStyle/>
          <a:p>
            <a:pPr>
              <a:defRPr/>
            </a:pPr>
            <a:endParaRPr lang="zh-TW" altLang="en-US"/>
          </a:p>
        </p:txBody>
      </p:sp>
      <p:sp>
        <p:nvSpPr>
          <p:cNvPr id="7" name="投影片編號版面配置區 6"/>
          <p:cNvSpPr>
            <a:spLocks noGrp="1"/>
          </p:cNvSpPr>
          <p:nvPr>
            <p:ph type="sldNum" sz="quarter" idx="12"/>
          </p:nvPr>
        </p:nvSpPr>
        <p:spPr>
          <a:xfrm>
            <a:off x="7589520" y="6480969"/>
            <a:ext cx="502920" cy="301752"/>
          </a:xfrm>
        </p:spPr>
        <p:txBody>
          <a:bodyPr/>
          <a:lstStyle/>
          <a:p>
            <a:pPr>
              <a:defRPr/>
            </a:pPr>
            <a:fld id="{81FECB77-9562-4FFD-8B1E-5289B9CBABB0}"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a:xfrm>
            <a:off x="4791456" y="6480969"/>
            <a:ext cx="2130552" cy="301752"/>
          </a:xfrm>
        </p:spPr>
        <p:txBody>
          <a:bodyPr/>
          <a:lstStyle/>
          <a:p>
            <a:pPr>
              <a:defRPr/>
            </a:pPr>
            <a:fld id="{80876F7A-2F51-4225-9BEC-3D2A14D3E8F8}" type="datetimeFigureOut">
              <a:rPr lang="zh-TW" altLang="en-US" smtClean="0"/>
              <a:pPr>
                <a:defRPr/>
              </a:pPr>
              <a:t>2011/4/13</a:t>
            </a:fld>
            <a:endParaRPr lang="zh-TW" altLang="en-US"/>
          </a:p>
        </p:txBody>
      </p:sp>
      <p:sp>
        <p:nvSpPr>
          <p:cNvPr id="8" name="頁尾版面配置區 7"/>
          <p:cNvSpPr>
            <a:spLocks noGrp="1"/>
          </p:cNvSpPr>
          <p:nvPr>
            <p:ph type="ftr" sz="quarter" idx="11"/>
          </p:nvPr>
        </p:nvSpPr>
        <p:spPr>
          <a:xfrm>
            <a:off x="457200" y="6480969"/>
            <a:ext cx="4261104" cy="301752"/>
          </a:xfrm>
        </p:spPr>
        <p:txBody>
          <a:bodyPr/>
          <a:lstStyle/>
          <a:p>
            <a:pPr>
              <a:defRPr/>
            </a:pPr>
            <a:endParaRPr lang="zh-TW" altLang="en-US"/>
          </a:p>
        </p:txBody>
      </p:sp>
      <p:sp>
        <p:nvSpPr>
          <p:cNvPr id="9" name="投影片編號版面配置區 8"/>
          <p:cNvSpPr>
            <a:spLocks noGrp="1"/>
          </p:cNvSpPr>
          <p:nvPr>
            <p:ph type="sldNum" sz="quarter" idx="12"/>
          </p:nvPr>
        </p:nvSpPr>
        <p:spPr>
          <a:xfrm>
            <a:off x="7589520" y="6483096"/>
            <a:ext cx="502920" cy="301752"/>
          </a:xfrm>
        </p:spPr>
        <p:txBody>
          <a:bodyPr/>
          <a:lstStyle>
            <a:lvl1pPr algn="ctr">
              <a:defRPr/>
            </a:lvl1pPr>
          </a:lstStyle>
          <a:p>
            <a:pPr>
              <a:defRPr/>
            </a:pPr>
            <a:fld id="{1B7D69CB-6C62-4D2C-9B04-AD1837DC01FD}"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7383BC51-D409-4F13-B99B-46B158580933}" type="datetimeFigureOut">
              <a:rPr lang="zh-TW" altLang="en-US" smtClean="0"/>
              <a:pPr>
                <a:defRPr/>
              </a:pPr>
              <a:t>2011/4/13</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34CA7F57-087A-423F-8807-1A81F65E247C}"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791456" y="6480969"/>
            <a:ext cx="2133600" cy="301752"/>
          </a:xfrm>
        </p:spPr>
        <p:txBody>
          <a:bodyPr/>
          <a:lstStyle/>
          <a:p>
            <a:pPr>
              <a:defRPr/>
            </a:pPr>
            <a:fld id="{8F8596DC-D9F2-4DC2-8A1E-2375F2B976A5}" type="datetimeFigureOut">
              <a:rPr lang="zh-TW" altLang="en-US" smtClean="0"/>
              <a:pPr>
                <a:defRPr/>
              </a:pPr>
              <a:t>2011/4/13</a:t>
            </a:fld>
            <a:endParaRPr lang="zh-TW" altLang="en-US"/>
          </a:p>
        </p:txBody>
      </p:sp>
      <p:sp>
        <p:nvSpPr>
          <p:cNvPr id="3" name="頁尾版面配置區 2"/>
          <p:cNvSpPr>
            <a:spLocks noGrp="1"/>
          </p:cNvSpPr>
          <p:nvPr>
            <p:ph type="ftr" sz="quarter" idx="11"/>
          </p:nvPr>
        </p:nvSpPr>
        <p:spPr>
          <a:xfrm>
            <a:off x="457200" y="6481890"/>
            <a:ext cx="4260056" cy="300831"/>
          </a:xfrm>
        </p:spPr>
        <p:txBody>
          <a:bodyPr/>
          <a:lstStyle/>
          <a:p>
            <a:pPr>
              <a:defRPr/>
            </a:pPr>
            <a:endParaRPr lang="zh-TW" altLang="en-US"/>
          </a:p>
        </p:txBody>
      </p:sp>
      <p:sp>
        <p:nvSpPr>
          <p:cNvPr id="4" name="投影片編號版面配置區 3"/>
          <p:cNvSpPr>
            <a:spLocks noGrp="1"/>
          </p:cNvSpPr>
          <p:nvPr>
            <p:ph type="sldNum" sz="quarter" idx="12"/>
          </p:nvPr>
        </p:nvSpPr>
        <p:spPr>
          <a:xfrm>
            <a:off x="7589520" y="6480969"/>
            <a:ext cx="502920" cy="301752"/>
          </a:xfrm>
        </p:spPr>
        <p:txBody>
          <a:bodyPr/>
          <a:lstStyle/>
          <a:p>
            <a:pPr>
              <a:defRPr/>
            </a:pPr>
            <a:fld id="{9C3F2EE4-FC16-4E17-A69A-0637D141B047}" type="slidenum">
              <a:rPr lang="zh-TW" altLang="en-US" smtClean="0"/>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278976" y="6556248"/>
            <a:ext cx="2133600" cy="301752"/>
          </a:xfrm>
        </p:spPr>
        <p:txBody>
          <a:bodyPr/>
          <a:lstStyle>
            <a:lvl1pPr>
              <a:defRPr sz="900"/>
            </a:lvl1pPr>
          </a:lstStyle>
          <a:p>
            <a:pPr>
              <a:defRPr/>
            </a:pPr>
            <a:fld id="{F5D1073F-38ED-4C91-AEB4-FD9E487E7983}" type="datetimeFigureOut">
              <a:rPr lang="zh-TW" altLang="en-US" smtClean="0"/>
              <a:pPr>
                <a:defRPr/>
              </a:pPr>
              <a:t>2011/4/13</a:t>
            </a:fld>
            <a:endParaRPr lang="zh-TW" altLang="en-US"/>
          </a:p>
        </p:txBody>
      </p:sp>
      <p:sp>
        <p:nvSpPr>
          <p:cNvPr id="6" name="頁尾版面配置區 5"/>
          <p:cNvSpPr>
            <a:spLocks noGrp="1"/>
          </p:cNvSpPr>
          <p:nvPr>
            <p:ph type="ftr" sz="quarter" idx="11"/>
          </p:nvPr>
        </p:nvSpPr>
        <p:spPr>
          <a:xfrm>
            <a:off x="1135856" y="6556248"/>
            <a:ext cx="5143120" cy="301752"/>
          </a:xfrm>
        </p:spPr>
        <p:txBody>
          <a:bodyPr/>
          <a:lstStyle>
            <a:lvl1pPr>
              <a:defRPr sz="900"/>
            </a:lvl1pPr>
          </a:lstStyle>
          <a:p>
            <a:pPr>
              <a:defRPr/>
            </a:pPr>
            <a:endParaRPr lang="zh-TW" altLang="en-US"/>
          </a:p>
        </p:txBody>
      </p:sp>
      <p:sp>
        <p:nvSpPr>
          <p:cNvPr id="7" name="投影片編號版面配置區 6"/>
          <p:cNvSpPr>
            <a:spLocks noGrp="1"/>
          </p:cNvSpPr>
          <p:nvPr>
            <p:ph type="sldNum" sz="quarter" idx="12"/>
          </p:nvPr>
        </p:nvSpPr>
        <p:spPr>
          <a:xfrm>
            <a:off x="8410576" y="6556248"/>
            <a:ext cx="502920" cy="301752"/>
          </a:xfrm>
        </p:spPr>
        <p:txBody>
          <a:bodyPr/>
          <a:lstStyle>
            <a:lvl1pPr>
              <a:defRPr sz="900"/>
            </a:lvl1pPr>
          </a:lstStyle>
          <a:p>
            <a:pPr>
              <a:defRPr/>
            </a:pPr>
            <a:fld id="{78A34C20-E345-47DD-AB71-B12E2CCF37E9}"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108192" y="6556248"/>
            <a:ext cx="2103120" cy="301752"/>
          </a:xfrm>
        </p:spPr>
        <p:txBody>
          <a:bodyPr/>
          <a:lstStyle>
            <a:lvl1pPr>
              <a:defRPr sz="900"/>
            </a:lvl1pPr>
          </a:lstStyle>
          <a:p>
            <a:pPr>
              <a:defRPr/>
            </a:pPr>
            <a:fld id="{C37CA469-D330-4D76-8395-D6F4C76774FC}" type="datetimeFigureOut">
              <a:rPr lang="zh-TW" altLang="en-US" smtClean="0"/>
              <a:pPr>
                <a:defRPr/>
              </a:pPr>
              <a:t>2011/4/13</a:t>
            </a:fld>
            <a:endParaRPr lang="zh-TW" altLang="en-US"/>
          </a:p>
        </p:txBody>
      </p:sp>
      <p:sp>
        <p:nvSpPr>
          <p:cNvPr id="6" name="頁尾版面配置區 5"/>
          <p:cNvSpPr>
            <a:spLocks noGrp="1"/>
          </p:cNvSpPr>
          <p:nvPr>
            <p:ph type="ftr" sz="quarter" idx="11"/>
          </p:nvPr>
        </p:nvSpPr>
        <p:spPr>
          <a:xfrm>
            <a:off x="1170432" y="6557169"/>
            <a:ext cx="4948072" cy="301752"/>
          </a:xfrm>
        </p:spPr>
        <p:txBody>
          <a:bodyPr/>
          <a:lstStyle>
            <a:lvl1pPr>
              <a:defRPr sz="900"/>
            </a:lvl1pPr>
          </a:lstStyle>
          <a:p>
            <a:pPr>
              <a:defRPr/>
            </a:pPr>
            <a:endParaRPr lang="zh-TW" altLang="en-US"/>
          </a:p>
        </p:txBody>
      </p:sp>
      <p:sp>
        <p:nvSpPr>
          <p:cNvPr id="7" name="投影片編號版面配置區 6"/>
          <p:cNvSpPr>
            <a:spLocks noGrp="1"/>
          </p:cNvSpPr>
          <p:nvPr>
            <p:ph type="sldNum" sz="quarter" idx="12"/>
          </p:nvPr>
        </p:nvSpPr>
        <p:spPr>
          <a:xfrm>
            <a:off x="8217192" y="6556248"/>
            <a:ext cx="365760" cy="301752"/>
          </a:xfrm>
        </p:spPr>
        <p:txBody>
          <a:bodyPr/>
          <a:lstStyle>
            <a:lvl1pPr algn="ctr">
              <a:defRPr sz="900"/>
            </a:lvl1pPr>
          </a:lstStyle>
          <a:p>
            <a:pPr>
              <a:defRPr/>
            </a:pPr>
            <a:fld id="{4E36D656-9BB1-4978-A7DA-3F7436ABB238}" type="slidenum">
              <a:rPr lang="zh-TW" altLang="en-US" smtClean="0"/>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接點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接點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標題版面配置區 21"/>
          <p:cNvSpPr>
            <a:spLocks noGrp="1"/>
          </p:cNvSpPr>
          <p:nvPr>
            <p:ph type="title"/>
          </p:nvPr>
        </p:nvSpPr>
        <p:spPr>
          <a:xfrm>
            <a:off x="457200" y="267494"/>
            <a:ext cx="8229600" cy="1399032"/>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4D87A49B-0302-4CDA-8D2C-FE24C1DE21C0}" type="datetimeFigureOut">
              <a:rPr lang="zh-TW" altLang="en-US" smtClean="0"/>
              <a:pPr>
                <a:defRPr/>
              </a:pPr>
              <a:t>2011/4/13</a:t>
            </a:fld>
            <a:endParaRPr lang="zh-TW" altLang="en-US"/>
          </a:p>
        </p:txBody>
      </p:sp>
      <p:sp>
        <p:nvSpPr>
          <p:cNvPr id="3" name="頁尾版面配置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zh-TW" altLang="en-US"/>
          </a:p>
        </p:txBody>
      </p:sp>
      <p:sp>
        <p:nvSpPr>
          <p:cNvPr id="23" name="投影片編號版面配置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0F0729FA-69E5-487B-80EC-97A7C8B3E75F}" type="slidenum">
              <a:rPr lang="zh-TW" altLang="en-US" smtClean="0"/>
              <a:pPr>
                <a:defRPr/>
              </a:pPr>
              <a:t>‹#›</a:t>
            </a:fld>
            <a:endParaRPr lang="zh-TW" altLang="en-US"/>
          </a:p>
        </p:txBody>
      </p:sp>
    </p:spTree>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ling.fju.edu.tw/hearing/human%20anatomy.gif"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42910" y="1785926"/>
            <a:ext cx="8229600" cy="1143000"/>
          </a:xfrm>
        </p:spPr>
        <p:txBody>
          <a:bodyPr>
            <a:noAutofit/>
          </a:bodyPr>
          <a:lstStyle/>
          <a:p>
            <a:r>
              <a:rPr lang="zh-TW" altLang="en-US" sz="4800" b="1" dirty="0" smtClean="0">
                <a:latin typeface="標楷體" pitchFamily="65" charset="-120"/>
                <a:ea typeface="標楷體" pitchFamily="65" charset="-120"/>
              </a:rPr>
              <a:t>吞嚥障礙評估與治療</a:t>
            </a:r>
            <a:br>
              <a:rPr lang="zh-TW" altLang="en-US" sz="4800" b="1" dirty="0" smtClean="0">
                <a:latin typeface="標楷體" pitchFamily="65" charset="-120"/>
                <a:ea typeface="標楷體" pitchFamily="65" charset="-120"/>
              </a:rPr>
            </a:br>
            <a:endParaRPr lang="zh-TW" altLang="en-US" sz="4800" b="1" dirty="0" smtClean="0">
              <a:latin typeface="標楷體" pitchFamily="65" charset="-120"/>
              <a:ea typeface="標楷體" pitchFamily="65" charset="-120"/>
            </a:endParaRPr>
          </a:p>
        </p:txBody>
      </p:sp>
      <p:sp>
        <p:nvSpPr>
          <p:cNvPr id="24577" name="副標題 2"/>
          <p:cNvSpPr>
            <a:spLocks noGrp="1"/>
          </p:cNvSpPr>
          <p:nvPr>
            <p:ph idx="1"/>
          </p:nvPr>
        </p:nvSpPr>
        <p:spPr>
          <a:xfrm>
            <a:off x="500034" y="2857496"/>
            <a:ext cx="8229600" cy="3143240"/>
          </a:xfrm>
        </p:spPr>
        <p:txBody>
          <a:bodyPr>
            <a:normAutofit/>
          </a:bodyPr>
          <a:lstStyle/>
          <a:p>
            <a:pPr marL="0" indent="0" algn="ctr">
              <a:buNone/>
            </a:pPr>
            <a:r>
              <a:rPr lang="en-US" altLang="zh-TW" sz="3200" b="1" dirty="0" smtClean="0">
                <a:solidFill>
                  <a:schemeClr val="tx2"/>
                </a:solidFill>
                <a:latin typeface="標楷體" pitchFamily="65" charset="-120"/>
                <a:ea typeface="標楷體" pitchFamily="65" charset="-120"/>
              </a:rPr>
              <a:t>2011.04.16</a:t>
            </a:r>
            <a:endParaRPr lang="zh-TW" altLang="en-US" sz="3200" b="1" dirty="0" smtClean="0">
              <a:solidFill>
                <a:schemeClr val="tx2"/>
              </a:solidFill>
              <a:latin typeface="標楷體" pitchFamily="65" charset="-120"/>
              <a:ea typeface="標楷體" pitchFamily="65" charset="-120"/>
            </a:endParaRPr>
          </a:p>
          <a:p>
            <a:pPr marL="0" indent="0" algn="ctr" eaLnBrk="1" hangingPunct="1">
              <a:buFont typeface="Wingdings" pitchFamily="2" charset="2"/>
              <a:buNone/>
            </a:pPr>
            <a:r>
              <a:rPr lang="zh-TW" altLang="en-US" sz="3200" b="1" dirty="0" smtClean="0">
                <a:solidFill>
                  <a:schemeClr val="tx2"/>
                </a:solidFill>
                <a:latin typeface="標楷體" pitchFamily="65" charset="-120"/>
                <a:ea typeface="標楷體" pitchFamily="65" charset="-120"/>
              </a:rPr>
              <a:t>復健科 語言治療師</a:t>
            </a:r>
            <a:endParaRPr lang="en-US" altLang="zh-TW" sz="3200" b="1" dirty="0" smtClean="0">
              <a:solidFill>
                <a:schemeClr val="tx2"/>
              </a:solidFill>
              <a:latin typeface="標楷體" pitchFamily="65" charset="-120"/>
              <a:ea typeface="標楷體" pitchFamily="65" charset="-120"/>
            </a:endParaRPr>
          </a:p>
          <a:p>
            <a:pPr marL="0" indent="0" algn="ctr" eaLnBrk="1" hangingPunct="1">
              <a:buFont typeface="Wingdings" pitchFamily="2" charset="2"/>
              <a:buNone/>
            </a:pPr>
            <a:r>
              <a:rPr lang="zh-TW" altLang="en-US" sz="3200" b="1" dirty="0" smtClean="0">
                <a:solidFill>
                  <a:schemeClr val="tx2"/>
                </a:solidFill>
                <a:latin typeface="標楷體" pitchFamily="65" charset="-120"/>
                <a:ea typeface="標楷體" pitchFamily="65" charset="-120"/>
              </a:rPr>
              <a:t>陳芬燕</a:t>
            </a:r>
            <a:endParaRPr lang="en-US" altLang="zh-TW" sz="3200" b="1" dirty="0" smtClean="0">
              <a:solidFill>
                <a:schemeClr val="tx2"/>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桌面\掃描0002.jpg"/>
          <p:cNvPicPr>
            <a:picLocks noChangeAspect="1" noChangeArrowheads="1"/>
          </p:cNvPicPr>
          <p:nvPr/>
        </p:nvPicPr>
        <p:blipFill>
          <a:blip r:embed="rId2"/>
          <a:srcRect/>
          <a:stretch>
            <a:fillRect/>
          </a:stretch>
        </p:blipFill>
        <p:spPr bwMode="auto">
          <a:xfrm>
            <a:off x="1785918" y="642918"/>
            <a:ext cx="5469397" cy="59293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內容版面配置區 2"/>
          <p:cNvSpPr>
            <a:spLocks noGrp="1"/>
          </p:cNvSpPr>
          <p:nvPr>
            <p:ph idx="1"/>
          </p:nvPr>
        </p:nvSpPr>
        <p:spPr>
          <a:xfrm>
            <a:off x="1214414" y="1935480"/>
            <a:ext cx="7472386" cy="4389120"/>
          </a:xfrm>
        </p:spPr>
        <p:txBody>
          <a:bodyPr>
            <a:normAutofit fontScale="92500"/>
          </a:bodyPr>
          <a:lstStyle/>
          <a:p>
            <a:pPr eaLnBrk="1" hangingPunct="1">
              <a:lnSpc>
                <a:spcPct val="150000"/>
              </a:lnSpc>
              <a:buFont typeface="Wingdings" pitchFamily="2" charset="2"/>
              <a:buChar char="l"/>
            </a:pPr>
            <a:r>
              <a:rPr lang="zh-TW" altLang="en-US" sz="2400" dirty="0" smtClean="0">
                <a:latin typeface="標楷體" pitchFamily="65" charset="-120"/>
                <a:ea typeface="標楷體" pitchFamily="65" charset="-120"/>
              </a:rPr>
              <a:t>會厭軟骨</a:t>
            </a:r>
            <a:r>
              <a:rPr lang="en-US" altLang="zh-TW" sz="2400" dirty="0" smtClean="0">
                <a:latin typeface="標楷體" pitchFamily="65" charset="-120"/>
                <a:ea typeface="標楷體" pitchFamily="65" charset="-120"/>
              </a:rPr>
              <a:t>epiglottis</a:t>
            </a:r>
            <a:r>
              <a:rPr lang="zh-TW" altLang="en-US" sz="2400" dirty="0" smtClean="0">
                <a:latin typeface="標楷體" pitchFamily="65" charset="-120"/>
                <a:ea typeface="標楷體" pitchFamily="65" charset="-120"/>
              </a:rPr>
              <a:t>：與吞嚥有關的軟骨</a:t>
            </a:r>
          </a:p>
          <a:p>
            <a:pPr eaLnBrk="1" hangingPunct="1">
              <a:lnSpc>
                <a:spcPct val="150000"/>
              </a:lnSpc>
              <a:buFont typeface="Wingdings" pitchFamily="2" charset="2"/>
              <a:buChar char="l"/>
            </a:pPr>
            <a:r>
              <a:rPr lang="zh-TW" altLang="en-US" sz="2400" dirty="0" smtClean="0">
                <a:latin typeface="標楷體" pitchFamily="65" charset="-120"/>
                <a:ea typeface="標楷體" pitchFamily="65" charset="-120"/>
              </a:rPr>
              <a:t>甲狀軟骨</a:t>
            </a:r>
            <a:r>
              <a:rPr lang="en-US" altLang="zh-TW" sz="2400" dirty="0" smtClean="0">
                <a:latin typeface="標楷體" pitchFamily="65" charset="-120"/>
                <a:ea typeface="標楷體" pitchFamily="65" charset="-120"/>
              </a:rPr>
              <a:t>thyroid cartilage</a:t>
            </a:r>
            <a:r>
              <a:rPr lang="zh-TW" altLang="en-US" sz="2400" dirty="0" smtClean="0">
                <a:latin typeface="標楷體" pitchFamily="65" charset="-120"/>
                <a:ea typeface="標楷體" pitchFamily="65" charset="-120"/>
              </a:rPr>
              <a:t>：最大的軟骨。</a:t>
            </a:r>
          </a:p>
          <a:p>
            <a:pPr eaLnBrk="1" hangingPunct="1">
              <a:lnSpc>
                <a:spcPct val="150000"/>
              </a:lnSpc>
              <a:buFont typeface="Wingdings" pitchFamily="2" charset="2"/>
              <a:buChar char="l"/>
            </a:pPr>
            <a:r>
              <a:rPr lang="zh-TW" altLang="en-US" sz="2400" dirty="0" smtClean="0">
                <a:latin typeface="標楷體" pitchFamily="65" charset="-120"/>
                <a:ea typeface="標楷體" pitchFamily="65" charset="-120"/>
              </a:rPr>
              <a:t>環狀軟骨</a:t>
            </a:r>
            <a:r>
              <a:rPr lang="en-US" altLang="zh-TW" sz="2400" dirty="0" err="1" smtClean="0">
                <a:latin typeface="標楷體" pitchFamily="65" charset="-120"/>
                <a:ea typeface="標楷體" pitchFamily="65" charset="-120"/>
              </a:rPr>
              <a:t>cricoid</a:t>
            </a:r>
            <a:r>
              <a:rPr lang="en-US" altLang="zh-TW" sz="2400" dirty="0" smtClean="0">
                <a:latin typeface="標楷體" pitchFamily="65" charset="-120"/>
                <a:ea typeface="標楷體" pitchFamily="65" charset="-120"/>
              </a:rPr>
              <a:t> cartilage </a:t>
            </a:r>
            <a:r>
              <a:rPr lang="zh-TW" altLang="en-US" sz="2400" dirty="0" smtClean="0">
                <a:latin typeface="標楷體" pitchFamily="65" charset="-120"/>
                <a:ea typeface="標楷體" pitchFamily="65" charset="-120"/>
              </a:rPr>
              <a:t>為位置最低的軟骨。</a:t>
            </a:r>
          </a:p>
          <a:p>
            <a:pPr eaLnBrk="1" hangingPunct="1">
              <a:lnSpc>
                <a:spcPct val="150000"/>
              </a:lnSpc>
              <a:buFont typeface="Wingdings" pitchFamily="2" charset="2"/>
              <a:buChar char="l"/>
            </a:pPr>
            <a:r>
              <a:rPr lang="zh-TW" altLang="en-US" sz="2400" dirty="0" smtClean="0">
                <a:latin typeface="標楷體" pitchFamily="65" charset="-120"/>
                <a:ea typeface="標楷體" pitchFamily="65" charset="-120"/>
              </a:rPr>
              <a:t>杓狀軟骨</a:t>
            </a:r>
            <a:r>
              <a:rPr lang="en-US" altLang="zh-TW" sz="2400" dirty="0" err="1" smtClean="0">
                <a:latin typeface="標楷體" pitchFamily="65" charset="-120"/>
                <a:ea typeface="標楷體" pitchFamily="65" charset="-120"/>
              </a:rPr>
              <a:t>arytenoid</a:t>
            </a:r>
            <a:r>
              <a:rPr lang="en-US" altLang="zh-TW" sz="2400" dirty="0" smtClean="0">
                <a:latin typeface="標楷體" pitchFamily="65" charset="-120"/>
                <a:ea typeface="標楷體" pitchFamily="65" charset="-120"/>
              </a:rPr>
              <a:t> cartilage</a:t>
            </a:r>
            <a:r>
              <a:rPr lang="zh-TW" altLang="en-US" sz="2400" dirty="0" smtClean="0">
                <a:latin typeface="標楷體" pitchFamily="65" charset="-120"/>
                <a:ea typeface="標楷體" pitchFamily="65" charset="-120"/>
              </a:rPr>
              <a:t>：控制真聲帶的移動</a:t>
            </a:r>
            <a:endParaRPr lang="en-US" altLang="zh-TW" sz="2400" dirty="0" smtClean="0">
              <a:latin typeface="標楷體" pitchFamily="65" charset="-120"/>
              <a:ea typeface="標楷體" pitchFamily="65" charset="-120"/>
            </a:endParaRPr>
          </a:p>
          <a:p>
            <a:pPr eaLnBrk="1" hangingPunct="1">
              <a:lnSpc>
                <a:spcPct val="150000"/>
              </a:lnSpc>
              <a:buFont typeface="Wingdings" pitchFamily="2" charset="2"/>
              <a:buChar char="l"/>
            </a:pPr>
            <a:r>
              <a:rPr lang="zh-TW" altLang="en-US" sz="2400" dirty="0" smtClean="0">
                <a:latin typeface="標楷體" pitchFamily="65" charset="-120"/>
                <a:ea typeface="標楷體" pitchFamily="65" charset="-120"/>
              </a:rPr>
              <a:t>聲帶：</a:t>
            </a:r>
          </a:p>
          <a:p>
            <a:pPr lvl="1">
              <a:lnSpc>
                <a:spcPct val="150000"/>
              </a:lnSpc>
              <a:buNone/>
            </a:pPr>
            <a:r>
              <a:rPr lang="en-US" altLang="zh-TW" sz="2200" dirty="0" smtClean="0">
                <a:latin typeface="標楷體" pitchFamily="65" charset="-120"/>
                <a:ea typeface="標楷體" pitchFamily="65" charset="-120"/>
              </a:rPr>
              <a:t>(1) </a:t>
            </a:r>
            <a:r>
              <a:rPr lang="zh-TW" altLang="en-US" sz="2200" dirty="0" smtClean="0">
                <a:latin typeface="標楷體" pitchFamily="65" charset="-120"/>
                <a:ea typeface="標楷體" pitchFamily="65" charset="-120"/>
              </a:rPr>
              <a:t>由甲狀軟骨內壁至杓狀軟骨聲帶突起。</a:t>
            </a:r>
          </a:p>
          <a:p>
            <a:pPr lvl="1">
              <a:lnSpc>
                <a:spcPct val="150000"/>
              </a:lnSpc>
              <a:buNone/>
            </a:pPr>
            <a:r>
              <a:rPr lang="en-US" altLang="zh-TW" sz="2200" dirty="0" smtClean="0">
                <a:latin typeface="標楷體" pitchFamily="65" charset="-120"/>
                <a:ea typeface="標楷體" pitchFamily="65" charset="-120"/>
              </a:rPr>
              <a:t>(2) </a:t>
            </a:r>
            <a:r>
              <a:rPr lang="zh-TW" altLang="en-US" sz="2200" dirty="0" smtClean="0">
                <a:latin typeface="標楷體" pitchFamily="65" charset="-120"/>
                <a:ea typeface="標楷體" pitchFamily="65" charset="-120"/>
              </a:rPr>
              <a:t>在進入氣管前呼吸道防護的最後一道防線，在吞嚥時使呼吸道入口關閉</a:t>
            </a:r>
          </a:p>
          <a:p>
            <a:pPr eaLnBrk="1" hangingPunct="1">
              <a:lnSpc>
                <a:spcPct val="90000"/>
              </a:lnSpc>
              <a:buFont typeface="Wingdings" pitchFamily="2" charset="2"/>
              <a:buChar char="ü"/>
            </a:pPr>
            <a:endParaRPr lang="zh-TW" altLang="en-US" sz="2800" dirty="0" smtClean="0"/>
          </a:p>
        </p:txBody>
      </p:sp>
      <p:sp>
        <p:nvSpPr>
          <p:cNvPr id="4" name="標題 1"/>
          <p:cNvSpPr txBox="1">
            <a:spLocks/>
          </p:cNvSpPr>
          <p:nvPr/>
        </p:nvSpPr>
        <p:spPr>
          <a:xfrm>
            <a:off x="990600" y="1142984"/>
            <a:ext cx="8153400" cy="990600"/>
          </a:xfrm>
          <a:prstGeom prst="rect">
            <a:avLst/>
          </a:prstGeom>
        </p:spPr>
        <p:txBody>
          <a:bodyPr vert="horz" anchor="ctr">
            <a:noAutofit/>
          </a:bodyPr>
          <a:lstStyle/>
          <a:p>
            <a:pPr lvl="0" fontAlgn="auto">
              <a:spcAft>
                <a:spcPts val="0"/>
              </a:spcAft>
              <a:defRPr/>
            </a:pP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喉部</a:t>
            </a:r>
            <a:r>
              <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構造</a:t>
            </a:r>
            <a:r>
              <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
            </a:r>
            <a:br>
              <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br>
            <a:endPar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內容版面配置區 3" descr="http://www.ling.fju.edu.tw/hearing/human%20anatomy.gif"/>
          <p:cNvPicPr>
            <a:picLocks noGrp="1"/>
          </p:cNvPicPr>
          <p:nvPr>
            <p:ph idx="1"/>
          </p:nvPr>
        </p:nvPicPr>
        <p:blipFill>
          <a:blip r:embed="rId2" r:link="rId3"/>
          <a:stretch>
            <a:fillRect/>
          </a:stretch>
        </p:blipFill>
        <p:spPr>
          <a:xfrm>
            <a:off x="1500166" y="571480"/>
            <a:ext cx="6500858" cy="600079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285852" y="2571744"/>
            <a:ext cx="7300906" cy="1357322"/>
          </a:xfrm>
        </p:spPr>
        <p:txBody>
          <a:bodyPr>
            <a:normAutofit fontScale="90000"/>
          </a:bodyPr>
          <a:lstStyle/>
          <a:p>
            <a:pPr marL="484632" lvl="1" algn="l" rtl="0">
              <a:spcBef>
                <a:spcPct val="0"/>
              </a:spcBef>
            </a:pPr>
            <a:r>
              <a:rPr lang="en-US" altLang="zh-TW" sz="4000" b="1" dirty="0" smtClean="0">
                <a:solidFill>
                  <a:schemeClr val="accent6">
                    <a:lumMod val="75000"/>
                  </a:schemeClr>
                </a:solidFill>
                <a:latin typeface="標楷體" pitchFamily="65" charset="-120"/>
                <a:ea typeface="標楷體" pitchFamily="65" charset="-120"/>
              </a:rPr>
              <a:t/>
            </a:r>
            <a:br>
              <a:rPr lang="en-US" altLang="zh-TW" sz="4000" b="1" dirty="0" smtClean="0">
                <a:solidFill>
                  <a:schemeClr val="accent6">
                    <a:lumMod val="75000"/>
                  </a:schemeClr>
                </a:solidFill>
                <a:latin typeface="標楷體" pitchFamily="65" charset="-120"/>
                <a:ea typeface="標楷體" pitchFamily="65" charset="-120"/>
              </a:rPr>
            </a:br>
            <a:r>
              <a:rPr lang="en-US" altLang="zh-TW" sz="4000" b="1" dirty="0" smtClean="0">
                <a:solidFill>
                  <a:schemeClr val="accent6">
                    <a:lumMod val="75000"/>
                  </a:schemeClr>
                </a:solidFill>
                <a:latin typeface="標楷體" pitchFamily="65" charset="-120"/>
                <a:ea typeface="標楷體" pitchFamily="65" charset="-120"/>
              </a:rPr>
              <a:t/>
            </a:r>
            <a:br>
              <a:rPr lang="en-US" altLang="zh-TW" sz="4000" b="1" dirty="0" smtClean="0">
                <a:solidFill>
                  <a:schemeClr val="accent6">
                    <a:lumMod val="75000"/>
                  </a:schemeClr>
                </a:solidFill>
                <a:latin typeface="標楷體" pitchFamily="65" charset="-120"/>
                <a:ea typeface="標楷體" pitchFamily="65" charset="-120"/>
              </a:rPr>
            </a:br>
            <a:endParaRPr lang="zh-TW" altLang="en-US" sz="4000" b="1" dirty="0">
              <a:solidFill>
                <a:schemeClr val="accent6">
                  <a:lumMod val="75000"/>
                </a:schemeClr>
              </a:solidFill>
              <a:latin typeface="標楷體" pitchFamily="65" charset="-120"/>
              <a:ea typeface="標楷體" pitchFamily="65" charset="-120"/>
            </a:endParaRPr>
          </a:p>
        </p:txBody>
      </p:sp>
      <p:sp>
        <p:nvSpPr>
          <p:cNvPr id="4" name="Rectangle 3"/>
          <p:cNvSpPr>
            <a:spLocks noChangeArrowheads="1"/>
          </p:cNvSpPr>
          <p:nvPr/>
        </p:nvSpPr>
        <p:spPr bwMode="auto">
          <a:xfrm>
            <a:off x="1000100" y="1214422"/>
            <a:ext cx="7772400" cy="1000132"/>
          </a:xfrm>
          <a:prstGeom prst="rect">
            <a:avLst/>
          </a:prstGeom>
          <a:noFill/>
          <a:ln w="9525">
            <a:noFill/>
            <a:miter lim="800000"/>
            <a:headEnd/>
            <a:tailEnd/>
          </a:ln>
        </p:spPr>
        <p:txBody>
          <a:bodyPr anchor="ctr"/>
          <a:lstStyle/>
          <a:p>
            <a:pPr>
              <a:lnSpc>
                <a:spcPct val="100000"/>
              </a:lnSpc>
              <a:spcBef>
                <a:spcPct val="0"/>
              </a:spcBef>
            </a:pPr>
            <a:r>
              <a:rPr lang="zh-TW" altLang="en-US" sz="5000" b="1" dirty="0" smtClean="0">
                <a:solidFill>
                  <a:schemeClr val="tx2"/>
                </a:solidFill>
                <a:latin typeface="Arial Black" pitchFamily="34" charset="0"/>
                <a:ea typeface="標楷體" pitchFamily="65" charset="-120"/>
              </a:rPr>
              <a:t>吞嚥相關的</a:t>
            </a:r>
            <a:r>
              <a:rPr lang="zh-TW" altLang="en-US" sz="5000" b="1" dirty="0" smtClean="0">
                <a:solidFill>
                  <a:schemeClr val="tx2"/>
                </a:solidFill>
                <a:latin typeface="標楷體" pitchFamily="65" charset="-120"/>
                <a:ea typeface="標楷體" pitchFamily="65" charset="-120"/>
              </a:rPr>
              <a:t>感覺</a:t>
            </a:r>
            <a:r>
              <a:rPr lang="zh-TW" altLang="en-US" sz="5000" b="1" dirty="0" smtClean="0">
                <a:solidFill>
                  <a:schemeClr val="tx2"/>
                </a:solidFill>
                <a:latin typeface="Arial Black" pitchFamily="34" charset="0"/>
                <a:ea typeface="標楷體" pitchFamily="65" charset="-120"/>
              </a:rPr>
              <a:t>神經控制</a:t>
            </a:r>
            <a:endParaRPr lang="zh-TW" altLang="en-US" sz="5000" b="1" dirty="0">
              <a:solidFill>
                <a:schemeClr val="tx2"/>
              </a:solidFill>
              <a:latin typeface="Arial Black" pitchFamily="34" charset="0"/>
              <a:ea typeface="標楷體" pitchFamily="65" charset="-120"/>
            </a:endParaRPr>
          </a:p>
        </p:txBody>
      </p:sp>
      <p:sp>
        <p:nvSpPr>
          <p:cNvPr id="6" name="標題 2"/>
          <p:cNvSpPr txBox="1">
            <a:spLocks/>
          </p:cNvSpPr>
          <p:nvPr/>
        </p:nvSpPr>
        <p:spPr>
          <a:xfrm>
            <a:off x="1142976" y="642918"/>
            <a:ext cx="3786214" cy="1143000"/>
          </a:xfrm>
          <a:prstGeom prst="rect">
            <a:avLst/>
          </a:prstGeom>
        </p:spPr>
        <p:txBody>
          <a:bodyPr vert="horz" anchor="ctr">
            <a:normAutofit fontScale="97500"/>
          </a:bodyPr>
          <a:lstStyle/>
          <a:p>
            <a:pPr marL="274320" marR="0" lvl="1" indent="-274320" defTabSz="914400" eaLnBrk="1" fontAlgn="auto" latinLnBrk="0" hangingPunct="1">
              <a:lnSpc>
                <a:spcPct val="100000"/>
              </a:lnSpc>
              <a:spcBef>
                <a:spcPts val="0"/>
              </a:spcBef>
              <a:spcAft>
                <a:spcPts val="0"/>
              </a:spcAft>
              <a:buClrTx/>
              <a:buSzTx/>
              <a:buFontTx/>
              <a:buNone/>
              <a:tabLst/>
              <a:defRPr/>
            </a:pPr>
            <a:endParaRPr kumimoji="0" lang="en-US" altLang="zh-TW" sz="4000" b="1" i="0" u="none" strike="noStrike" kern="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endParaRPr>
          </a:p>
        </p:txBody>
      </p:sp>
      <p:sp>
        <p:nvSpPr>
          <p:cNvPr id="7" name="矩形 6"/>
          <p:cNvSpPr/>
          <p:nvPr/>
        </p:nvSpPr>
        <p:spPr>
          <a:xfrm>
            <a:off x="1785918" y="2428868"/>
            <a:ext cx="5929354" cy="662938"/>
          </a:xfrm>
          <a:prstGeom prst="rect">
            <a:avLst/>
          </a:prstGeom>
        </p:spPr>
        <p:txBody>
          <a:bodyPr wrap="square">
            <a:spAutoFit/>
          </a:bodyPr>
          <a:lstStyle/>
          <a:p>
            <a:pPr>
              <a:lnSpc>
                <a:spcPct val="150000"/>
              </a:lnSpc>
              <a:buFont typeface="Wingdings" pitchFamily="2" charset="2"/>
              <a:buChar char="l"/>
            </a:pPr>
            <a:r>
              <a:rPr lang="zh-TW" altLang="en-US" sz="2800" dirty="0" smtClean="0">
                <a:latin typeface="標楷體" pitchFamily="65" charset="-120"/>
                <a:ea typeface="標楷體" pitchFamily="65" charset="-120"/>
              </a:rPr>
              <a:t>第五、</a:t>
            </a:r>
            <a:r>
              <a:rPr kumimoji="0" lang="zh-TW" altLang="en-US" sz="2800" kern="0" dirty="0" smtClean="0">
                <a:latin typeface="標楷體" pitchFamily="65" charset="-120"/>
                <a:ea typeface="標楷體" pitchFamily="65" charset="-120"/>
              </a:rPr>
              <a:t>七</a:t>
            </a:r>
            <a:r>
              <a:rPr lang="zh-TW" altLang="en-US" sz="2800" dirty="0" smtClean="0">
                <a:latin typeface="標楷體" pitchFamily="65" charset="-120"/>
                <a:ea typeface="標楷體" pitchFamily="65" charset="-120"/>
              </a:rPr>
              <a:t>、</a:t>
            </a:r>
            <a:r>
              <a:rPr kumimoji="0" lang="zh-TW" altLang="en-US" sz="2800" kern="0" dirty="0" smtClean="0">
                <a:effectLst>
                  <a:outerShdw blurRad="38100" dist="38100" dir="2700000" algn="tl">
                    <a:srgbClr val="000000">
                      <a:alpha val="43137"/>
                    </a:srgbClr>
                  </a:outerShdw>
                </a:effectLst>
                <a:latin typeface="標楷體" pitchFamily="65" charset="-120"/>
                <a:ea typeface="標楷體" pitchFamily="65" charset="-120"/>
              </a:rPr>
              <a:t>九</a:t>
            </a:r>
            <a:r>
              <a:rPr lang="zh-TW" altLang="en-US" sz="2800" dirty="0" smtClean="0">
                <a:latin typeface="標楷體" pitchFamily="65" charset="-120"/>
                <a:ea typeface="標楷體" pitchFamily="65" charset="-120"/>
              </a:rPr>
              <a:t>、</a:t>
            </a:r>
            <a:r>
              <a:rPr kumimoji="0" lang="zh-TW" altLang="en-US" sz="2800" kern="0" dirty="0" smtClean="0">
                <a:effectLst>
                  <a:outerShdw blurRad="38100" dist="38100" dir="2700000" algn="tl">
                    <a:srgbClr val="000000">
                      <a:alpha val="43137"/>
                    </a:srgbClr>
                  </a:outerShdw>
                </a:effectLst>
                <a:latin typeface="標楷體" pitchFamily="65" charset="-120"/>
                <a:ea typeface="標楷體" pitchFamily="65" charset="-120"/>
              </a:rPr>
              <a:t>十</a:t>
            </a:r>
            <a:r>
              <a:rPr lang="zh-TW" altLang="en-US" sz="2800" dirty="0" smtClean="0">
                <a:latin typeface="標楷體" pitchFamily="65" charset="-120"/>
                <a:ea typeface="標楷體" pitchFamily="65" charset="-120"/>
              </a:rPr>
              <a:t>對顱神經</a:t>
            </a:r>
            <a:endParaRPr lang="en-US" altLang="zh-TW"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14348" y="785794"/>
            <a:ext cx="8229600" cy="928686"/>
          </a:xfrm>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第五對顱神經</a:t>
            </a:r>
            <a:endParaRPr lang="zh-TW" altLang="en-US" sz="4000" b="1" dirty="0">
              <a:solidFill>
                <a:schemeClr val="accent6">
                  <a:lumMod val="75000"/>
                </a:schemeClr>
              </a:solidFill>
              <a:latin typeface="標楷體" pitchFamily="65" charset="-120"/>
              <a:ea typeface="標楷體" pitchFamily="65" charset="-120"/>
            </a:endParaRPr>
          </a:p>
        </p:txBody>
      </p:sp>
      <p:sp>
        <p:nvSpPr>
          <p:cNvPr id="40962" name="內容版面配置區 2"/>
          <p:cNvSpPr>
            <a:spLocks noGrp="1"/>
          </p:cNvSpPr>
          <p:nvPr>
            <p:ph idx="1"/>
          </p:nvPr>
        </p:nvSpPr>
        <p:spPr>
          <a:xfrm>
            <a:off x="1142976" y="1785926"/>
            <a:ext cx="7429552" cy="4429156"/>
          </a:xfrm>
        </p:spPr>
        <p:txBody>
          <a:bodyPr>
            <a:noAutofit/>
          </a:bodyPr>
          <a:lstStyle/>
          <a:p>
            <a:pPr lvl="1">
              <a:buFont typeface="Wingdings" pitchFamily="2" charset="2"/>
              <a:buChar char="l"/>
            </a:pPr>
            <a:r>
              <a:rPr lang="zh-TW" altLang="en-US" sz="2400" dirty="0" smtClean="0">
                <a:latin typeface="標楷體" pitchFamily="65" charset="-120"/>
                <a:ea typeface="標楷體" pitchFamily="65" charset="-120"/>
              </a:rPr>
              <a:t>核位於橋腦</a:t>
            </a:r>
            <a:endParaRPr lang="en-US" altLang="zh-TW" sz="2400" dirty="0" smtClean="0">
              <a:latin typeface="標楷體" pitchFamily="65" charset="-120"/>
              <a:ea typeface="標楷體" pitchFamily="65" charset="-120"/>
            </a:endParaRPr>
          </a:p>
          <a:p>
            <a:pPr lvl="1">
              <a:buFont typeface="Wingdings" pitchFamily="2" charset="2"/>
              <a:buChar char="l"/>
            </a:pPr>
            <a:r>
              <a:rPr lang="zh-TW" altLang="en-US" sz="2400" dirty="0" smtClean="0">
                <a:latin typeface="標楷體" pitchFamily="65" charset="-120"/>
                <a:ea typeface="標楷體" pitchFamily="65" charset="-120"/>
              </a:rPr>
              <a:t>上顎神經分支</a:t>
            </a:r>
            <a:r>
              <a:rPr lang="en-US" altLang="zh-TW" sz="2400" dirty="0" err="1" smtClean="0">
                <a:latin typeface="標楷體" pitchFamily="65" charset="-120"/>
                <a:ea typeface="標楷體" pitchFamily="65" charset="-120"/>
              </a:rPr>
              <a:t>mandibular</a:t>
            </a:r>
            <a:r>
              <a:rPr lang="en-US" altLang="zh-TW" sz="2400" dirty="0" smtClean="0">
                <a:latin typeface="標楷體" pitchFamily="65" charset="-120"/>
                <a:ea typeface="標楷體" pitchFamily="65" charset="-120"/>
              </a:rPr>
              <a:t> division</a:t>
            </a:r>
          </a:p>
          <a:p>
            <a:pPr marL="1389888" lvl="3" indent="-457200">
              <a:buFont typeface="+mj-lt"/>
              <a:buAutoNum type="arabicPeriod"/>
            </a:pPr>
            <a:r>
              <a:rPr lang="zh-TW" altLang="en-US" sz="2400" dirty="0" smtClean="0">
                <a:latin typeface="標楷體" pitchFamily="65" charset="-120"/>
                <a:ea typeface="標楷體" pitchFamily="65" charset="-120"/>
              </a:rPr>
              <a:t>傳遞舌頭前三分之二的感覺</a:t>
            </a:r>
            <a:endParaRPr lang="en-US" altLang="zh-TW" sz="2400" dirty="0" smtClean="0">
              <a:latin typeface="標楷體" pitchFamily="65" charset="-120"/>
              <a:ea typeface="標楷體" pitchFamily="65" charset="-120"/>
            </a:endParaRPr>
          </a:p>
          <a:p>
            <a:pPr marL="1389888" lvl="3" indent="-457200">
              <a:buFont typeface="+mj-lt"/>
              <a:buAutoNum type="arabicPeriod"/>
            </a:pPr>
            <a:r>
              <a:rPr lang="zh-TW" altLang="en-US" sz="2400" dirty="0" smtClean="0">
                <a:latin typeface="標楷體" pitchFamily="65" charset="-120"/>
                <a:ea typeface="標楷體" pitchFamily="65" charset="-120"/>
              </a:rPr>
              <a:t>軟顎感覺</a:t>
            </a:r>
            <a:endParaRPr lang="en-US" altLang="zh-TW" sz="2400" dirty="0" smtClean="0">
              <a:latin typeface="標楷體" pitchFamily="65" charset="-120"/>
              <a:ea typeface="標楷體" pitchFamily="65" charset="-120"/>
            </a:endParaRPr>
          </a:p>
          <a:p>
            <a:pPr marL="1389888" lvl="3" indent="-457200">
              <a:buFont typeface="+mj-lt"/>
              <a:buAutoNum type="arabicPeriod"/>
            </a:pPr>
            <a:r>
              <a:rPr lang="zh-TW" altLang="en-US" sz="2400" dirty="0" smtClean="0">
                <a:latin typeface="標楷體" pitchFamily="65" charset="-120"/>
                <a:ea typeface="標楷體" pitchFamily="65" charset="-120"/>
              </a:rPr>
              <a:t>臉頰感覺</a:t>
            </a:r>
            <a:endParaRPr lang="en-US" altLang="zh-TW" sz="2400" dirty="0" smtClean="0">
              <a:latin typeface="標楷體" pitchFamily="65" charset="-120"/>
              <a:ea typeface="標楷體" pitchFamily="65" charset="-120"/>
            </a:endParaRPr>
          </a:p>
          <a:p>
            <a:pPr marL="1389888" lvl="3" indent="-457200">
              <a:buFont typeface="+mj-lt"/>
              <a:buAutoNum type="arabicPeriod"/>
            </a:pPr>
            <a:r>
              <a:rPr lang="zh-TW" altLang="en-US" sz="2400" dirty="0" smtClean="0">
                <a:latin typeface="標楷體" pitchFamily="65" charset="-120"/>
                <a:ea typeface="標楷體" pitchFamily="65" charset="-120"/>
              </a:rPr>
              <a:t>口腔底部之粘膜感覺</a:t>
            </a:r>
            <a:endParaRPr lang="en-US" altLang="zh-TW" sz="2400" dirty="0" smtClean="0">
              <a:latin typeface="標楷體" pitchFamily="65" charset="-120"/>
              <a:ea typeface="標楷體" pitchFamily="65" charset="-120"/>
            </a:endParaRPr>
          </a:p>
          <a:p>
            <a:pPr marL="1389888" lvl="3" indent="-457200">
              <a:buFont typeface="+mj-lt"/>
              <a:buAutoNum type="arabicPeriod"/>
            </a:pPr>
            <a:r>
              <a:rPr lang="zh-TW" altLang="en-US" sz="2400" dirty="0" smtClean="0">
                <a:latin typeface="標楷體" pitchFamily="65" charset="-120"/>
                <a:ea typeface="標楷體" pitchFamily="65" charset="-120"/>
              </a:rPr>
              <a:t>下排牙齒、牙齦、顳顎關節感覺</a:t>
            </a:r>
            <a:endParaRPr lang="en-US" altLang="zh-TW" sz="2400" dirty="0" smtClean="0">
              <a:latin typeface="標楷體" pitchFamily="65" charset="-120"/>
              <a:ea typeface="標楷體" pitchFamily="65" charset="-120"/>
            </a:endParaRPr>
          </a:p>
          <a:p>
            <a:pPr marL="1389888" lvl="3" indent="-457200">
              <a:buFont typeface="+mj-lt"/>
              <a:buAutoNum type="arabicPeriod"/>
            </a:pPr>
            <a:r>
              <a:rPr lang="zh-TW" altLang="en-US" sz="2400" dirty="0" smtClean="0">
                <a:latin typeface="標楷體" pitchFamily="65" charset="-120"/>
                <a:ea typeface="標楷體" pitchFamily="65" charset="-120"/>
              </a:rPr>
              <a:t>下巴、下唇皮膚的感覺</a:t>
            </a:r>
          </a:p>
          <a:p>
            <a:pPr lvl="1">
              <a:buFont typeface="Wingdings" pitchFamily="2" charset="2"/>
              <a:buChar char="l"/>
            </a:pPr>
            <a:r>
              <a:rPr lang="zh-TW" altLang="en-US" sz="2400" dirty="0" smtClean="0">
                <a:latin typeface="標楷體" pitchFamily="65" charset="-120"/>
                <a:ea typeface="標楷體" pitchFamily="65" charset="-120"/>
              </a:rPr>
              <a:t>下顎神經分支</a:t>
            </a:r>
            <a:r>
              <a:rPr lang="en-US" altLang="zh-TW" sz="2400" dirty="0" smtClean="0">
                <a:latin typeface="標楷體" pitchFamily="65" charset="-120"/>
                <a:ea typeface="標楷體" pitchFamily="65" charset="-120"/>
              </a:rPr>
              <a:t>maxillary division </a:t>
            </a:r>
          </a:p>
          <a:p>
            <a:pPr marL="1389888" lvl="3" indent="-457200">
              <a:buNone/>
            </a:pPr>
            <a:r>
              <a:rPr lang="zh-TW" altLang="en-US" sz="2400" dirty="0" smtClean="0">
                <a:latin typeface="標楷體" pitchFamily="65" charset="-120"/>
                <a:ea typeface="標楷體" pitchFamily="65" charset="-120"/>
              </a:rPr>
              <a:t>傳遞鼻咽、軟顎、硬顎、上牙齒齦的感覺。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00034" y="500042"/>
            <a:ext cx="6786610" cy="1143000"/>
          </a:xfrm>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第七對顱神經</a:t>
            </a:r>
            <a:endParaRPr lang="zh-TW" altLang="en-US" sz="4000" b="1" dirty="0">
              <a:solidFill>
                <a:schemeClr val="accent6">
                  <a:lumMod val="75000"/>
                </a:schemeClr>
              </a:solidFill>
              <a:latin typeface="標楷體" pitchFamily="65" charset="-120"/>
              <a:ea typeface="標楷體" pitchFamily="65" charset="-120"/>
            </a:endParaRPr>
          </a:p>
        </p:txBody>
      </p:sp>
      <p:sp>
        <p:nvSpPr>
          <p:cNvPr id="41986" name="內容版面配置區 2"/>
          <p:cNvSpPr>
            <a:spLocks noGrp="1"/>
          </p:cNvSpPr>
          <p:nvPr>
            <p:ph idx="1"/>
          </p:nvPr>
        </p:nvSpPr>
        <p:spPr>
          <a:xfrm>
            <a:off x="1571604" y="1714488"/>
            <a:ext cx="6972320" cy="3143272"/>
          </a:xfrm>
        </p:spPr>
        <p:txBody>
          <a:bodyPr>
            <a:normAutofit/>
          </a:bodyPr>
          <a:lstStyle/>
          <a:p>
            <a:pPr marL="448056" lvl="1" indent="-384048">
              <a:lnSpc>
                <a:spcPct val="150000"/>
              </a:lnSpc>
              <a:buSzPct val="80000"/>
              <a:buFont typeface="Wingdings" pitchFamily="2" charset="2"/>
              <a:buChar char="l"/>
            </a:pPr>
            <a:r>
              <a:rPr lang="zh-TW" altLang="en-US" dirty="0" smtClean="0">
                <a:latin typeface="標楷體" pitchFamily="65" charset="-120"/>
                <a:ea typeface="標楷體" pitchFamily="65" charset="-120"/>
              </a:rPr>
              <a:t>位於橋腦蓋膜</a:t>
            </a:r>
            <a:endParaRPr lang="en-US" altLang="en-US" dirty="0" smtClean="0">
              <a:latin typeface="標楷體" pitchFamily="65" charset="-120"/>
              <a:ea typeface="標楷體" pitchFamily="65" charset="-120"/>
            </a:endParaRPr>
          </a:p>
          <a:p>
            <a:pPr>
              <a:lnSpc>
                <a:spcPct val="150000"/>
              </a:lnSpc>
              <a:buFont typeface="Wingdings" pitchFamily="2" charset="2"/>
              <a:buChar char="l"/>
            </a:pPr>
            <a:r>
              <a:rPr lang="zh-TW" altLang="en-US" sz="2400" dirty="0" smtClean="0">
                <a:latin typeface="標楷體" pitchFamily="65" charset="-120"/>
                <a:ea typeface="標楷體" pitchFamily="65" charset="-120"/>
              </a:rPr>
              <a:t>傳遞舌前三分之二的味覺</a:t>
            </a:r>
            <a:endParaRPr lang="en-US" altLang="zh-TW" sz="2400" dirty="0" smtClean="0">
              <a:latin typeface="標楷體" pitchFamily="65" charset="-120"/>
              <a:ea typeface="標楷體" pitchFamily="65" charset="-120"/>
            </a:endParaRPr>
          </a:p>
          <a:p>
            <a:pPr>
              <a:lnSpc>
                <a:spcPct val="150000"/>
              </a:lnSpc>
              <a:buFont typeface="Wingdings" pitchFamily="2" charset="2"/>
              <a:buChar char="l"/>
            </a:pPr>
            <a:r>
              <a:rPr lang="zh-TW" altLang="en-US" sz="2400" dirty="0" smtClean="0">
                <a:latin typeface="標楷體" pitchFamily="65" charset="-120"/>
                <a:ea typeface="標楷體" pitchFamily="65" charset="-120"/>
              </a:rPr>
              <a:t>下臉部吞嚥肌肉的感覺反應</a:t>
            </a:r>
            <a:endParaRPr lang="en-US" altLang="zh-TW" sz="2400" dirty="0" smtClean="0">
              <a:latin typeface="標楷體" pitchFamily="65" charset="-120"/>
              <a:ea typeface="標楷體" pitchFamily="65" charset="-120"/>
            </a:endParaRPr>
          </a:p>
          <a:p>
            <a:pPr eaLnBrk="1" hangingPunct="1">
              <a:buFont typeface="Wingdings" pitchFamily="2" charset="2"/>
              <a:buNone/>
            </a:pPr>
            <a:endParaRPr lang="zh-TW" alt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43042" y="3929066"/>
            <a:ext cx="7229468" cy="23336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l"/>
              <a:tabLst/>
              <a:defRPr/>
            </a:pPr>
            <a:endPar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endParaRPr>
          </a:p>
        </p:txBody>
      </p:sp>
      <p:sp>
        <p:nvSpPr>
          <p:cNvPr id="5" name="標題 2"/>
          <p:cNvSpPr txBox="1">
            <a:spLocks/>
          </p:cNvSpPr>
          <p:nvPr/>
        </p:nvSpPr>
        <p:spPr>
          <a:xfrm>
            <a:off x="1214414" y="2928934"/>
            <a:ext cx="5143536" cy="857248"/>
          </a:xfrm>
          <a:prstGeom prst="rect">
            <a:avLst/>
          </a:prstGeom>
        </p:spPr>
        <p:txBody>
          <a:bodyPr vert="horz" lIns="0" rIns="0" bIns="0" anchor="b">
            <a:normAutofit/>
          </a:bodyPr>
          <a:lstStyle/>
          <a:p>
            <a:pPr marL="274320" lvl="1" indent="-274320">
              <a:buSzPct val="80000"/>
              <a:buNone/>
            </a:pPr>
            <a:endParaRPr lang="en-US" altLang="zh-TW"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6" name="標題 5"/>
          <p:cNvSpPr>
            <a:spLocks noGrp="1"/>
          </p:cNvSpPr>
          <p:nvPr>
            <p:ph type="title"/>
          </p:nvPr>
        </p:nvSpPr>
        <p:spPr>
          <a:xfrm>
            <a:off x="285720" y="714356"/>
            <a:ext cx="5257808" cy="1399032"/>
          </a:xfrm>
        </p:spPr>
        <p:txBody>
          <a:bodyPr/>
          <a:lstStyle/>
          <a:p>
            <a:pPr marL="484632" lvl="1" algn="l" rtl="0">
              <a:spcBef>
                <a:spcPct val="0"/>
              </a:spcBef>
            </a:pPr>
            <a:r>
              <a:rPr lang="zh-TW" altLang="en-US" sz="4000" b="1" dirty="0" smtClean="0">
                <a:solidFill>
                  <a:schemeClr val="accent6">
                    <a:lumMod val="75000"/>
                  </a:schemeClr>
                </a:solidFill>
                <a:latin typeface="標楷體" pitchFamily="65" charset="-120"/>
                <a:ea typeface="標楷體" pitchFamily="65" charset="-120"/>
              </a:rPr>
              <a:t>第九對顱神經</a:t>
            </a:r>
            <a:r>
              <a:rPr lang="en-US" altLang="zh-TW" sz="4000" b="1" dirty="0" smtClean="0">
                <a:solidFill>
                  <a:schemeClr val="accent6">
                    <a:lumMod val="75000"/>
                  </a:schemeClr>
                </a:solidFill>
                <a:latin typeface="標楷體" pitchFamily="65" charset="-120"/>
                <a:ea typeface="標楷體" pitchFamily="65" charset="-120"/>
              </a:rPr>
              <a:t/>
            </a:r>
            <a:br>
              <a:rPr lang="en-US" altLang="zh-TW" sz="4000" b="1" dirty="0" smtClean="0">
                <a:solidFill>
                  <a:schemeClr val="accent6">
                    <a:lumMod val="75000"/>
                  </a:schemeClr>
                </a:solidFill>
                <a:latin typeface="標楷體" pitchFamily="65" charset="-120"/>
                <a:ea typeface="標楷體" pitchFamily="65" charset="-120"/>
              </a:rPr>
            </a:br>
            <a:endParaRPr lang="zh-TW" altLang="en-US" dirty="0"/>
          </a:p>
        </p:txBody>
      </p:sp>
      <p:sp>
        <p:nvSpPr>
          <p:cNvPr id="7" name="內容版面配置區 6"/>
          <p:cNvSpPr>
            <a:spLocks noGrp="1"/>
          </p:cNvSpPr>
          <p:nvPr>
            <p:ph idx="1"/>
          </p:nvPr>
        </p:nvSpPr>
        <p:spPr>
          <a:xfrm>
            <a:off x="1643042" y="2071678"/>
            <a:ext cx="5900750" cy="2500330"/>
          </a:xfrm>
        </p:spPr>
        <p:txBody>
          <a:bodyPr>
            <a:normAutofit/>
          </a:bodyPr>
          <a:lstStyle/>
          <a:p>
            <a:pPr marL="274320" lvl="0" indent="-274320">
              <a:buFont typeface="Wingdings" pitchFamily="2" charset="2"/>
              <a:buChar char="l"/>
              <a:defRPr/>
            </a:pPr>
            <a:r>
              <a:rPr lang="zh-TW" altLang="en-US" sz="2600" dirty="0" smtClean="0">
                <a:latin typeface="標楷體" pitchFamily="65" charset="-120"/>
                <a:ea typeface="標楷體" pitchFamily="65" charset="-120"/>
              </a:rPr>
              <a:t>口咽</a:t>
            </a:r>
            <a:endParaRPr lang="en-US" altLang="zh-TW" sz="2600" dirty="0" smtClean="0">
              <a:latin typeface="標楷體" pitchFamily="65" charset="-120"/>
              <a:ea typeface="標楷體" pitchFamily="65" charset="-120"/>
            </a:endParaRPr>
          </a:p>
          <a:p>
            <a:pPr marL="274320" lvl="0" indent="-274320">
              <a:buFont typeface="Wingdings" pitchFamily="2" charset="2"/>
              <a:buChar char="l"/>
              <a:defRPr/>
            </a:pPr>
            <a:r>
              <a:rPr lang="zh-TW" altLang="en-US" sz="2600" dirty="0" smtClean="0">
                <a:latin typeface="標楷體" pitchFamily="65" charset="-120"/>
                <a:ea typeface="標楷體" pitchFamily="65" charset="-120"/>
              </a:rPr>
              <a:t>顎扁桃</a:t>
            </a:r>
            <a:endParaRPr lang="en-US" altLang="zh-TW" sz="2600" dirty="0" smtClean="0">
              <a:latin typeface="標楷體" pitchFamily="65" charset="-120"/>
              <a:ea typeface="標楷體" pitchFamily="65" charset="-120"/>
            </a:endParaRPr>
          </a:p>
          <a:p>
            <a:pPr marL="274320" lvl="0" indent="-274320">
              <a:buFont typeface="Wingdings" pitchFamily="2" charset="2"/>
              <a:buChar char="l"/>
              <a:defRPr/>
            </a:pPr>
            <a:r>
              <a:rPr lang="zh-TW" altLang="en-US" sz="2600" dirty="0" smtClean="0">
                <a:latin typeface="標楷體" pitchFamily="65" charset="-120"/>
                <a:ea typeface="標楷體" pitchFamily="65" charset="-120"/>
              </a:rPr>
              <a:t>咽門</a:t>
            </a:r>
            <a:endParaRPr lang="en-US" altLang="zh-TW" sz="2600" dirty="0" smtClean="0">
              <a:latin typeface="標楷體" pitchFamily="65" charset="-120"/>
              <a:ea typeface="標楷體" pitchFamily="65" charset="-120"/>
            </a:endParaRPr>
          </a:p>
          <a:p>
            <a:pPr marL="274320" lvl="0" indent="-274320">
              <a:buFont typeface="Wingdings" pitchFamily="2" charset="2"/>
              <a:buChar char="l"/>
              <a:defRPr/>
            </a:pPr>
            <a:r>
              <a:rPr lang="zh-TW" altLang="en-US" sz="2600" dirty="0" smtClean="0">
                <a:latin typeface="標楷體" pitchFamily="65" charset="-120"/>
                <a:ea typeface="標楷體" pitchFamily="65" charset="-120"/>
              </a:rPr>
              <a:t>舌後三分之一的感覺</a:t>
            </a:r>
            <a:endParaRPr lang="en-US" altLang="zh-TW" sz="2600" dirty="0" smtClean="0">
              <a:latin typeface="標楷體" pitchFamily="65" charset="-120"/>
              <a:ea typeface="標楷體" pitchFamily="65" charset="-120"/>
            </a:endParaRPr>
          </a:p>
          <a:p>
            <a:pPr marL="274320" lvl="0" indent="-274320">
              <a:buFont typeface="Wingdings" pitchFamily="2" charset="2"/>
              <a:buChar char="l"/>
              <a:defRPr/>
            </a:pPr>
            <a:r>
              <a:rPr lang="zh-TW" altLang="en-US" sz="2600" dirty="0" smtClean="0">
                <a:latin typeface="標楷體" pitchFamily="65" charset="-120"/>
                <a:ea typeface="標楷體" pitchFamily="65" charset="-120"/>
              </a:rPr>
              <a:t>舌後三分之二的味覺</a:t>
            </a:r>
          </a:p>
          <a:p>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785786" y="642918"/>
            <a:ext cx="3786214" cy="1143000"/>
          </a:xfrm>
        </p:spPr>
        <p:txBody>
          <a:bodyPr>
            <a:normAutofit/>
          </a:bodyPr>
          <a:lstStyle/>
          <a:p>
            <a:pPr marL="274320" lvl="1" indent="-274320"/>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第十對</a:t>
            </a:r>
            <a:r>
              <a:rPr lang="zh-TW" altLang="en-US" sz="4000" b="1" dirty="0" smtClean="0">
                <a:solidFill>
                  <a:schemeClr val="accent6">
                    <a:lumMod val="75000"/>
                  </a:schemeClr>
                </a:solidFill>
                <a:latin typeface="標楷體" pitchFamily="65" charset="-120"/>
                <a:ea typeface="標楷體" pitchFamily="65" charset="-120"/>
              </a:rPr>
              <a:t>顱</a:t>
            </a: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神經</a:t>
            </a:r>
            <a:endParaRPr lang="en-US" altLang="zh-TW"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內容版面配置區 2"/>
          <p:cNvSpPr txBox="1">
            <a:spLocks/>
          </p:cNvSpPr>
          <p:nvPr/>
        </p:nvSpPr>
        <p:spPr>
          <a:xfrm>
            <a:off x="1071538" y="1714488"/>
            <a:ext cx="7000924" cy="4833950"/>
          </a:xfrm>
          <a:prstGeom prst="rect">
            <a:avLst/>
          </a:prstGeom>
        </p:spPr>
        <p:txBody>
          <a:bodyPr vert="horz">
            <a:normAutofit lnSpcReduction="10000"/>
          </a:bodyPr>
          <a:lstStyle/>
          <a:p>
            <a:pPr>
              <a:buClr>
                <a:schemeClr val="accent1"/>
              </a:buClr>
              <a:buSzPct val="80000"/>
              <a:buFont typeface="Wingdings" pitchFamily="2" charset="2"/>
              <a:buChar char="l"/>
            </a:pPr>
            <a:r>
              <a:rPr lang="zh-TW" altLang="en-US" sz="2400" dirty="0" smtClean="0">
                <a:latin typeface="標楷體" pitchFamily="65" charset="-120"/>
                <a:ea typeface="標楷體" pitchFamily="65" charset="-120"/>
              </a:rPr>
              <a:t>咽叢神經分支</a:t>
            </a:r>
            <a:endParaRPr lang="en-US" altLang="zh-TW" sz="2400" dirty="0" smtClean="0">
              <a:latin typeface="標楷體" pitchFamily="65" charset="-120"/>
              <a:ea typeface="標楷體" pitchFamily="65" charset="-120"/>
            </a:endParaRPr>
          </a:p>
          <a:p>
            <a:pPr lvl="1">
              <a:buClr>
                <a:schemeClr val="accent1"/>
              </a:buClr>
              <a:buSzPct val="80000"/>
            </a:pPr>
            <a:r>
              <a:rPr lang="zh-TW" altLang="en-US" sz="2400" dirty="0" smtClean="0">
                <a:latin typeface="標楷體" pitchFamily="65" charset="-120"/>
                <a:ea typeface="標楷體" pitchFamily="65" charset="-120"/>
              </a:rPr>
              <a:t>傳遞提顎帆肌、上咽縮肌、下咽縮肌的黏膜感覺。</a:t>
            </a:r>
            <a:endParaRPr lang="en-US" altLang="zh-TW" sz="2400" dirty="0" smtClean="0">
              <a:latin typeface="標楷體" pitchFamily="65" charset="-120"/>
              <a:ea typeface="標楷體" pitchFamily="65" charset="-120"/>
            </a:endParaRPr>
          </a:p>
          <a:p>
            <a:pPr lvl="1">
              <a:buClr>
                <a:schemeClr val="accent1"/>
              </a:buClr>
              <a:buSzPct val="80000"/>
            </a:pPr>
            <a:endParaRPr lang="zh-TW" altLang="en-US" sz="2400" dirty="0" smtClean="0">
              <a:latin typeface="標楷體" pitchFamily="65" charset="-120"/>
              <a:ea typeface="標楷體" pitchFamily="65" charset="-120"/>
            </a:endParaRPr>
          </a:p>
          <a:p>
            <a:pPr>
              <a:buClr>
                <a:schemeClr val="accent1"/>
              </a:buClr>
              <a:buSzPct val="80000"/>
              <a:buFont typeface="Wingdings" pitchFamily="2" charset="2"/>
              <a:buChar char="l"/>
            </a:pPr>
            <a:r>
              <a:rPr lang="zh-TW" altLang="en-US" sz="2400" dirty="0" smtClean="0">
                <a:latin typeface="標楷體" pitchFamily="65" charset="-120"/>
                <a:ea typeface="標楷體" pitchFamily="65" charset="-120"/>
              </a:rPr>
              <a:t>上喉神經內側分支</a:t>
            </a:r>
            <a:endParaRPr lang="en-US" altLang="zh-TW" sz="2400" dirty="0" smtClean="0">
              <a:latin typeface="標楷體" pitchFamily="65" charset="-120"/>
              <a:ea typeface="標楷體" pitchFamily="65" charset="-120"/>
            </a:endParaRPr>
          </a:p>
          <a:p>
            <a:pPr lvl="1">
              <a:buClr>
                <a:schemeClr val="accent1"/>
              </a:buClr>
              <a:buSzPct val="80000"/>
            </a:pPr>
            <a:r>
              <a:rPr lang="zh-TW" altLang="en-US" sz="2400" dirty="0" smtClean="0">
                <a:latin typeface="標楷體" pitchFamily="65" charset="-120"/>
                <a:ea typeface="標楷體" pitchFamily="65" charset="-120"/>
              </a:rPr>
              <a:t>傳遞咽喉、會咽軟骨黏膜、杓狀會咽肌與聲帶上方之喉部黏膜的感覺。</a:t>
            </a:r>
            <a:endParaRPr lang="en-US" altLang="zh-TW" sz="2400" dirty="0" smtClean="0">
              <a:latin typeface="標楷體" pitchFamily="65" charset="-120"/>
              <a:ea typeface="標楷體" pitchFamily="65" charset="-120"/>
            </a:endParaRPr>
          </a:p>
          <a:p>
            <a:pPr lvl="1">
              <a:buClr>
                <a:schemeClr val="accent1"/>
              </a:buClr>
              <a:buSzPct val="80000"/>
            </a:pPr>
            <a:endParaRPr lang="zh-TW" altLang="en-US" sz="2400" dirty="0" smtClean="0">
              <a:latin typeface="標楷體" pitchFamily="65" charset="-120"/>
              <a:ea typeface="標楷體" pitchFamily="65" charset="-120"/>
            </a:endParaRPr>
          </a:p>
          <a:p>
            <a:pPr>
              <a:buClr>
                <a:schemeClr val="accent1"/>
              </a:buClr>
              <a:buSzPct val="80000"/>
              <a:buFont typeface="Wingdings" pitchFamily="2" charset="2"/>
              <a:buChar char="l"/>
            </a:pPr>
            <a:r>
              <a:rPr lang="zh-TW" altLang="en-US" sz="2400" dirty="0" smtClean="0">
                <a:latin typeface="標楷體" pitchFamily="65" charset="-120"/>
                <a:ea typeface="標楷體" pitchFamily="65" charset="-120"/>
              </a:rPr>
              <a:t>喉返神經分支</a:t>
            </a:r>
            <a:endParaRPr lang="en-US" altLang="zh-TW" sz="2400" dirty="0" smtClean="0">
              <a:latin typeface="標楷體" pitchFamily="65" charset="-120"/>
              <a:ea typeface="標楷體" pitchFamily="65" charset="-120"/>
            </a:endParaRPr>
          </a:p>
          <a:p>
            <a:pPr lvl="1">
              <a:buClr>
                <a:schemeClr val="accent1"/>
              </a:buClr>
              <a:buSzPct val="80000"/>
            </a:pPr>
            <a:r>
              <a:rPr lang="zh-TW" altLang="en-US" sz="2400" dirty="0" smtClean="0">
                <a:latin typeface="標楷體" pitchFamily="65" charset="-120"/>
                <a:ea typeface="標楷體" pitchFamily="65" charset="-120"/>
              </a:rPr>
              <a:t>傳遞聲帶下方、下咽縮肌與時食道黏膜等感覺。</a:t>
            </a:r>
            <a:endParaRPr lang="en-US" altLang="zh-TW" sz="2400" dirty="0" smtClean="0">
              <a:latin typeface="標楷體" pitchFamily="65" charset="-120"/>
              <a:ea typeface="標楷體" pitchFamily="65" charset="-120"/>
            </a:endParaRPr>
          </a:p>
          <a:p>
            <a:pPr lvl="1">
              <a:buClr>
                <a:schemeClr val="accent1"/>
              </a:buClr>
              <a:buSzPct val="80000"/>
            </a:pPr>
            <a:endParaRPr lang="zh-TW" altLang="en-US" sz="2400" dirty="0" smtClean="0">
              <a:latin typeface="標楷體" pitchFamily="65" charset="-120"/>
              <a:ea typeface="標楷體" pitchFamily="65" charset="-120"/>
            </a:endParaRPr>
          </a:p>
          <a:p>
            <a:pPr>
              <a:buClr>
                <a:schemeClr val="accent1"/>
              </a:buClr>
              <a:buSzPct val="80000"/>
              <a:buFont typeface="Wingdings" pitchFamily="2" charset="2"/>
              <a:buChar char="l"/>
            </a:pPr>
            <a:r>
              <a:rPr lang="zh-TW" altLang="en-US" sz="2400" dirty="0" smtClean="0">
                <a:latin typeface="標楷體" pitchFamily="65" charset="-120"/>
                <a:ea typeface="標楷體" pitchFamily="65" charset="-120"/>
              </a:rPr>
              <a:t>食道分支</a:t>
            </a:r>
            <a:endParaRPr lang="en-US" altLang="zh-TW" sz="2400" dirty="0" smtClean="0">
              <a:latin typeface="標楷體" pitchFamily="65" charset="-120"/>
              <a:ea typeface="標楷體" pitchFamily="65" charset="-120"/>
            </a:endParaRPr>
          </a:p>
          <a:p>
            <a:pPr lvl="1">
              <a:buClr>
                <a:schemeClr val="accent1"/>
              </a:buClr>
              <a:buSzPct val="80000"/>
            </a:pPr>
            <a:r>
              <a:rPr lang="zh-TW" altLang="en-US" sz="2400" dirty="0" smtClean="0">
                <a:latin typeface="標楷體" pitchFamily="65" charset="-120"/>
                <a:ea typeface="標楷體" pitchFamily="65" charset="-120"/>
              </a:rPr>
              <a:t>傳遞食道橫紋肌黏膜的感覺</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與食道部位之味覺。</a:t>
            </a:r>
          </a:p>
          <a:p>
            <a:pPr marL="365760" indent="-457200" fontAlgn="auto">
              <a:spcBef>
                <a:spcPct val="20000"/>
              </a:spcBef>
              <a:spcAft>
                <a:spcPts val="0"/>
              </a:spcAft>
              <a:buClr>
                <a:schemeClr val="accent1"/>
              </a:buClr>
              <a:buSzPct val="85000"/>
              <a:defRPr/>
            </a:pP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65760" indent="-457200" fontAlgn="auto">
              <a:spcBef>
                <a:spcPct val="20000"/>
              </a:spcBef>
              <a:spcAft>
                <a:spcPts val="0"/>
              </a:spcAft>
              <a:buClr>
                <a:schemeClr val="accent1"/>
              </a:buClr>
              <a:buSzPct val="85000"/>
              <a:defRPr/>
            </a:pPr>
            <a:endParaRPr kumimoji="0" lang="en-US" altLang="zh-TW" sz="2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00034" y="785794"/>
            <a:ext cx="8135937" cy="1143000"/>
          </a:xfrm>
          <a:prstGeom prst="rect">
            <a:avLst/>
          </a:prstGeom>
          <a:noFill/>
          <a:ln w="9525">
            <a:noFill/>
            <a:miter lim="800000"/>
            <a:headEnd/>
            <a:tailEnd/>
          </a:ln>
        </p:spPr>
        <p:txBody>
          <a:bodyPr anchor="ctr"/>
          <a:lstStyle/>
          <a:p>
            <a:pPr>
              <a:lnSpc>
                <a:spcPct val="100000"/>
              </a:lnSpc>
              <a:spcBef>
                <a:spcPct val="0"/>
              </a:spcBef>
            </a:pPr>
            <a:r>
              <a:rPr lang="zh-TW" altLang="en-US" sz="5000" b="1" dirty="0">
                <a:solidFill>
                  <a:schemeClr val="tx2"/>
                </a:solidFill>
                <a:latin typeface="Arial Black" pitchFamily="34" charset="0"/>
                <a:ea typeface="標楷體" pitchFamily="65" charset="-120"/>
              </a:rPr>
              <a:t>吞嚥相關的</a:t>
            </a:r>
            <a:r>
              <a:rPr lang="zh-TW" altLang="en-US" sz="5000" b="1" dirty="0">
                <a:solidFill>
                  <a:schemeClr val="tx2"/>
                </a:solidFill>
                <a:latin typeface="標楷體" pitchFamily="65" charset="-120"/>
                <a:ea typeface="標楷體" pitchFamily="65" charset="-120"/>
              </a:rPr>
              <a:t>運動神經</a:t>
            </a:r>
            <a:r>
              <a:rPr lang="zh-TW" altLang="en-US" sz="5000" b="1" dirty="0">
                <a:solidFill>
                  <a:schemeClr val="tx2"/>
                </a:solidFill>
                <a:latin typeface="Arial Black" pitchFamily="34" charset="0"/>
                <a:ea typeface="標楷體" pitchFamily="65" charset="-120"/>
              </a:rPr>
              <a:t>控制</a:t>
            </a:r>
          </a:p>
        </p:txBody>
      </p:sp>
      <p:sp>
        <p:nvSpPr>
          <p:cNvPr id="5" name="矩形 4"/>
          <p:cNvSpPr/>
          <p:nvPr/>
        </p:nvSpPr>
        <p:spPr>
          <a:xfrm>
            <a:off x="1142976" y="2428868"/>
            <a:ext cx="7072362" cy="662938"/>
          </a:xfrm>
          <a:prstGeom prst="rect">
            <a:avLst/>
          </a:prstGeom>
        </p:spPr>
        <p:txBody>
          <a:bodyPr wrap="square">
            <a:spAutoFit/>
          </a:bodyPr>
          <a:lstStyle/>
          <a:p>
            <a:pPr>
              <a:lnSpc>
                <a:spcPct val="150000"/>
              </a:lnSpc>
              <a:buFont typeface="Wingdings" pitchFamily="2" charset="2"/>
              <a:buChar char="l"/>
            </a:pPr>
            <a:r>
              <a:rPr lang="zh-TW" altLang="en-US" sz="2800" dirty="0" smtClean="0">
                <a:latin typeface="標楷體" pitchFamily="65" charset="-120"/>
                <a:ea typeface="標楷體" pitchFamily="65" charset="-120"/>
              </a:rPr>
              <a:t>第五、</a:t>
            </a:r>
            <a:r>
              <a:rPr kumimoji="0" lang="zh-TW" altLang="en-US" sz="2800" kern="0" dirty="0" smtClean="0">
                <a:latin typeface="標楷體" pitchFamily="65" charset="-120"/>
                <a:ea typeface="標楷體" pitchFamily="65" charset="-120"/>
              </a:rPr>
              <a:t>七</a:t>
            </a:r>
            <a:r>
              <a:rPr lang="zh-TW" altLang="en-US" sz="2800" dirty="0" smtClean="0">
                <a:latin typeface="標楷體" pitchFamily="65" charset="-120"/>
                <a:ea typeface="標楷體" pitchFamily="65" charset="-120"/>
              </a:rPr>
              <a:t>、</a:t>
            </a:r>
            <a:r>
              <a:rPr kumimoji="0" lang="zh-TW" altLang="en-US" sz="2800" kern="0" dirty="0" smtClean="0">
                <a:effectLst>
                  <a:outerShdw blurRad="38100" dist="38100" dir="2700000" algn="tl">
                    <a:srgbClr val="000000">
                      <a:alpha val="43137"/>
                    </a:srgbClr>
                  </a:outerShdw>
                </a:effectLst>
                <a:latin typeface="標楷體" pitchFamily="65" charset="-120"/>
                <a:ea typeface="標楷體" pitchFamily="65" charset="-120"/>
              </a:rPr>
              <a:t>九</a:t>
            </a:r>
            <a:r>
              <a:rPr lang="zh-TW" altLang="en-US" sz="2800" dirty="0" smtClean="0">
                <a:latin typeface="標楷體" pitchFamily="65" charset="-120"/>
                <a:ea typeface="標楷體" pitchFamily="65" charset="-120"/>
              </a:rPr>
              <a:t>、 </a:t>
            </a:r>
            <a:r>
              <a:rPr kumimoji="0" lang="zh-TW" altLang="en-US" sz="2800" kern="0" dirty="0" smtClean="0">
                <a:effectLst>
                  <a:outerShdw blurRad="38100" dist="38100" dir="2700000" algn="tl">
                    <a:srgbClr val="000000">
                      <a:alpha val="43137"/>
                    </a:srgbClr>
                  </a:outerShdw>
                </a:effectLst>
                <a:latin typeface="標楷體" pitchFamily="65" charset="-120"/>
                <a:ea typeface="標楷體" pitchFamily="65" charset="-120"/>
              </a:rPr>
              <a:t>十</a:t>
            </a:r>
            <a:r>
              <a:rPr lang="zh-TW" altLang="en-US" sz="2800" dirty="0" smtClean="0">
                <a:latin typeface="標楷體" pitchFamily="65" charset="-120"/>
                <a:ea typeface="標楷體" pitchFamily="65" charset="-120"/>
              </a:rPr>
              <a:t>、十二對顱神經</a:t>
            </a:r>
            <a:endParaRPr lang="en-US" altLang="zh-TW" sz="2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3116"/>
            <a:ext cx="8229600" cy="1143000"/>
          </a:xfrm>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第五對顱神經</a:t>
            </a:r>
            <a:endParaRPr lang="zh-TW" altLang="en-US" sz="4000" dirty="0">
              <a:solidFill>
                <a:schemeClr val="accent6">
                  <a:lumMod val="75000"/>
                </a:schemeClr>
              </a:solidFill>
            </a:endParaRPr>
          </a:p>
        </p:txBody>
      </p:sp>
      <p:sp>
        <p:nvSpPr>
          <p:cNvPr id="3" name="內容版面配置區 2"/>
          <p:cNvSpPr>
            <a:spLocks noGrp="1"/>
          </p:cNvSpPr>
          <p:nvPr>
            <p:ph idx="1"/>
          </p:nvPr>
        </p:nvSpPr>
        <p:spPr>
          <a:xfrm>
            <a:off x="857224" y="3571876"/>
            <a:ext cx="6586558" cy="2428892"/>
          </a:xfrm>
        </p:spPr>
        <p:txBody>
          <a:bodyPr/>
          <a:lstStyle/>
          <a:p>
            <a:pPr marL="274320" lvl="1" indent="-274320">
              <a:buSzPct val="80000"/>
              <a:buFont typeface="Wingdings" pitchFamily="2" charset="2"/>
              <a:buChar char="l"/>
            </a:pPr>
            <a:r>
              <a:rPr lang="zh-TW" altLang="en-US" dirty="0" smtClean="0">
                <a:latin typeface="標楷體" pitchFamily="65" charset="-120"/>
                <a:ea typeface="標楷體" pitchFamily="65" charset="-120"/>
              </a:rPr>
              <a:t>主要控制咀嚼肌群，包括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顳肌、咬肌、內外翼肌、下頜舌骨肌與顎帆張肌。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1"/>
          <p:cNvSpPr>
            <a:spLocks noGrp="1"/>
          </p:cNvSpPr>
          <p:nvPr>
            <p:ph type="title"/>
          </p:nvPr>
        </p:nvSpPr>
        <p:spPr>
          <a:xfrm>
            <a:off x="642910" y="1071546"/>
            <a:ext cx="8229600" cy="857248"/>
          </a:xfrm>
        </p:spPr>
        <p:txBody>
          <a:bodyPr>
            <a:normAutofit fontScale="90000"/>
          </a:bodyPr>
          <a:lstStyle/>
          <a:p>
            <a:r>
              <a:rPr lang="zh-TW" altLang="en-US" sz="5600" b="1" dirty="0" smtClean="0">
                <a:ea typeface="標楷體" pitchFamily="65" charset="-120"/>
              </a:rPr>
              <a:t>吞嚥障礙</a:t>
            </a:r>
            <a:r>
              <a:rPr lang="zh-TW" altLang="en-US" sz="4200" dirty="0" smtClean="0"/>
              <a:t/>
            </a:r>
            <a:br>
              <a:rPr lang="zh-TW" altLang="en-US" sz="4200" dirty="0" smtClean="0"/>
            </a:br>
            <a:endParaRPr lang="zh-TW" altLang="en-US" sz="4200" dirty="0" smtClean="0"/>
          </a:p>
        </p:txBody>
      </p:sp>
      <p:sp>
        <p:nvSpPr>
          <p:cNvPr id="25602" name="內容版面配置區 2"/>
          <p:cNvSpPr>
            <a:spLocks noGrp="1"/>
          </p:cNvSpPr>
          <p:nvPr>
            <p:ph idx="1"/>
          </p:nvPr>
        </p:nvSpPr>
        <p:spPr/>
        <p:txBody>
          <a:bodyPr>
            <a:normAutofit/>
          </a:bodyPr>
          <a:lstStyle/>
          <a:p>
            <a:pPr marL="896112" lvl="1" indent="-457200">
              <a:lnSpc>
                <a:spcPct val="150000"/>
              </a:lnSpc>
              <a:buFont typeface="+mj-lt"/>
              <a:buAutoNum type="arabicPeriod"/>
            </a:pPr>
            <a:r>
              <a:rPr lang="zh-TW" altLang="en-US" sz="2400" dirty="0" smtClean="0">
                <a:latin typeface="標楷體" pitchFamily="65" charset="-120"/>
                <a:ea typeface="標楷體" pitchFamily="65" charset="-120"/>
              </a:rPr>
              <a:t>不能以視覺辨識食物</a:t>
            </a:r>
            <a:endParaRPr lang="en-US" altLang="zh-TW" sz="2400" dirty="0" smtClean="0">
              <a:latin typeface="標楷體" pitchFamily="65" charset="-120"/>
              <a:ea typeface="標楷體" pitchFamily="65" charset="-120"/>
            </a:endParaRPr>
          </a:p>
          <a:p>
            <a:pPr marL="896112" lvl="1" indent="-457200">
              <a:lnSpc>
                <a:spcPct val="150000"/>
              </a:lnSpc>
              <a:buFont typeface="+mj-lt"/>
              <a:buAutoNum type="arabicPeriod"/>
            </a:pPr>
            <a:r>
              <a:rPr lang="zh-TW" altLang="en-US" sz="2400" dirty="0" smtClean="0">
                <a:latin typeface="標楷體" pitchFamily="65" charset="-120"/>
                <a:ea typeface="標楷體" pitchFamily="65" charset="-120"/>
              </a:rPr>
              <a:t>不能意識到自己即將要進食</a:t>
            </a:r>
            <a:endParaRPr lang="en-US" altLang="zh-TW" sz="2400" dirty="0" smtClean="0">
              <a:latin typeface="標楷體" pitchFamily="65" charset="-120"/>
              <a:ea typeface="標楷體" pitchFamily="65" charset="-120"/>
            </a:endParaRPr>
          </a:p>
          <a:p>
            <a:pPr marL="896112" lvl="1" indent="-457200">
              <a:lnSpc>
                <a:spcPct val="150000"/>
              </a:lnSpc>
              <a:buFont typeface="+mj-lt"/>
              <a:buAutoNum type="arabicPeriod"/>
            </a:pPr>
            <a:r>
              <a:rPr lang="zh-TW" altLang="en-US" sz="2400" dirty="0" smtClean="0">
                <a:latin typeface="標楷體" pitchFamily="65" charset="-120"/>
                <a:ea typeface="標楷體" pitchFamily="65" charset="-120"/>
              </a:rPr>
              <a:t>不能對食物產生生理反應，如增加唾液</a:t>
            </a:r>
          </a:p>
          <a:p>
            <a:pPr marL="896112" lvl="1" indent="-457200">
              <a:lnSpc>
                <a:spcPct val="150000"/>
              </a:lnSpc>
              <a:buFont typeface="+mj-lt"/>
              <a:buAutoNum type="arabicPeriod"/>
            </a:pPr>
            <a:r>
              <a:rPr lang="zh-TW" altLang="en-US" sz="2400" dirty="0" smtClean="0">
                <a:latin typeface="標楷體" pitchFamily="65" charset="-120"/>
                <a:ea typeface="標楷體" pitchFamily="65" charset="-120"/>
              </a:rPr>
              <a:t>食物從口腔經咽喉到食道無法順暢，而造成哽嗆</a:t>
            </a:r>
            <a:endParaRPr lang="en-US" altLang="zh-TW" sz="2400" dirty="0" smtClean="0">
              <a:latin typeface="標楷體" pitchFamily="65" charset="-120"/>
              <a:ea typeface="標楷體" pitchFamily="65" charset="-120"/>
            </a:endParaRPr>
          </a:p>
          <a:p>
            <a:pPr marL="896112" lvl="1" indent="-457200">
              <a:lnSpc>
                <a:spcPct val="150000"/>
              </a:lnSpc>
              <a:buFont typeface="+mj-lt"/>
              <a:buAutoNum type="arabicPeriod"/>
            </a:pPr>
            <a:r>
              <a:rPr lang="zh-TW" altLang="en-US" sz="2400" dirty="0" smtClean="0">
                <a:latin typeface="標楷體" pitchFamily="65" charset="-120"/>
                <a:ea typeface="標楷體" pitchFamily="65" charset="-120"/>
              </a:rPr>
              <a:t>相關構造的肌肉，因神經受損之後，使得肌肉的協調功能異常</a:t>
            </a:r>
            <a:endParaRPr lang="en-US" altLang="zh-TW" sz="24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642918"/>
            <a:ext cx="8229600" cy="5214974"/>
          </a:xfrm>
        </p:spPr>
        <p:txBody>
          <a:bodyPr>
            <a:normAutofit/>
          </a:bodyPr>
          <a:lstStyle/>
          <a:p>
            <a:pPr lvl="1" indent="-457200">
              <a:lnSpc>
                <a:spcPct val="150000"/>
              </a:lnSpc>
              <a:buNone/>
            </a:pP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第七對顱神經</a:t>
            </a:r>
            <a:endParaRPr lang="en-US" altLang="zh-TW" sz="4000" b="1" dirty="0" smtClean="0">
              <a:effectLst>
                <a:outerShdw blurRad="38100" dist="38100" dir="2700000" algn="tl">
                  <a:srgbClr val="000000">
                    <a:alpha val="43137"/>
                  </a:srgbClr>
                </a:outerShdw>
              </a:effectLst>
              <a:latin typeface="標楷體" pitchFamily="65" charset="-120"/>
              <a:ea typeface="標楷體" pitchFamily="65" charset="-120"/>
            </a:endParaRPr>
          </a:p>
          <a:p>
            <a:pPr lvl="2" indent="-457200">
              <a:buFont typeface="Wingdings" pitchFamily="2" charset="2"/>
              <a:buChar char="l"/>
            </a:pPr>
            <a:r>
              <a:rPr lang="zh-TW" altLang="en-US" dirty="0" smtClean="0">
                <a:latin typeface="標楷體" pitchFamily="65" charset="-120"/>
                <a:ea typeface="標楷體" pitchFamily="65" charset="-120"/>
              </a:rPr>
              <a:t>主要控制嘴輪匝肌</a:t>
            </a:r>
            <a:endParaRPr lang="en-US" altLang="zh-TW" dirty="0" smtClean="0">
              <a:latin typeface="標楷體" pitchFamily="65" charset="-120"/>
              <a:ea typeface="標楷體" pitchFamily="65" charset="-120"/>
            </a:endParaRPr>
          </a:p>
          <a:p>
            <a:pPr lvl="2" indent="-457200">
              <a:buFont typeface="Wingdings" pitchFamily="2" charset="2"/>
              <a:buChar char="l"/>
            </a:pPr>
            <a:r>
              <a:rPr lang="zh-TW" altLang="en-US" dirty="0" smtClean="0">
                <a:latin typeface="標楷體" pitchFamily="65" charset="-120"/>
                <a:ea typeface="標楷體" pitchFamily="65" charset="-120"/>
              </a:rPr>
              <a:t>控制臉部表情與下臉部肌肉運動，包含閉唇、張口、噘唇、圓唇等動作。</a:t>
            </a:r>
            <a:endParaRPr lang="en-US" altLang="zh-TW" dirty="0" smtClean="0">
              <a:latin typeface="標楷體" pitchFamily="65" charset="-120"/>
              <a:ea typeface="標楷體" pitchFamily="65" charset="-120"/>
            </a:endParaRPr>
          </a:p>
          <a:p>
            <a:pPr lvl="2" indent="-457200">
              <a:buNone/>
            </a:pPr>
            <a:endParaRPr lang="en-US" altLang="zh-TW" dirty="0" smtClean="0">
              <a:latin typeface="標楷體" pitchFamily="65" charset="-120"/>
              <a:ea typeface="標楷體" pitchFamily="65" charset="-120"/>
            </a:endParaRPr>
          </a:p>
          <a:p>
            <a:pPr marL="822960" lvl="3" indent="-274320">
              <a:buSzPct val="80000"/>
              <a:buNone/>
            </a:pP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第九、十對顱神經</a:t>
            </a:r>
            <a:endParaRPr lang="en-US" altLang="zh-TW"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a:p>
            <a:pPr marL="822960" lvl="3" indent="-274320">
              <a:buSzPct val="80000"/>
              <a:buFont typeface="Wingdings" pitchFamily="2" charset="2"/>
              <a:buChar char="l"/>
            </a:pPr>
            <a:r>
              <a:rPr lang="zh-TW" altLang="en-US" sz="2400" dirty="0" smtClean="0">
                <a:latin typeface="標楷體" pitchFamily="65" charset="-120"/>
                <a:ea typeface="標楷體" pitchFamily="65" charset="-120"/>
              </a:rPr>
              <a:t>第九、十對腦神經控制咽肌</a:t>
            </a:r>
            <a:endParaRPr lang="en-US" altLang="zh-TW" sz="2400" dirty="0" smtClean="0">
              <a:latin typeface="標楷體" pitchFamily="65" charset="-120"/>
              <a:ea typeface="標楷體" pitchFamily="65" charset="-120"/>
            </a:endParaRPr>
          </a:p>
          <a:p>
            <a:pPr marL="822960" lvl="3" indent="-274320">
              <a:buSzPct val="80000"/>
              <a:buFont typeface="Wingdings" pitchFamily="2" charset="2"/>
              <a:buChar char="l"/>
              <a:defRPr/>
            </a:pPr>
            <a:r>
              <a:rPr lang="zh-TW" altLang="en-US" sz="2400" dirty="0" smtClean="0">
                <a:latin typeface="標楷體" pitchFamily="65" charset="-120"/>
                <a:ea typeface="標楷體" pitchFamily="65" charset="-120"/>
              </a:rPr>
              <a:t>第十條腦神經控制喉</a:t>
            </a:r>
            <a:r>
              <a:rPr lang="zh-TW" altLang="en-US" sz="2400" dirty="0" smtClean="0">
                <a:latin typeface="標楷體" pitchFamily="65" charset="-120"/>
                <a:ea typeface="標楷體" pitchFamily="65" charset="-120"/>
              </a:rPr>
              <a:t>部肌肉活動</a:t>
            </a:r>
            <a:r>
              <a:rPr lang="zh-TW" altLang="en-US" sz="2400" dirty="0" smtClean="0">
                <a:latin typeface="標楷體" pitchFamily="65" charset="-120"/>
                <a:ea typeface="標楷體" pitchFamily="65" charset="-120"/>
              </a:rPr>
              <a:t>由</a:t>
            </a:r>
            <a:endParaRPr lang="en-US" altLang="zh-TW" sz="2400" dirty="0" smtClean="0">
              <a:latin typeface="標楷體" pitchFamily="65" charset="-120"/>
              <a:ea typeface="標楷體" pitchFamily="65" charset="-120"/>
            </a:endParaRPr>
          </a:p>
          <a:p>
            <a:pPr marL="822960" lvl="1" indent="-457200">
              <a:lnSpc>
                <a:spcPct val="150000"/>
              </a:lnSpc>
              <a:buFont typeface="Wingdings" pitchFamily="2" charset="2"/>
              <a:buChar char="l"/>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642918"/>
            <a:ext cx="7143800" cy="5715040"/>
          </a:xfrm>
        </p:spPr>
        <p:txBody>
          <a:bodyPr>
            <a:normAutofit/>
          </a:bodyPr>
          <a:lstStyle/>
          <a:p>
            <a:pPr marL="822960" lvl="3" indent="-274320">
              <a:buSzPct val="80000"/>
              <a:buNone/>
              <a:defRPr/>
            </a:pPr>
            <a:endParaRPr lang="en-US" altLang="zh-TW" sz="2400" dirty="0" smtClean="0">
              <a:latin typeface="標楷體" pitchFamily="65" charset="-120"/>
              <a:ea typeface="標楷體" pitchFamily="65" charset="-120"/>
            </a:endParaRPr>
          </a:p>
          <a:p>
            <a:pPr marL="274320" lvl="1" indent="-274320">
              <a:buSzPct val="80000"/>
              <a:buNone/>
              <a:defRPr/>
            </a:pPr>
            <a:r>
              <a:rPr lang="zh-TW" altLang="en-US" sz="4000" b="1" dirty="0" smtClean="0">
                <a:ln w="6350">
                  <a:solidFill>
                    <a:schemeClr val="accent1">
                      <a:shade val="43000"/>
                    </a:schemeClr>
                  </a:solidFill>
                </a:ln>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cs typeface="+mj-cs"/>
              </a:rPr>
              <a:t>第十二對顱神經</a:t>
            </a:r>
          </a:p>
          <a:p>
            <a:pPr marL="822960" lvl="3" indent="-274320">
              <a:buSzPct val="80000"/>
              <a:buFont typeface="Wingdings" pitchFamily="2" charset="2"/>
              <a:buChar char="l"/>
              <a:defRPr/>
            </a:pPr>
            <a:r>
              <a:rPr lang="zh-TW" altLang="en-US" sz="2400" dirty="0" smtClean="0">
                <a:latin typeface="標楷體" pitchFamily="65" charset="-120"/>
                <a:ea typeface="標楷體" pitchFamily="65" charset="-120"/>
              </a:rPr>
              <a:t>主宰舌頭肌肉活動控制舌頭縮短、前伸、放平、拉寬、內縮、翹舌、後收等動作</a:t>
            </a:r>
            <a:endParaRPr lang="en-US" altLang="zh-TW" sz="2400" dirty="0" smtClean="0">
              <a:latin typeface="標楷體" pitchFamily="65" charset="-120"/>
              <a:ea typeface="標楷體" pitchFamily="65" charset="-120"/>
            </a:endParaRPr>
          </a:p>
          <a:p>
            <a:pPr marL="822960" lvl="3" indent="-274320">
              <a:buSzPct val="80000"/>
              <a:buNone/>
              <a:defRPr/>
            </a:pPr>
            <a:endParaRPr lang="en-US" altLang="zh-TW" sz="2400" dirty="0" smtClean="0">
              <a:latin typeface="標楷體" pitchFamily="65" charset="-120"/>
              <a:ea typeface="標楷體" pitchFamily="65" charset="-120"/>
            </a:endParaRPr>
          </a:p>
          <a:p>
            <a:pPr marL="274320" lvl="1" indent="-274320">
              <a:buSzPct val="80000"/>
              <a:buNone/>
              <a:defRPr/>
            </a:pPr>
            <a:r>
              <a:rPr lang="zh-TW" altLang="en-US" sz="4000" b="1" dirty="0" smtClean="0">
                <a:ln w="6350">
                  <a:solidFill>
                    <a:schemeClr val="accent1">
                      <a:shade val="43000"/>
                    </a:schemeClr>
                  </a:solidFill>
                </a:ln>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cs typeface="+mj-cs"/>
              </a:rPr>
              <a:t>第五、七與十二對顱神經</a:t>
            </a:r>
            <a:endParaRPr lang="zh-TW" altLang="en-US" sz="4000" b="1" dirty="0" smtClean="0">
              <a:ln w="6350">
                <a:solidFill>
                  <a:schemeClr val="accent1">
                    <a:shade val="43000"/>
                  </a:schemeClr>
                </a:solidFill>
              </a:ln>
              <a:solidFill>
                <a:schemeClr val="accent6">
                  <a:lumMod val="75000"/>
                </a:schemeClr>
              </a:solidFill>
              <a:effectLst>
                <a:outerShdw blurRad="38100" dist="38100" dir="2700000" algn="tl">
                  <a:srgbClr val="000000">
                    <a:alpha val="43137"/>
                  </a:srgbClr>
                </a:outerShdw>
              </a:effectLst>
              <a:latin typeface="+mj-lt"/>
              <a:ea typeface="+mj-ea"/>
              <a:cs typeface="+mj-cs"/>
            </a:endParaRPr>
          </a:p>
          <a:p>
            <a:pPr marL="822960" lvl="3" indent="-274320">
              <a:buSzPct val="80000"/>
              <a:buFont typeface="Wingdings" pitchFamily="2" charset="2"/>
              <a:buChar char="l"/>
              <a:defRPr/>
            </a:pPr>
            <a:r>
              <a:rPr lang="zh-TW" altLang="en-US" sz="2400" dirty="0" smtClean="0">
                <a:latin typeface="標楷體" pitchFamily="65" charset="-120"/>
                <a:ea typeface="標楷體" pitchFamily="65" charset="-120"/>
              </a:rPr>
              <a:t>控制舌骨上下</a:t>
            </a:r>
            <a:r>
              <a:rPr lang="zh-TW" altLang="en-US" sz="2400" dirty="0" smtClean="0">
                <a:latin typeface="標楷體" pitchFamily="65" charset="-120"/>
                <a:ea typeface="標楷體" pitchFamily="65" charset="-120"/>
              </a:rPr>
              <a:t>肌肉</a:t>
            </a:r>
            <a:endParaRPr lang="en-US" altLang="zh-TW" sz="2000" dirty="0" smtClean="0">
              <a:latin typeface="標楷體" pitchFamily="65" charset="-120"/>
              <a:ea typeface="標楷體" pitchFamily="65" charset="-120"/>
            </a:endParaRPr>
          </a:p>
          <a:p>
            <a:pPr marL="557784" lvl="2" indent="-274320">
              <a:buSzPct val="80000"/>
              <a:buFont typeface="Wingdings" pitchFamily="2" charset="2"/>
              <a:buChar char="l"/>
            </a:pP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r>
              <a:rPr lang="zh-TW" altLang="en-US" b="1" dirty="0">
                <a:ea typeface="標楷體" pitchFamily="65" charset="-120"/>
              </a:rPr>
              <a:t>吞嚥作用</a:t>
            </a:r>
            <a:endParaRPr lang="en-US" altLang="zh-TW" b="1" dirty="0">
              <a:ea typeface="標楷體" pitchFamily="65" charset="-120"/>
            </a:endParaRPr>
          </a:p>
        </p:txBody>
      </p:sp>
      <p:sp>
        <p:nvSpPr>
          <p:cNvPr id="135171" name="Rectangle 3"/>
          <p:cNvSpPr>
            <a:spLocks noGrp="1" noChangeArrowheads="1"/>
          </p:cNvSpPr>
          <p:nvPr>
            <p:ph idx="1"/>
          </p:nvPr>
        </p:nvSpPr>
        <p:spPr/>
        <p:txBody>
          <a:bodyPr/>
          <a:lstStyle/>
          <a:p>
            <a:pPr>
              <a:lnSpc>
                <a:spcPct val="95000"/>
              </a:lnSpc>
              <a:spcBef>
                <a:spcPct val="40000"/>
              </a:spcBef>
            </a:pPr>
            <a:r>
              <a:rPr lang="zh-TW" altLang="en-US" sz="2400" dirty="0">
                <a:latin typeface="標楷體" pitchFamily="65" charset="-120"/>
                <a:ea typeface="標楷體" pitchFamily="65" charset="-120"/>
              </a:rPr>
              <a:t>仰賴感覺與運動神經功能</a:t>
            </a:r>
          </a:p>
          <a:p>
            <a:pPr>
              <a:lnSpc>
                <a:spcPct val="95000"/>
              </a:lnSpc>
              <a:spcBef>
                <a:spcPct val="40000"/>
              </a:spcBef>
            </a:pPr>
            <a:r>
              <a:rPr lang="zh-TW" altLang="en-US" sz="2400" dirty="0">
                <a:latin typeface="標楷體" pitchFamily="65" charset="-120"/>
                <a:ea typeface="標楷體" pitchFamily="65" charset="-120"/>
              </a:rPr>
              <a:t>自主動作與不自主的反射運動</a:t>
            </a:r>
            <a:endParaRPr lang="en-US" altLang="zh-TW" sz="2400" dirty="0">
              <a:latin typeface="標楷體" pitchFamily="65" charset="-120"/>
              <a:ea typeface="標楷體" pitchFamily="65" charset="-120"/>
            </a:endParaRPr>
          </a:p>
          <a:p>
            <a:pPr>
              <a:lnSpc>
                <a:spcPct val="95000"/>
              </a:lnSpc>
              <a:spcBef>
                <a:spcPct val="40000"/>
              </a:spcBef>
            </a:pPr>
            <a:r>
              <a:rPr lang="zh-TW" altLang="en-US" sz="2400" dirty="0">
                <a:latin typeface="標楷體" pitchFamily="65" charset="-120"/>
                <a:ea typeface="標楷體" pitchFamily="65" charset="-120"/>
              </a:rPr>
              <a:t>相關器官組織</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雙唇、牙齒、兩頰、硬顎、齒齦、前咽弓、懸雍垂</a:t>
            </a:r>
            <a:r>
              <a:rPr lang="zh-TW" altLang="zh-TW" sz="2400" dirty="0">
                <a:ea typeface="新細明體" charset="-120"/>
              </a:rPr>
              <a:t>、</a:t>
            </a:r>
            <a:r>
              <a:rPr lang="zh-TW" altLang="en-US" sz="2400" dirty="0">
                <a:latin typeface="標楷體" pitchFamily="65" charset="-120"/>
                <a:ea typeface="標楷體" pitchFamily="65" charset="-120"/>
              </a:rPr>
              <a:t>軟顎</a:t>
            </a:r>
            <a:r>
              <a:rPr lang="zh-TW" altLang="zh-TW" sz="2400" dirty="0">
                <a:ea typeface="新細明體" charset="-120"/>
              </a:rPr>
              <a:t>、</a:t>
            </a:r>
            <a:r>
              <a:rPr lang="zh-TW" altLang="en-US" sz="2400" dirty="0">
                <a:latin typeface="標楷體" pitchFamily="65" charset="-120"/>
                <a:ea typeface="標楷體" pitchFamily="65" charset="-120"/>
              </a:rPr>
              <a:t>咽喉</a:t>
            </a:r>
            <a:r>
              <a:rPr lang="zh-TW" altLang="zh-TW" sz="2400" dirty="0">
                <a:ea typeface="新細明體" charset="-120"/>
              </a:rPr>
              <a:t>、</a:t>
            </a:r>
            <a:r>
              <a:rPr lang="zh-TW" altLang="en-US" sz="2400" dirty="0">
                <a:latin typeface="標楷體" pitchFamily="65" charset="-120"/>
                <a:ea typeface="標楷體" pitchFamily="65" charset="-120"/>
              </a:rPr>
              <a:t>食道等與超過</a:t>
            </a:r>
            <a:r>
              <a:rPr lang="en-US" altLang="zh-TW" sz="2400" dirty="0">
                <a:latin typeface="標楷體" pitchFamily="65" charset="-120"/>
                <a:ea typeface="標楷體" pitchFamily="65" charset="-120"/>
              </a:rPr>
              <a:t>100</a:t>
            </a:r>
            <a:r>
              <a:rPr lang="zh-TW" altLang="en-US" sz="2400" dirty="0">
                <a:latin typeface="標楷體" pitchFamily="65" charset="-120"/>
                <a:ea typeface="標楷體" pitchFamily="65" charset="-120"/>
              </a:rPr>
              <a:t>條肌肉</a:t>
            </a:r>
            <a:endParaRPr lang="en-US" altLang="zh-TW" sz="2400" dirty="0">
              <a:latin typeface="標楷體" pitchFamily="65" charset="-120"/>
              <a:ea typeface="標楷體" pitchFamily="65" charset="-120"/>
            </a:endParaRPr>
          </a:p>
          <a:p>
            <a:pPr>
              <a:lnSpc>
                <a:spcPct val="95000"/>
              </a:lnSpc>
              <a:spcBef>
                <a:spcPct val="40000"/>
              </a:spcBef>
            </a:pPr>
            <a:r>
              <a:rPr lang="zh-TW" altLang="en-US" sz="2400" dirty="0">
                <a:latin typeface="標楷體" pitchFamily="65" charset="-120"/>
                <a:ea typeface="標楷體" pitchFamily="65" charset="-120"/>
              </a:rPr>
              <a:t>吞嚥困難的原因</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從大腦皮質到肌肉</a:t>
            </a:r>
            <a:r>
              <a:rPr lang="zh-TW" altLang="zh-TW" sz="2400" dirty="0">
                <a:latin typeface="標楷體" pitchFamily="65" charset="-120"/>
                <a:ea typeface="標楷體" pitchFamily="65" charset="-120"/>
              </a:rPr>
              <a:t>；神經科疾病佔所有病患的</a:t>
            </a:r>
            <a:r>
              <a:rPr lang="en-US" altLang="zh-TW" sz="2400" dirty="0">
                <a:latin typeface="標楷體" pitchFamily="65" charset="-120"/>
                <a:ea typeface="標楷體" pitchFamily="65" charset="-120"/>
              </a:rPr>
              <a:t> 80%</a:t>
            </a:r>
            <a:r>
              <a:rPr lang="zh-TW" altLang="en-US" sz="2400" dirty="0">
                <a:latin typeface="標楷體" pitchFamily="65" charset="-120"/>
                <a:ea typeface="標楷體" pitchFamily="65" charset="-120"/>
              </a:rPr>
              <a:t>。</a:t>
            </a:r>
          </a:p>
          <a:p>
            <a:pPr>
              <a:lnSpc>
                <a:spcPct val="95000"/>
              </a:lnSpc>
              <a:spcBef>
                <a:spcPct val="40000"/>
              </a:spcBef>
            </a:pPr>
            <a:r>
              <a:rPr lang="zh-TW" altLang="en-US" sz="2400" dirty="0">
                <a:latin typeface="標楷體" pitchFamily="65" charset="-120"/>
                <a:ea typeface="標楷體" pitchFamily="65" charset="-120"/>
              </a:rPr>
              <a:t>正常成年人每天吞嚥</a:t>
            </a:r>
            <a:r>
              <a:rPr lang="en-US" altLang="zh-TW" sz="2400" dirty="0">
                <a:latin typeface="標楷體" pitchFamily="65" charset="-120"/>
                <a:ea typeface="標楷體" pitchFamily="65" charset="-120"/>
              </a:rPr>
              <a:t>600</a:t>
            </a:r>
            <a:r>
              <a:rPr lang="zh-TW" altLang="en-US" sz="2400" dirty="0">
                <a:latin typeface="標楷體" pitchFamily="65" charset="-120"/>
                <a:ea typeface="標楷體" pitchFamily="65" charset="-120"/>
              </a:rPr>
              <a:t>至</a:t>
            </a:r>
            <a:r>
              <a:rPr lang="en-US" altLang="zh-TW" sz="2400" dirty="0">
                <a:latin typeface="標楷體" pitchFamily="65" charset="-120"/>
                <a:ea typeface="標楷體" pitchFamily="65" charset="-120"/>
              </a:rPr>
              <a:t>1000</a:t>
            </a:r>
            <a:r>
              <a:rPr lang="zh-TW" altLang="en-US" sz="2400" dirty="0">
                <a:latin typeface="標楷體" pitchFamily="65" charset="-120"/>
                <a:ea typeface="標楷體" pitchFamily="65" charset="-120"/>
              </a:rPr>
              <a:t>次</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其中</a:t>
            </a:r>
            <a:r>
              <a:rPr lang="en-US" altLang="zh-TW" sz="2400" dirty="0">
                <a:latin typeface="標楷體" pitchFamily="65" charset="-120"/>
                <a:ea typeface="標楷體" pitchFamily="65" charset="-120"/>
              </a:rPr>
              <a:t>&lt;10%</a:t>
            </a:r>
            <a:r>
              <a:rPr lang="zh-TW" altLang="en-US" sz="2400" dirty="0">
                <a:latin typeface="標楷體" pitchFamily="65" charset="-120"/>
                <a:ea typeface="標楷體" pitchFamily="65" charset="-120"/>
              </a:rPr>
              <a:t>是自主有意識的吞嚥</a:t>
            </a:r>
            <a:r>
              <a:rPr lang="en-US" altLang="zh-TW" sz="2400" dirty="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428596" y="1071546"/>
            <a:ext cx="8229600" cy="1143000"/>
          </a:xfrm>
        </p:spPr>
        <p:txBody>
          <a:bodyPr>
            <a:normAutofit fontScale="90000"/>
          </a:bodyPr>
          <a:lstStyle/>
          <a:p>
            <a:r>
              <a:rPr lang="zh-TW" altLang="en-US" sz="5600" b="1" dirty="0" smtClean="0">
                <a:latin typeface="標楷體" pitchFamily="65" charset="-120"/>
                <a:ea typeface="標楷體" pitchFamily="65" charset="-120"/>
              </a:rPr>
              <a:t>吞嚥機轉</a:t>
            </a:r>
            <a:r>
              <a:rPr lang="en-US" altLang="zh-TW" sz="3100" dirty="0" smtClean="0">
                <a:latin typeface="標楷體" pitchFamily="65" charset="-120"/>
                <a:ea typeface="標楷體" pitchFamily="65" charset="-120"/>
              </a:rPr>
              <a:t>(</a:t>
            </a:r>
            <a:r>
              <a:rPr lang="zh-TW" altLang="en-US" sz="3100" dirty="0" smtClean="0">
                <a:latin typeface="標楷體" pitchFamily="65" charset="-120"/>
                <a:ea typeface="標楷體" pitchFamily="65" charset="-120"/>
              </a:rPr>
              <a:t>包括四期</a:t>
            </a:r>
            <a:r>
              <a:rPr lang="en-US" altLang="zh-TW" sz="3100" dirty="0" smtClean="0">
                <a:latin typeface="標楷體" pitchFamily="65" charset="-120"/>
                <a:ea typeface="標楷體" pitchFamily="65" charset="-120"/>
              </a:rPr>
              <a:t>) </a:t>
            </a:r>
            <a:br>
              <a:rPr lang="en-US" altLang="zh-TW" sz="3100" dirty="0" smtClean="0">
                <a:latin typeface="標楷體" pitchFamily="65" charset="-120"/>
                <a:ea typeface="標楷體" pitchFamily="65" charset="-120"/>
              </a:rPr>
            </a:br>
            <a:endParaRPr lang="zh-TW" altLang="en-US" sz="3100" dirty="0" smtClean="0"/>
          </a:p>
        </p:txBody>
      </p:sp>
      <p:sp>
        <p:nvSpPr>
          <p:cNvPr id="49154" name="內容版面配置區 2"/>
          <p:cNvSpPr>
            <a:spLocks noGrp="1"/>
          </p:cNvSpPr>
          <p:nvPr>
            <p:ph idx="1"/>
          </p:nvPr>
        </p:nvSpPr>
        <p:spPr>
          <a:xfrm>
            <a:off x="357158" y="1962136"/>
            <a:ext cx="8229600" cy="4895864"/>
          </a:xfrm>
        </p:spPr>
        <p:txBody>
          <a:bodyPr/>
          <a:lstStyle/>
          <a:p>
            <a:pPr eaLnBrk="1" hangingPunct="1">
              <a:buFont typeface="Wingdings" pitchFamily="2" charset="2"/>
              <a:buNone/>
            </a:pPr>
            <a:endParaRPr lang="en-US" altLang="zh-TW" sz="2400" dirty="0" smtClean="0">
              <a:latin typeface="標楷體" pitchFamily="65" charset="-120"/>
              <a:ea typeface="標楷體" pitchFamily="65" charset="-120"/>
            </a:endParaRPr>
          </a:p>
          <a:p>
            <a:pPr eaLnBrk="1" hangingPunct="1">
              <a:buFont typeface="Wingdings" pitchFamily="2" charset="2"/>
              <a:buNone/>
            </a:pP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第一期</a:t>
            </a:r>
            <a:r>
              <a:rPr lang="en-US" altLang="zh-TW"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準備動作期</a:t>
            </a:r>
            <a:r>
              <a:rPr lang="en-US" altLang="zh-TW" sz="28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oral preparatory</a:t>
            </a:r>
            <a:endParaRPr lang="zh-TW" altLang="en-US" sz="28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endParaRPr>
          </a:p>
          <a:p>
            <a:pPr marL="896112" lvl="1" indent="-457200">
              <a:lnSpc>
                <a:spcPct val="125000"/>
              </a:lnSpc>
              <a:buFont typeface="+mj-lt"/>
              <a:buAutoNum type="arabicPeriod"/>
            </a:pPr>
            <a:r>
              <a:rPr lang="zh-TW" altLang="en-US" sz="2400" dirty="0" smtClean="0">
                <a:latin typeface="標楷體" pitchFamily="65" charset="-120"/>
                <a:ea typeface="標楷體" pitchFamily="65" charset="-120"/>
              </a:rPr>
              <a:t>食物在此階段由大腦皮質命令啟動</a:t>
            </a:r>
            <a:endParaRPr lang="en-US" altLang="zh-TW" sz="2400" dirty="0" smtClean="0">
              <a:latin typeface="標楷體" pitchFamily="65" charset="-120"/>
              <a:ea typeface="標楷體" pitchFamily="65" charset="-120"/>
            </a:endParaRPr>
          </a:p>
          <a:p>
            <a:pPr marL="896112" lvl="1" indent="-457200">
              <a:lnSpc>
                <a:spcPct val="125000"/>
              </a:lnSpc>
              <a:buFont typeface="+mj-lt"/>
              <a:buAutoNum type="arabicPeriod"/>
            </a:pPr>
            <a:r>
              <a:rPr lang="zh-TW" altLang="en-US" sz="2400" dirty="0" smtClean="0">
                <a:latin typeface="標楷體" pitchFamily="65" charset="-120"/>
                <a:ea typeface="標楷體" pitchFamily="65" charset="-120"/>
              </a:rPr>
              <a:t>透過認知功能之協調</a:t>
            </a:r>
            <a:endParaRPr lang="en-US" altLang="zh-TW" sz="2400" dirty="0" smtClean="0">
              <a:latin typeface="標楷體" pitchFamily="65" charset="-120"/>
              <a:ea typeface="標楷體" pitchFamily="65" charset="-120"/>
            </a:endParaRPr>
          </a:p>
          <a:p>
            <a:pPr marL="896112" lvl="1" indent="-457200">
              <a:lnSpc>
                <a:spcPct val="125000"/>
              </a:lnSpc>
              <a:buFont typeface="+mj-lt"/>
              <a:buAutoNum type="arabicPeriod"/>
            </a:pPr>
            <a:r>
              <a:rPr lang="zh-TW" altLang="en-US" sz="2400" dirty="0" smtClean="0">
                <a:latin typeface="標楷體" pitchFamily="65" charset="-120"/>
                <a:ea typeface="標楷體" pitchFamily="65" charset="-120"/>
              </a:rPr>
              <a:t>唇、舌、齒、頰、顎等部位的協調動作咀嚼，磨碎形成食糰</a:t>
            </a:r>
            <a:r>
              <a:rPr lang="zh-TW" altLang="en-US" sz="2400" dirty="0" smtClean="0"/>
              <a:t> </a:t>
            </a:r>
            <a:r>
              <a:rPr lang="zh-TW" altLang="en-US" sz="2400" dirty="0" smtClean="0">
                <a:latin typeface="標楷體" pitchFamily="65" charset="-120"/>
                <a:ea typeface="標楷體" pitchFamily="65" charset="-120"/>
              </a:rPr>
              <a:t>控制食物，避免食物掉入呼吸道</a:t>
            </a:r>
            <a:r>
              <a:rPr lang="zh-TW" altLang="en-US" sz="2000" dirty="0" smtClean="0">
                <a:latin typeface="標楷體" pitchFamily="65" charset="-120"/>
                <a:ea typeface="標楷體" pitchFamily="65" charset="-120"/>
              </a:rPr>
              <a:t>。</a:t>
            </a:r>
            <a:endParaRPr lang="en-US" altLang="zh-TW" sz="2000" dirty="0" smtClean="0">
              <a:ea typeface="新細明體" charset="-120"/>
            </a:endParaRPr>
          </a:p>
          <a:p>
            <a:pPr>
              <a:buNone/>
            </a:pPr>
            <a:endParaRPr lang="zh-TW"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500034" y="642918"/>
            <a:ext cx="8229600" cy="1399032"/>
          </a:xfrm>
        </p:spPr>
        <p:txBody>
          <a:bodyPr>
            <a:normAutofit/>
          </a:bodyPr>
          <a:lstStyle/>
          <a:p>
            <a:r>
              <a:rPr lang="zh-TW" altLang="en-US" sz="4400" b="1" dirty="0" smtClean="0">
                <a:solidFill>
                  <a:schemeClr val="accent6">
                    <a:lumMod val="75000"/>
                  </a:schemeClr>
                </a:solidFill>
                <a:latin typeface="標楷體" pitchFamily="65" charset="-120"/>
                <a:ea typeface="標楷體" pitchFamily="65" charset="-120"/>
              </a:rPr>
              <a:t>第二期</a:t>
            </a:r>
            <a:r>
              <a:rPr lang="en-US" altLang="zh-TW" sz="4400" b="1" dirty="0" smtClean="0">
                <a:solidFill>
                  <a:schemeClr val="accent6">
                    <a:lumMod val="75000"/>
                  </a:schemeClr>
                </a:solidFill>
                <a:latin typeface="標楷體" pitchFamily="65" charset="-120"/>
                <a:ea typeface="標楷體" pitchFamily="65" charset="-120"/>
              </a:rPr>
              <a:t>:</a:t>
            </a:r>
            <a:r>
              <a:rPr lang="zh-TW" altLang="en-US" sz="4400" b="1" dirty="0" smtClean="0">
                <a:solidFill>
                  <a:schemeClr val="accent6">
                    <a:lumMod val="75000"/>
                  </a:schemeClr>
                </a:solidFill>
                <a:latin typeface="標楷體" pitchFamily="65" charset="-120"/>
                <a:ea typeface="標楷體" pitchFamily="65" charset="-120"/>
              </a:rPr>
              <a:t>口腔期</a:t>
            </a:r>
            <a:r>
              <a:rPr lang="en-US" altLang="zh-TW" sz="4400" b="1" dirty="0" smtClean="0">
                <a:solidFill>
                  <a:schemeClr val="accent6">
                    <a:lumMod val="75000"/>
                  </a:schemeClr>
                </a:solidFill>
                <a:latin typeface="標楷體" pitchFamily="65" charset="-120"/>
                <a:ea typeface="標楷體" pitchFamily="65" charset="-120"/>
              </a:rPr>
              <a:t/>
            </a:r>
            <a:br>
              <a:rPr lang="en-US" altLang="zh-TW" sz="4400" b="1" dirty="0" smtClean="0">
                <a:solidFill>
                  <a:schemeClr val="accent6">
                    <a:lumMod val="75000"/>
                  </a:schemeClr>
                </a:solidFill>
                <a:latin typeface="標楷體" pitchFamily="65" charset="-120"/>
                <a:ea typeface="標楷體" pitchFamily="65" charset="-120"/>
              </a:rPr>
            </a:br>
            <a:r>
              <a:rPr lang="en-US" altLang="zh-TW" sz="3100" b="1" dirty="0" smtClean="0">
                <a:solidFill>
                  <a:schemeClr val="accent6">
                    <a:lumMod val="75000"/>
                  </a:schemeClr>
                </a:solidFill>
                <a:latin typeface="標楷體" pitchFamily="65" charset="-120"/>
                <a:ea typeface="標楷體" pitchFamily="65" charset="-120"/>
              </a:rPr>
              <a:t>oral phase of the swallow</a:t>
            </a:r>
            <a:endParaRPr lang="zh-TW" altLang="en-US" sz="3100" b="1" dirty="0">
              <a:solidFill>
                <a:schemeClr val="accent6">
                  <a:lumMod val="75000"/>
                </a:schemeClr>
              </a:solidFill>
              <a:latin typeface="標楷體" pitchFamily="65" charset="-120"/>
              <a:ea typeface="標楷體" pitchFamily="65" charset="-120"/>
            </a:endParaRPr>
          </a:p>
        </p:txBody>
      </p:sp>
      <p:sp>
        <p:nvSpPr>
          <p:cNvPr id="50178" name="內容版面配置區 2"/>
          <p:cNvSpPr>
            <a:spLocks noGrp="1"/>
          </p:cNvSpPr>
          <p:nvPr>
            <p:ph idx="1"/>
          </p:nvPr>
        </p:nvSpPr>
        <p:spPr>
          <a:xfrm>
            <a:off x="457200" y="2214554"/>
            <a:ext cx="8229600" cy="4240254"/>
          </a:xfrm>
        </p:spPr>
        <p:txBody>
          <a:bodyPr>
            <a:normAutofit/>
          </a:bodyPr>
          <a:lstStyle/>
          <a:p>
            <a:pPr marL="832104" lvl="1" indent="-457200">
              <a:buFont typeface="+mj-lt"/>
              <a:buAutoNum type="arabicPeriod"/>
            </a:pPr>
            <a:r>
              <a:rPr lang="zh-TW" altLang="en-US" sz="2400" dirty="0" smtClean="0">
                <a:latin typeface="標楷體" pitchFamily="65" charset="-120"/>
                <a:ea typeface="標楷體" pitchFamily="65" charset="-120"/>
              </a:rPr>
              <a:t>食物在口腔中</a:t>
            </a:r>
            <a:endParaRPr lang="en-US" altLang="zh-TW" sz="2400" dirty="0" smtClean="0">
              <a:latin typeface="標楷體" pitchFamily="65" charset="-120"/>
              <a:ea typeface="標楷體" pitchFamily="65" charset="-120"/>
            </a:endParaRPr>
          </a:p>
          <a:p>
            <a:pPr marL="832104" lvl="1" indent="-457200">
              <a:buFont typeface="+mj-lt"/>
              <a:buAutoNum type="arabicPeriod"/>
            </a:pPr>
            <a:r>
              <a:rPr lang="zh-TW" altLang="en-US" sz="2400" dirty="0" smtClean="0">
                <a:latin typeface="標楷體" pitchFamily="65" charset="-120"/>
                <a:ea typeface="標楷體" pitchFamily="65" charset="-120"/>
              </a:rPr>
              <a:t>緊閉口腔</a:t>
            </a:r>
            <a:endParaRPr lang="en-US" altLang="zh-TW" sz="2400" dirty="0" smtClean="0">
              <a:latin typeface="標楷體" pitchFamily="65" charset="-120"/>
              <a:ea typeface="標楷體" pitchFamily="65" charset="-120"/>
            </a:endParaRPr>
          </a:p>
          <a:p>
            <a:pPr marL="832104" lvl="1" indent="-457200">
              <a:buFont typeface="+mj-lt"/>
              <a:buAutoNum type="arabicPeriod"/>
            </a:pPr>
            <a:r>
              <a:rPr lang="zh-TW" altLang="en-US" sz="2400" dirty="0" smtClean="0">
                <a:latin typeface="標楷體" pitchFamily="65" charset="-120"/>
                <a:ea typeface="標楷體" pitchFamily="65" charset="-120"/>
              </a:rPr>
              <a:t>軟顎下降</a:t>
            </a:r>
            <a:endParaRPr lang="en-US" altLang="zh-TW" sz="2400" dirty="0" smtClean="0">
              <a:latin typeface="標楷體" pitchFamily="65" charset="-120"/>
              <a:ea typeface="標楷體" pitchFamily="65" charset="-120"/>
            </a:endParaRPr>
          </a:p>
          <a:p>
            <a:pPr marL="832104" lvl="1" indent="-457200">
              <a:buFont typeface="+mj-lt"/>
              <a:buAutoNum type="arabicPeriod"/>
            </a:pPr>
            <a:r>
              <a:rPr lang="zh-TW" altLang="en-US" sz="2400" dirty="0" smtClean="0">
                <a:latin typeface="標楷體" pitchFamily="65" charset="-120"/>
                <a:ea typeface="標楷體" pitchFamily="65" charset="-120"/>
              </a:rPr>
              <a:t>食物經咀嚼形成食糰後，往後送到咽喉</a:t>
            </a:r>
            <a:endParaRPr lang="en-US" altLang="zh-TW" sz="2400" dirty="0" smtClean="0">
              <a:latin typeface="標楷體" pitchFamily="65" charset="-120"/>
              <a:ea typeface="標楷體" pitchFamily="65" charset="-120"/>
            </a:endParaRPr>
          </a:p>
          <a:p>
            <a:pPr marL="832104" lvl="1" indent="-457200">
              <a:buFont typeface="+mj-lt"/>
              <a:buAutoNum type="arabicPeriod"/>
            </a:pPr>
            <a:r>
              <a:rPr lang="zh-TW" altLang="en-US" sz="2400" dirty="0" smtClean="0">
                <a:latin typeface="標楷體" pitchFamily="65" charset="-120"/>
                <a:ea typeface="標楷體" pitchFamily="65" charset="-120"/>
              </a:rPr>
              <a:t>當食糰通過前咽弓</a:t>
            </a:r>
            <a:r>
              <a:rPr lang="en-US" altLang="zh-TW" sz="2400" dirty="0" smtClean="0">
                <a:latin typeface="標楷體" pitchFamily="65" charset="-120"/>
                <a:ea typeface="標楷體" pitchFamily="65" charset="-120"/>
              </a:rPr>
              <a:t>(anterior </a:t>
            </a:r>
            <a:r>
              <a:rPr lang="en-US" altLang="zh-TW" sz="2400" dirty="0" err="1" smtClean="0">
                <a:latin typeface="標楷體" pitchFamily="65" charset="-120"/>
                <a:ea typeface="標楷體" pitchFamily="65" charset="-120"/>
              </a:rPr>
              <a:t>faucial</a:t>
            </a:r>
            <a:r>
              <a:rPr lang="en-US" altLang="zh-TW" sz="2400" dirty="0" smtClean="0">
                <a:latin typeface="標楷體" pitchFamily="65" charset="-120"/>
                <a:ea typeface="標楷體" pitchFamily="65" charset="-120"/>
              </a:rPr>
              <a:t> arches)</a:t>
            </a:r>
            <a:r>
              <a:rPr lang="zh-TW" altLang="en-US" sz="2400" dirty="0" smtClean="0">
                <a:latin typeface="標楷體" pitchFamily="65" charset="-120"/>
                <a:ea typeface="標楷體" pitchFamily="65" charset="-120"/>
              </a:rPr>
              <a:t>時</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是口腔期的結束</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同時是</a:t>
            </a:r>
            <a:r>
              <a:rPr lang="zh-TW" altLang="en-US" sz="2400" dirty="0" smtClean="0">
                <a:solidFill>
                  <a:srgbClr val="FFFF00"/>
                </a:solidFill>
                <a:latin typeface="標楷體" pitchFamily="65" charset="-120"/>
                <a:ea typeface="標楷體" pitchFamily="65" charset="-120"/>
              </a:rPr>
              <a:t>吞嚥反射動作的開始</a:t>
            </a:r>
            <a:r>
              <a:rPr lang="zh-TW" altLang="en-US" sz="2400" dirty="0" smtClean="0">
                <a:latin typeface="標楷體" pitchFamily="65" charset="-120"/>
                <a:ea typeface="標楷體" pitchFamily="65" charset="-120"/>
              </a:rPr>
              <a:t>，一般可於一秒鐘內完成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14282" y="1357298"/>
            <a:ext cx="4286280" cy="571504"/>
          </a:xfrm>
        </p:spPr>
        <p:txBody>
          <a:bodyPr>
            <a:normAutofit fontScale="90000"/>
          </a:bodyPr>
          <a:lstStyle/>
          <a:p>
            <a:r>
              <a:rPr lang="zh-TW" altLang="en-US" sz="4000" b="1" dirty="0" smtClean="0">
                <a:solidFill>
                  <a:schemeClr val="accent6">
                    <a:lumMod val="75000"/>
                  </a:schemeClr>
                </a:solidFill>
                <a:latin typeface="標楷體" pitchFamily="65" charset="-120"/>
                <a:ea typeface="標楷體" pitchFamily="65" charset="-120"/>
              </a:rPr>
              <a:t>吞嚥反射</a:t>
            </a:r>
            <a:endParaRPr lang="en-US" altLang="zh-TW" sz="4000" b="1" dirty="0">
              <a:solidFill>
                <a:schemeClr val="accent6">
                  <a:lumMod val="75000"/>
                </a:schemeClr>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500034" y="207167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2"/>
          <p:cNvSpPr txBox="1">
            <a:spLocks/>
          </p:cNvSpPr>
          <p:nvPr/>
        </p:nvSpPr>
        <p:spPr>
          <a:xfrm>
            <a:off x="357158" y="500042"/>
            <a:ext cx="8229600" cy="714380"/>
          </a:xfrm>
          <a:prstGeom prst="rect">
            <a:avLst/>
          </a:prstGeom>
        </p:spPr>
        <p:txBody>
          <a:bodyPr>
            <a:normAutofit fontScale="97500"/>
          </a:bodyPr>
          <a:lstStyle/>
          <a:p>
            <a:pPr fontAlgn="auto">
              <a:spcAft>
                <a:spcPts val="0"/>
              </a:spcAft>
            </a:pPr>
            <a:r>
              <a:rPr lang="zh-TW" altLang="en-US" sz="4000" b="1" dirty="0" smtClean="0">
                <a:solidFill>
                  <a:schemeClr val="accent6">
                    <a:lumMod val="75000"/>
                  </a:schemeClr>
                </a:solidFill>
                <a:latin typeface="標楷體" pitchFamily="65" charset="-120"/>
                <a:ea typeface="標楷體" pitchFamily="65" charset="-120"/>
              </a:rPr>
              <a:t>第三期</a:t>
            </a:r>
            <a:r>
              <a:rPr lang="en-US" altLang="zh-TW" sz="4000" b="1" dirty="0" smtClean="0">
                <a:solidFill>
                  <a:schemeClr val="accent6">
                    <a:lumMod val="75000"/>
                  </a:schemeClr>
                </a:solidFill>
                <a:latin typeface="標楷體" pitchFamily="65" charset="-120"/>
                <a:ea typeface="標楷體" pitchFamily="65" charset="-120"/>
              </a:rPr>
              <a:t>:</a:t>
            </a:r>
            <a:r>
              <a:rPr lang="zh-TW" altLang="en-US" sz="4100" b="1" dirty="0" smtClean="0">
                <a:solidFill>
                  <a:schemeClr val="accent6">
                    <a:lumMod val="75000"/>
                  </a:schemeClr>
                </a:solidFill>
                <a:latin typeface="標楷體" pitchFamily="65" charset="-120"/>
                <a:ea typeface="標楷體" pitchFamily="65" charset="-120"/>
              </a:rPr>
              <a:t>咽部期</a:t>
            </a:r>
            <a:r>
              <a:rPr lang="en-US" altLang="zh-TW" sz="2900" b="1" dirty="0" smtClean="0">
                <a:solidFill>
                  <a:schemeClr val="accent6">
                    <a:lumMod val="75000"/>
                  </a:schemeClr>
                </a:solidFill>
                <a:latin typeface="標楷體" pitchFamily="65" charset="-120"/>
                <a:ea typeface="標楷體" pitchFamily="65" charset="-120"/>
              </a:rPr>
              <a:t>pharyngeal phase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400" b="0" i="0" u="none" strike="noStrike" kern="1200" cap="none" spc="0" normalizeH="0" baseline="0" noProof="0" dirty="0">
              <a:ln>
                <a:noFill/>
              </a:ln>
              <a:solidFill>
                <a:schemeClr val="tx2"/>
              </a:solidFill>
              <a:effectLst/>
              <a:uLnTx/>
              <a:uFillTx/>
              <a:latin typeface="標楷體" pitchFamily="65" charset="-120"/>
              <a:ea typeface="標楷體" pitchFamily="65" charset="-120"/>
              <a:cs typeface="+mj-cs"/>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內容版面配置區 2"/>
          <p:cNvSpPr>
            <a:spLocks noGrp="1"/>
          </p:cNvSpPr>
          <p:nvPr>
            <p:ph sz="quarter" idx="4294967295"/>
          </p:nvPr>
        </p:nvSpPr>
        <p:spPr>
          <a:xfrm>
            <a:off x="857224" y="642918"/>
            <a:ext cx="7500964" cy="6000792"/>
          </a:xfrm>
        </p:spPr>
        <p:txBody>
          <a:bodyPr>
            <a:noAutofit/>
          </a:bodyPr>
          <a:lstStyle/>
          <a:p>
            <a:pPr marL="514350" indent="-514350">
              <a:lnSpc>
                <a:spcPct val="120000"/>
              </a:lnSpc>
              <a:buNone/>
            </a:pPr>
            <a:r>
              <a:rPr lang="zh-TW" altLang="en-US" sz="3200" dirty="0" smtClean="0">
                <a:latin typeface="標楷體" pitchFamily="65" charset="-120"/>
                <a:ea typeface="標楷體" pitchFamily="65" charset="-120"/>
              </a:rPr>
              <a:t>吞嚥反射動作</a:t>
            </a:r>
            <a:endParaRPr lang="en-US" altLang="zh-TW" sz="3200" dirty="0" smtClean="0">
              <a:latin typeface="標楷體" pitchFamily="65" charset="-120"/>
              <a:ea typeface="標楷體" pitchFamily="65" charset="-120"/>
            </a:endParaRP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喉部上提</a:t>
            </a:r>
            <a:endParaRPr lang="en-US" altLang="zh-TW" sz="2400" dirty="0" smtClean="0">
              <a:latin typeface="標楷體" pitchFamily="65" charset="-120"/>
              <a:ea typeface="標楷體" pitchFamily="65" charset="-120"/>
            </a:endParaRP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軟顎向後上抬</a:t>
            </a: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舌頭向後傾倒將食團後送</a:t>
            </a: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喉前庭（</a:t>
            </a:r>
            <a:r>
              <a:rPr lang="en-US" altLang="zh-TW" sz="2400" dirty="0" smtClean="0">
                <a:latin typeface="標楷體" pitchFamily="65" charset="-120"/>
                <a:ea typeface="標楷體" pitchFamily="65" charset="-120"/>
              </a:rPr>
              <a:t>laryngeal vestibule</a:t>
            </a:r>
            <a:r>
              <a:rPr lang="zh-TW" altLang="en-US" sz="2400" dirty="0" smtClean="0">
                <a:latin typeface="標楷體" pitchFamily="65" charset="-120"/>
                <a:ea typeface="標楷體" pitchFamily="65" charset="-120"/>
              </a:rPr>
              <a:t>）關閉</a:t>
            </a: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會軟軟骨閉合</a:t>
            </a:r>
            <a:endParaRPr lang="en-US" altLang="zh-TW" sz="2400" dirty="0" smtClean="0">
              <a:latin typeface="標楷體" pitchFamily="65" charset="-120"/>
              <a:ea typeface="標楷體" pitchFamily="65" charset="-120"/>
            </a:endParaRP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聲門關閉</a:t>
            </a: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環咽肌放鬆</a:t>
            </a:r>
            <a:endParaRPr lang="en-US" altLang="zh-TW" sz="2400" dirty="0" smtClean="0">
              <a:latin typeface="標楷體" pitchFamily="65" charset="-120"/>
              <a:ea typeface="標楷體" pitchFamily="65" charset="-120"/>
            </a:endParaRP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上食道括約肌</a:t>
            </a:r>
            <a:r>
              <a:rPr lang="en-US" altLang="zh-TW" sz="2400" dirty="0" smtClean="0">
                <a:latin typeface="標楷體" pitchFamily="65" charset="-120"/>
                <a:ea typeface="標楷體" pitchFamily="65" charset="-120"/>
              </a:rPr>
              <a:t> (UES)</a:t>
            </a:r>
            <a:r>
              <a:rPr lang="zh-TW" altLang="en-US" sz="2400" dirty="0" smtClean="0">
                <a:latin typeface="標楷體" pitchFamily="65" charset="-120"/>
                <a:ea typeface="標楷體" pitchFamily="65" charset="-120"/>
              </a:rPr>
              <a:t>打開</a:t>
            </a:r>
          </a:p>
          <a:p>
            <a:pPr marL="889254" lvl="1" indent="-514350">
              <a:lnSpc>
                <a:spcPct val="120000"/>
              </a:lnSpc>
              <a:buFont typeface="+mj-lt"/>
              <a:buAutoNum type="arabicPeriod"/>
            </a:pPr>
            <a:r>
              <a:rPr lang="zh-TW" altLang="en-US" sz="2400" dirty="0" smtClean="0">
                <a:latin typeface="標楷體" pitchFamily="65" charset="-120"/>
                <a:ea typeface="標楷體" pitchFamily="65" charset="-120"/>
              </a:rPr>
              <a:t>食物向下送，將食物更往後推，咽部清空</a:t>
            </a:r>
            <a:r>
              <a:rPr lang="zh-TW" altLang="en-US" sz="2400" dirty="0" smtClean="0"/>
              <a:t> </a:t>
            </a:r>
            <a:r>
              <a:rPr lang="zh-TW" altLang="en-US" sz="2400" dirty="0" smtClean="0">
                <a:latin typeface="標楷體" pitchFamily="65" charset="-120"/>
                <a:ea typeface="標楷體" pitchFamily="65" charset="-120"/>
              </a:rPr>
              <a:t>，進入食道。</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第四期</a:t>
            </a:r>
            <a:r>
              <a:rPr lang="en-US" altLang="zh-TW" sz="4000" b="1" dirty="0" smtClean="0">
                <a:solidFill>
                  <a:schemeClr val="accent6">
                    <a:lumMod val="75000"/>
                  </a:schemeClr>
                </a:solidFill>
                <a:latin typeface="標楷體" pitchFamily="65" charset="-120"/>
                <a:ea typeface="標楷體" pitchFamily="65" charset="-120"/>
              </a:rPr>
              <a:t>:</a:t>
            </a:r>
            <a:r>
              <a:rPr lang="zh-TW" altLang="en-US" sz="4000" b="1" dirty="0" smtClean="0">
                <a:solidFill>
                  <a:schemeClr val="accent6">
                    <a:lumMod val="75000"/>
                  </a:schemeClr>
                </a:solidFill>
                <a:latin typeface="標楷體" pitchFamily="65" charset="-120"/>
                <a:ea typeface="標楷體" pitchFamily="65" charset="-120"/>
              </a:rPr>
              <a:t>食道期</a:t>
            </a:r>
            <a:r>
              <a:rPr lang="en-US" altLang="zh-TW" sz="2800" b="1" dirty="0" smtClean="0">
                <a:solidFill>
                  <a:schemeClr val="accent6">
                    <a:lumMod val="75000"/>
                  </a:schemeClr>
                </a:solidFill>
                <a:latin typeface="標楷體" pitchFamily="65" charset="-120"/>
                <a:ea typeface="標楷體" pitchFamily="65" charset="-120"/>
              </a:rPr>
              <a:t>esophageal</a:t>
            </a:r>
            <a:r>
              <a:rPr lang="zh-TW" altLang="en-US" sz="2800" b="1" dirty="0" smtClean="0">
                <a:solidFill>
                  <a:schemeClr val="accent6">
                    <a:lumMod val="75000"/>
                  </a:schemeClr>
                </a:solidFill>
                <a:latin typeface="標楷體" pitchFamily="65" charset="-120"/>
                <a:ea typeface="標楷體" pitchFamily="65" charset="-120"/>
              </a:rPr>
              <a:t> </a:t>
            </a:r>
            <a:r>
              <a:rPr lang="en-US" altLang="zh-TW" sz="2800" b="1" dirty="0" smtClean="0">
                <a:solidFill>
                  <a:schemeClr val="accent6">
                    <a:lumMod val="75000"/>
                  </a:schemeClr>
                </a:solidFill>
                <a:latin typeface="標楷體" pitchFamily="65" charset="-120"/>
                <a:ea typeface="標楷體" pitchFamily="65" charset="-120"/>
              </a:rPr>
              <a:t>phase</a:t>
            </a:r>
            <a:endParaRPr lang="zh-TW" altLang="en-US" sz="2800" b="1" dirty="0">
              <a:solidFill>
                <a:schemeClr val="accent6">
                  <a:lumMod val="75000"/>
                </a:schemeClr>
              </a:solidFill>
              <a:latin typeface="標楷體" pitchFamily="65" charset="-120"/>
              <a:ea typeface="標楷體" pitchFamily="65" charset="-120"/>
            </a:endParaRPr>
          </a:p>
        </p:txBody>
      </p:sp>
      <p:sp>
        <p:nvSpPr>
          <p:cNvPr id="52226" name="內容版面配置區 2"/>
          <p:cNvSpPr>
            <a:spLocks noGrp="1"/>
          </p:cNvSpPr>
          <p:nvPr>
            <p:ph idx="1"/>
          </p:nvPr>
        </p:nvSpPr>
        <p:spPr/>
        <p:txBody>
          <a:bodyPr/>
          <a:lstStyle/>
          <a:p>
            <a:pPr eaLnBrk="1" hangingPunct="1">
              <a:buFont typeface="Wingdings" pitchFamily="2" charset="2"/>
              <a:buNone/>
            </a:pPr>
            <a:endParaRPr lang="en-US" altLang="zh-TW" dirty="0" smtClean="0"/>
          </a:p>
          <a:p>
            <a:r>
              <a:rPr lang="zh-TW" altLang="en-US" sz="2400" dirty="0" smtClean="0">
                <a:latin typeface="標楷體" pitchFamily="65" charset="-120"/>
                <a:ea typeface="標楷體" pitchFamily="65" charset="-120"/>
              </a:rPr>
              <a:t>食道蠕動帶著食團經過頸部及胸部的食道進入胃中。</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472518" cy="1143000"/>
          </a:xfrm>
        </p:spPr>
        <p:txBody>
          <a:bodyPr>
            <a:noAutofit/>
          </a:bodyPr>
          <a:lstStyle/>
          <a:p>
            <a:r>
              <a:rPr lang="zh-TW" altLang="en-US" b="1" dirty="0" smtClean="0">
                <a:latin typeface="標楷體" pitchFamily="65" charset="-120"/>
                <a:ea typeface="標楷體" pitchFamily="65" charset="-120"/>
              </a:rPr>
              <a:t>吞嚥障礙</a:t>
            </a:r>
            <a:r>
              <a:rPr lang="zh-TW" altLang="en-US" b="1" dirty="0" smtClean="0">
                <a:ea typeface="標楷體" pitchFamily="65" charset="-120"/>
              </a:rPr>
              <a:t>之</a:t>
            </a:r>
            <a:r>
              <a:rPr lang="zh-TW" altLang="en-US" b="1" dirty="0">
                <a:ea typeface="標楷體" pitchFamily="65" charset="-120"/>
              </a:rPr>
              <a:t>臨床</a:t>
            </a:r>
            <a:r>
              <a:rPr lang="zh-TW" altLang="en-US" b="1" dirty="0" smtClean="0">
                <a:ea typeface="標楷體" pitchFamily="65" charset="-120"/>
              </a:rPr>
              <a:t>評估</a:t>
            </a:r>
            <a:endParaRPr lang="zh-TW" altLang="en-US" b="1" dirty="0">
              <a:latin typeface="標楷體" pitchFamily="65" charset="-120"/>
              <a:ea typeface="標楷體" pitchFamily="65" charset="-120"/>
            </a:endParaRPr>
          </a:p>
        </p:txBody>
      </p:sp>
      <p:sp>
        <p:nvSpPr>
          <p:cNvPr id="60419" name="Rectangle 3"/>
          <p:cNvSpPr>
            <a:spLocks noGrp="1" noChangeArrowheads="1"/>
          </p:cNvSpPr>
          <p:nvPr>
            <p:ph idx="1"/>
          </p:nvPr>
        </p:nvSpPr>
        <p:spPr>
          <a:xfrm>
            <a:off x="1000100" y="1785926"/>
            <a:ext cx="6115064" cy="4572000"/>
          </a:xfrm>
        </p:spPr>
        <p:txBody>
          <a:bodyPr/>
          <a:lstStyle/>
          <a:p>
            <a:pPr lvl="1">
              <a:buFont typeface="Wingdings" pitchFamily="2" charset="2"/>
              <a:buChar char="l"/>
            </a:pPr>
            <a:endParaRPr lang="zh-TW" altLang="en-US" dirty="0">
              <a:ea typeface="標楷體" pitchFamily="65" charset="-120"/>
            </a:endParaRPr>
          </a:p>
          <a:p>
            <a:pPr lvl="1">
              <a:buFont typeface="Wingdings" pitchFamily="2" charset="2"/>
              <a:buChar char="l"/>
            </a:pPr>
            <a:r>
              <a:rPr lang="zh-TW" altLang="en-US" dirty="0">
                <a:ea typeface="標楷體" pitchFamily="65" charset="-120"/>
              </a:rPr>
              <a:t>身體理學與神經學檢查</a:t>
            </a:r>
          </a:p>
          <a:p>
            <a:pPr lvl="1">
              <a:buFont typeface="Wingdings" pitchFamily="2" charset="2"/>
              <a:buChar char="l"/>
            </a:pPr>
            <a:r>
              <a:rPr lang="zh-TW" altLang="en-US" dirty="0" smtClean="0">
                <a:ea typeface="標楷體" pitchFamily="65" charset="-120"/>
              </a:rPr>
              <a:t>口腔運動功能及吞嚥功能評估</a:t>
            </a:r>
            <a:endParaRPr lang="en-US" altLang="zh-TW" dirty="0" smtClean="0">
              <a:ea typeface="標楷體" pitchFamily="65" charset="-120"/>
            </a:endParaRPr>
          </a:p>
          <a:p>
            <a:pPr lvl="1">
              <a:buFont typeface="Wingdings" pitchFamily="2" charset="2"/>
              <a:buChar char="l"/>
            </a:pPr>
            <a:r>
              <a:rPr lang="zh-TW" altLang="en-US" dirty="0" smtClean="0">
                <a:ea typeface="標楷體" pitchFamily="65" charset="-120"/>
              </a:rPr>
              <a:t>螢光</a:t>
            </a:r>
            <a:r>
              <a:rPr lang="zh-TW" altLang="en-US" dirty="0">
                <a:ea typeface="標楷體" pitchFamily="65" charset="-120"/>
              </a:rPr>
              <a:t>吞嚥攝影檢查</a:t>
            </a:r>
            <a:endParaRPr lang="zh-TW" altLang="en-US" sz="3200" dirty="0">
              <a:ea typeface="標楷體" pitchFamily="65" charset="-120"/>
            </a:endParaRPr>
          </a:p>
          <a:p>
            <a:pPr lvl="1">
              <a:buFont typeface="Wingdings" pitchFamily="2" charset="2"/>
              <a:buChar char="l"/>
            </a:pPr>
            <a:r>
              <a:rPr lang="zh-TW" altLang="en-US" dirty="0">
                <a:ea typeface="標楷體" pitchFamily="65" charset="-120"/>
              </a:rPr>
              <a:t>光纖鼻咽內視鏡吞嚥檢查</a:t>
            </a:r>
          </a:p>
          <a:p>
            <a:endParaRPr lang="zh-TW" altLang="en-US" sz="2800" b="1" dirty="0">
              <a:latin typeface="標楷體" pitchFamily="65" charset="-120"/>
              <a:ea typeface="標楷體" pitchFamily="65" charset="-12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 calcmode="lin" valueType="num">
                                      <p:cBhvr>
                                        <p:cTn id="7" dur="500" fill="hold"/>
                                        <p:tgtEl>
                                          <p:spTgt spid="604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 calcmode="lin" valueType="num">
                                      <p:cBhvr>
                                        <p:cTn id="11" dur="500" fill="hold"/>
                                        <p:tgtEl>
                                          <p:spTgt spid="60419">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60419">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anim calcmode="lin" valueType="num">
                                      <p:cBhvr>
                                        <p:cTn id="15" dur="500" fill="hold"/>
                                        <p:tgtEl>
                                          <p:spTgt spid="60419">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0419">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 calcmode="lin" valueType="num">
                                      <p:cBhvr>
                                        <p:cTn id="19" dur="500" fill="hold"/>
                                        <p:tgtEl>
                                          <p:spTgt spid="6041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041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34" y="1000108"/>
            <a:ext cx="8229600" cy="642942"/>
          </a:xfrm>
          <a:prstGeom prst="rect">
            <a:avLst/>
          </a:prstGeom>
        </p:spPr>
        <p:txBody>
          <a:bodyPr vert="horz" lIns="0" rIns="0" bIns="0" anchor="ctr">
            <a:normAutofit lnSpcReduction="10000"/>
          </a:bodyPr>
          <a:lstStyle/>
          <a:p>
            <a:pPr fontAlgn="auto">
              <a:spcAft>
                <a:spcPts val="0"/>
              </a:spcAft>
            </a:pPr>
            <a:r>
              <a:rPr lang="zh-TW" altLang="en-US" sz="4000" b="1" dirty="0" smtClean="0">
                <a:solidFill>
                  <a:schemeClr val="accent6">
                    <a:lumMod val="75000"/>
                  </a:schemeClr>
                </a:solidFill>
                <a:ea typeface="標楷體" pitchFamily="65" charset="-120"/>
              </a:rPr>
              <a:t>身體理學與神經學檢查</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000" b="1" i="0" u="none" strike="noStrike" kern="1200" cap="none" spc="0" normalizeH="0" baseline="0" noProof="0" dirty="0">
              <a:ln>
                <a:noFill/>
              </a:ln>
              <a:solidFill>
                <a:schemeClr val="accent6">
                  <a:lumMod val="75000"/>
                </a:schemeClr>
              </a:solidFill>
              <a:effectLst/>
              <a:uLnTx/>
              <a:uFillTx/>
              <a:latin typeface="標楷體" pitchFamily="65" charset="-120"/>
              <a:ea typeface="標楷體" pitchFamily="65" charset="-120"/>
              <a:cs typeface="+mj-cs"/>
            </a:endParaRPr>
          </a:p>
        </p:txBody>
      </p:sp>
      <p:sp>
        <p:nvSpPr>
          <p:cNvPr id="6" name="Rectangle 3"/>
          <p:cNvSpPr txBox="1">
            <a:spLocks noChangeArrowheads="1"/>
          </p:cNvSpPr>
          <p:nvPr/>
        </p:nvSpPr>
        <p:spPr>
          <a:xfrm>
            <a:off x="4429124" y="1428736"/>
            <a:ext cx="4300510" cy="4895864"/>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95000"/>
              </a:lnSpc>
              <a:spcBef>
                <a:spcPct val="20000"/>
              </a:spcBef>
              <a:spcAft>
                <a:spcPts val="0"/>
              </a:spcAft>
              <a:buClr>
                <a:schemeClr val="accent3"/>
              </a:buClr>
              <a:buSzPct val="95000"/>
              <a:buFont typeface="Wingdings 2"/>
              <a:buChar char=""/>
              <a:tabLst/>
              <a:defRPr/>
            </a:pPr>
            <a:endParaRPr kumimoji="0" lang="en-US" altLang="zh-TW" sz="2600" b="0" i="0" u="none" strike="noStrike" kern="1200" cap="none" spc="0" normalizeH="0" baseline="0" noProof="0" dirty="0" smtClean="0">
              <a:ln>
                <a:noFill/>
              </a:ln>
              <a:solidFill>
                <a:schemeClr val="tx1"/>
              </a:solidFill>
              <a:effectLst/>
              <a:uLnTx/>
              <a:uFillTx/>
              <a:latin typeface="+mn-lt"/>
              <a:ea typeface="標楷體" pitchFamily="65" charset="-120"/>
              <a:cs typeface="+mn-cs"/>
            </a:endParaRPr>
          </a:p>
        </p:txBody>
      </p:sp>
      <p:sp>
        <p:nvSpPr>
          <p:cNvPr id="7" name="Rectangle 3"/>
          <p:cNvSpPr txBox="1">
            <a:spLocks noChangeArrowheads="1"/>
          </p:cNvSpPr>
          <p:nvPr/>
        </p:nvSpPr>
        <p:spPr>
          <a:xfrm>
            <a:off x="1000100" y="1714488"/>
            <a:ext cx="6858048" cy="4895864"/>
          </a:xfrm>
          <a:prstGeom prst="rect">
            <a:avLst/>
          </a:prstGeom>
        </p:spPr>
        <p:txBody>
          <a:bodyPr vert="horz">
            <a:normAutofit/>
          </a:bodyPr>
          <a:lstStyle/>
          <a:p>
            <a:pPr marL="274320" marR="0" lvl="0" indent="-274320" algn="l" defTabSz="914400" rtl="0" eaLnBrk="1" fontAlgn="auto" latinLnBrk="0" hangingPunct="1">
              <a:lnSpc>
                <a:spcPct val="95000"/>
              </a:lnSpc>
              <a:spcBef>
                <a:spcPct val="20000"/>
              </a:spcBef>
              <a:spcAft>
                <a:spcPts val="0"/>
              </a:spcAft>
              <a:buClr>
                <a:schemeClr val="accent3"/>
              </a:buClr>
              <a:buSzPct val="95000"/>
              <a:buFont typeface="Wingdings 2"/>
              <a:buChar char=""/>
              <a:tabLst/>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cs typeface="+mn-cs"/>
              </a:rPr>
              <a:t>理學檢查</a:t>
            </a:r>
          </a:p>
          <a:p>
            <a:pPr marL="640080" marR="0" lvl="1" indent="-246888" defTabSz="914400" rtl="0" eaLnBrk="1" fontAlgn="auto" latinLnBrk="0" hangingPunct="1">
              <a:lnSpc>
                <a:spcPct val="95000"/>
              </a:lnSpc>
              <a:spcBef>
                <a:spcPct val="20000"/>
              </a:spcBef>
              <a:spcAft>
                <a:spcPts val="0"/>
              </a:spcAft>
              <a:buClr>
                <a:schemeClr val="accent1"/>
              </a:buClr>
              <a:buSzPct val="70000"/>
              <a:buFont typeface="Wingdings" pitchFamily="2" charset="2"/>
              <a:buChar char="l"/>
              <a:tabLst/>
              <a:defRPr/>
            </a:pPr>
            <a:r>
              <a:rPr kumimoji="0" lang="zh-TW" altLang="en-US" sz="2400" dirty="0" smtClean="0">
                <a:latin typeface="標楷體" pitchFamily="65" charset="-120"/>
                <a:ea typeface="標楷體" pitchFamily="65" charset="-120"/>
              </a:rPr>
              <a:t>尋</a:t>
            </a: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cs typeface="+mn-cs"/>
              </a:rPr>
              <a:t>找任何相關疾病</a:t>
            </a:r>
            <a:endParaRPr kumimoji="0" lang="en-US" altLang="zh-TW" sz="2400" b="0" i="0" u="none" strike="noStrike" kern="1200" cap="none" spc="0" normalizeH="0" baseline="0" noProof="0" dirty="0" smtClean="0">
              <a:ln>
                <a:noFill/>
              </a:ln>
              <a:effectLst/>
              <a:uLnTx/>
              <a:uFillTx/>
              <a:latin typeface="標楷體" pitchFamily="65" charset="-120"/>
              <a:ea typeface="標楷體" pitchFamily="65" charset="-120"/>
              <a:cs typeface="+mn-cs"/>
            </a:endParaRPr>
          </a:p>
          <a:p>
            <a:pPr marL="640080" lvl="1" indent="-246888" fontAlgn="auto">
              <a:lnSpc>
                <a:spcPct val="95000"/>
              </a:lnSpc>
              <a:spcBef>
                <a:spcPct val="20000"/>
              </a:spcBef>
              <a:spcAft>
                <a:spcPts val="0"/>
              </a:spcAft>
              <a:buClr>
                <a:schemeClr val="accent1"/>
              </a:buClr>
              <a:buSzPct val="70000"/>
              <a:buFont typeface="Wingdings" pitchFamily="2" charset="2"/>
              <a:buChar char="l"/>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cs typeface="+mn-cs"/>
              </a:rPr>
              <a:t>依神經解剖學定位</a:t>
            </a:r>
            <a:endParaRPr lang="en-US" altLang="zh-TW" sz="2400" dirty="0" smtClean="0">
              <a:ea typeface="標楷體" pitchFamily="65" charset="-120"/>
            </a:endParaRPr>
          </a:p>
          <a:p>
            <a:pPr marL="274320" marR="0" lvl="0" indent="-274320" algn="l" defTabSz="914400" rtl="0" eaLnBrk="1" fontAlgn="auto" latinLnBrk="0" hangingPunct="1">
              <a:lnSpc>
                <a:spcPct val="95000"/>
              </a:lnSpc>
              <a:spcBef>
                <a:spcPct val="20000"/>
              </a:spcBef>
              <a:spcAft>
                <a:spcPts val="0"/>
              </a:spcAft>
              <a:buClr>
                <a:schemeClr val="accent3"/>
              </a:buClr>
              <a:buSzPct val="95000"/>
              <a:buFont typeface="Wingdings 2"/>
              <a:buChar char=""/>
              <a:tabLst/>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cs typeface="+mn-cs"/>
              </a:rPr>
              <a:t>實驗室檢查</a:t>
            </a:r>
          </a:p>
          <a:p>
            <a:pPr marL="731520" lvl="1" indent="-274320" fontAlgn="auto">
              <a:lnSpc>
                <a:spcPct val="115000"/>
              </a:lnSpc>
              <a:spcBef>
                <a:spcPct val="20000"/>
              </a:spcBef>
              <a:spcAft>
                <a:spcPts val="0"/>
              </a:spcAft>
              <a:buClr>
                <a:schemeClr val="accent1"/>
              </a:buClr>
              <a:buSzPct val="70000"/>
              <a:buFont typeface="Wingdings" pitchFamily="2" charset="2"/>
              <a:buChar char="l"/>
              <a:defRPr/>
            </a:pPr>
            <a:r>
              <a:rPr kumimoji="0" lang="zh-TW" altLang="en-US" sz="2400" b="0" i="0" u="none" strike="noStrike" kern="1200" cap="none" spc="0" normalizeH="0" baseline="0" noProof="0" dirty="0" smtClean="0">
                <a:ln>
                  <a:noFill/>
                </a:ln>
                <a:effectLst/>
                <a:uLnTx/>
                <a:uFillTx/>
                <a:latin typeface="標楷體" pitchFamily="65" charset="-120"/>
                <a:ea typeface="標楷體" pitchFamily="65" charset="-120"/>
                <a:cs typeface="+mn-cs"/>
              </a:rPr>
              <a:t>肌肉病變、重症肌無力、甲狀腺功能低下、</a:t>
            </a:r>
            <a:r>
              <a:rPr kumimoji="0" lang="zh-TW" altLang="en-US" sz="2400" dirty="0" smtClean="0">
                <a:latin typeface="標楷體" pitchFamily="65" charset="-120"/>
                <a:ea typeface="標楷體" pitchFamily="65" charset="-120"/>
              </a:rPr>
              <a:t>藥物等等</a:t>
            </a:r>
            <a:endParaRPr kumimoji="0" lang="en-US" altLang="zh-TW" sz="2400" dirty="0" smtClean="0">
              <a:latin typeface="標楷體" pitchFamily="65" charset="-120"/>
              <a:ea typeface="標楷體" pitchFamily="65" charset="-120"/>
            </a:endParaRPr>
          </a:p>
          <a:p>
            <a:pPr marL="731520" lvl="1" indent="-274320" fontAlgn="auto">
              <a:lnSpc>
                <a:spcPct val="115000"/>
              </a:lnSpc>
              <a:spcBef>
                <a:spcPct val="20000"/>
              </a:spcBef>
              <a:spcAft>
                <a:spcPts val="0"/>
              </a:spcAft>
              <a:buClr>
                <a:schemeClr val="accent1"/>
              </a:buClr>
              <a:buSzPct val="95000"/>
              <a:buFont typeface="Arial" pitchFamily="34" charset="0"/>
              <a:buChar char="•"/>
              <a:defRPr/>
            </a:pPr>
            <a:endParaRPr kumimoji="0" lang="en-US" altLang="zh-TW" sz="2000" dirty="0" smtClean="0">
              <a:latin typeface="標楷體" pitchFamily="65" charset="-120"/>
              <a:ea typeface="標楷體" pitchFamily="65" charset="-120"/>
            </a:endParaRPr>
          </a:p>
          <a:p>
            <a:pPr marL="182880" indent="-246888" fontAlgn="auto">
              <a:lnSpc>
                <a:spcPct val="115000"/>
              </a:lnSpc>
              <a:spcBef>
                <a:spcPct val="20000"/>
              </a:spcBef>
              <a:spcAft>
                <a:spcPts val="0"/>
              </a:spcAft>
              <a:buClr>
                <a:schemeClr val="accent1"/>
              </a:buClr>
              <a:buSzPct val="85000"/>
              <a:buFont typeface="Arial" pitchFamily="34" charset="0"/>
              <a:buChar char="•"/>
              <a:defRPr/>
            </a:pPr>
            <a:endParaRPr kumimoji="0" lang="zh-TW" altLang="en-US" sz="1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95000"/>
              </a:lnSpc>
              <a:spcBef>
                <a:spcPct val="20000"/>
              </a:spcBef>
              <a:spcAft>
                <a:spcPts val="0"/>
              </a:spcAft>
              <a:buClr>
                <a:schemeClr val="accent3"/>
              </a:buClr>
              <a:buSzPct val="95000"/>
              <a:buFont typeface="Wingdings 2"/>
              <a:buChar char=""/>
              <a:tabLst/>
              <a:defRPr/>
            </a:pPr>
            <a:endParaRPr kumimoji="0" lang="en-US" altLang="zh-TW" sz="2600" b="0" i="0" u="none" strike="noStrike" kern="1200" cap="none" spc="0" normalizeH="0" baseline="0" noProof="0" dirty="0" smtClean="0">
              <a:ln>
                <a:noFill/>
              </a:ln>
              <a:solidFill>
                <a:schemeClr val="tx1"/>
              </a:solidFill>
              <a:effectLst/>
              <a:uLnTx/>
              <a:uFillTx/>
              <a:latin typeface="+mn-lt"/>
              <a:ea typeface="標楷體" pitchFamily="65" charset="-12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zh-TW" altLang="en-US" b="1" dirty="0" smtClean="0">
                <a:latin typeface="標楷體" pitchFamily="65" charset="-120"/>
                <a:ea typeface="標楷體" pitchFamily="65" charset="-120"/>
              </a:rPr>
              <a:t>吞嚥</a:t>
            </a:r>
            <a:r>
              <a:rPr lang="zh-TW" altLang="en-US" sz="4400" b="1" dirty="0" smtClean="0">
                <a:ea typeface="標楷體" pitchFamily="65" charset="-120"/>
              </a:rPr>
              <a:t>障礙</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流行病學</a:t>
            </a:r>
          </a:p>
        </p:txBody>
      </p:sp>
      <p:sp>
        <p:nvSpPr>
          <p:cNvPr id="132099" name="Rectangle 3"/>
          <p:cNvSpPr>
            <a:spLocks noGrp="1" noChangeArrowheads="1"/>
          </p:cNvSpPr>
          <p:nvPr>
            <p:ph idx="1"/>
          </p:nvPr>
        </p:nvSpPr>
        <p:spPr/>
        <p:txBody>
          <a:bodyPr>
            <a:normAutofit fontScale="92500"/>
          </a:bodyPr>
          <a:lstStyle/>
          <a:p>
            <a:pPr>
              <a:lnSpc>
                <a:spcPct val="120000"/>
              </a:lnSpc>
              <a:spcBef>
                <a:spcPct val="50000"/>
              </a:spcBef>
            </a:pPr>
            <a:r>
              <a:rPr lang="zh-TW" altLang="en-US" sz="2800" dirty="0">
                <a:ea typeface="標楷體" pitchFamily="65" charset="-120"/>
              </a:rPr>
              <a:t>盛行率</a:t>
            </a:r>
            <a:r>
              <a:rPr lang="en-US" altLang="zh-TW" sz="2800" dirty="0">
                <a:ea typeface="標楷體" pitchFamily="65" charset="-120"/>
              </a:rPr>
              <a:t>: </a:t>
            </a:r>
          </a:p>
          <a:p>
            <a:pPr lvl="1">
              <a:lnSpc>
                <a:spcPct val="120000"/>
              </a:lnSpc>
              <a:spcBef>
                <a:spcPct val="50000"/>
              </a:spcBef>
              <a:buFont typeface="Wingdings" pitchFamily="2" charset="2"/>
              <a:buChar char="l"/>
            </a:pPr>
            <a:r>
              <a:rPr lang="zh-TW" altLang="en-US" sz="2400" dirty="0">
                <a:ea typeface="標楷體" pitchFamily="65" charset="-120"/>
              </a:rPr>
              <a:t>佔</a:t>
            </a:r>
            <a:r>
              <a:rPr lang="en-US" altLang="zh-TW" sz="2400" dirty="0">
                <a:ea typeface="標楷體" pitchFamily="65" charset="-120"/>
              </a:rPr>
              <a:t>50</a:t>
            </a:r>
            <a:r>
              <a:rPr lang="zh-TW" altLang="en-US" sz="2400" dirty="0">
                <a:ea typeface="標楷體" pitchFamily="65" charset="-120"/>
              </a:rPr>
              <a:t>歲以上人口中之</a:t>
            </a:r>
            <a:r>
              <a:rPr lang="en-US" altLang="zh-TW" sz="2400" b="1" dirty="0">
                <a:solidFill>
                  <a:srgbClr val="FFFF00"/>
                </a:solidFill>
                <a:ea typeface="標楷體" pitchFamily="65" charset="-120"/>
              </a:rPr>
              <a:t>16% </a:t>
            </a:r>
            <a:r>
              <a:rPr lang="zh-TW" altLang="en-US" sz="2400" b="1" dirty="0">
                <a:solidFill>
                  <a:srgbClr val="FFFF00"/>
                </a:solidFill>
                <a:ea typeface="標楷體" pitchFamily="65" charset="-120"/>
              </a:rPr>
              <a:t>至</a:t>
            </a:r>
            <a:r>
              <a:rPr lang="en-US" altLang="zh-TW" sz="2400" b="1" dirty="0">
                <a:solidFill>
                  <a:srgbClr val="FFFF00"/>
                </a:solidFill>
                <a:ea typeface="標楷體" pitchFamily="65" charset="-120"/>
              </a:rPr>
              <a:t> 22%.</a:t>
            </a:r>
          </a:p>
          <a:p>
            <a:pPr lvl="1">
              <a:lnSpc>
                <a:spcPct val="120000"/>
              </a:lnSpc>
              <a:spcBef>
                <a:spcPct val="50000"/>
              </a:spcBef>
              <a:buFont typeface="Wingdings" pitchFamily="2" charset="2"/>
              <a:buChar char="l"/>
            </a:pPr>
            <a:r>
              <a:rPr lang="zh-TW" altLang="en-US" sz="2400" dirty="0">
                <a:ea typeface="標楷體" pitchFamily="65" charset="-120"/>
              </a:rPr>
              <a:t>短期住院患者約</a:t>
            </a:r>
            <a:r>
              <a:rPr lang="en-US" altLang="zh-TW" sz="2400" b="1" dirty="0">
                <a:solidFill>
                  <a:srgbClr val="FFFF00"/>
                </a:solidFill>
                <a:ea typeface="標楷體" pitchFamily="65" charset="-120"/>
              </a:rPr>
              <a:t>12%~13%</a:t>
            </a:r>
          </a:p>
          <a:p>
            <a:pPr lvl="1">
              <a:lnSpc>
                <a:spcPct val="120000"/>
              </a:lnSpc>
              <a:spcBef>
                <a:spcPct val="50000"/>
              </a:spcBef>
              <a:buFont typeface="Wingdings" pitchFamily="2" charset="2"/>
              <a:buChar char="l"/>
            </a:pPr>
            <a:r>
              <a:rPr lang="zh-TW" altLang="en-US" sz="2400" dirty="0" smtClean="0">
                <a:ea typeface="標楷體" pitchFamily="65" charset="-120"/>
              </a:rPr>
              <a:t>頭部</a:t>
            </a:r>
            <a:r>
              <a:rPr lang="zh-TW" altLang="en-US" sz="2400" dirty="0">
                <a:ea typeface="標楷體" pitchFamily="65" charset="-120"/>
              </a:rPr>
              <a:t>外傷</a:t>
            </a:r>
            <a:r>
              <a:rPr lang="en-US" altLang="zh-TW" sz="2400" dirty="0">
                <a:ea typeface="標楷體" pitchFamily="65" charset="-120"/>
              </a:rPr>
              <a:t>,</a:t>
            </a:r>
            <a:r>
              <a:rPr lang="zh-TW" altLang="en-US" sz="2400" dirty="0">
                <a:ea typeface="標楷體" pitchFamily="65" charset="-120"/>
              </a:rPr>
              <a:t>腦血管疾病</a:t>
            </a:r>
            <a:r>
              <a:rPr lang="en-US" altLang="zh-TW" sz="2400" dirty="0">
                <a:ea typeface="標楷體" pitchFamily="65" charset="-120"/>
              </a:rPr>
              <a:t>,</a:t>
            </a:r>
            <a:r>
              <a:rPr lang="zh-TW" altLang="en-US" sz="2400" dirty="0">
                <a:ea typeface="標楷體" pitchFamily="65" charset="-120"/>
              </a:rPr>
              <a:t>巴金森症患者</a:t>
            </a:r>
            <a:r>
              <a:rPr lang="zh-TW" altLang="en-US" sz="2400" dirty="0" smtClean="0">
                <a:ea typeface="標楷體" pitchFamily="65" charset="-120"/>
              </a:rPr>
              <a:t>約</a:t>
            </a:r>
            <a:r>
              <a:rPr lang="en-US" altLang="zh-TW" sz="2400" dirty="0" smtClean="0">
                <a:ea typeface="標楷體" pitchFamily="65" charset="-120"/>
              </a:rPr>
              <a:t> </a:t>
            </a:r>
            <a:r>
              <a:rPr lang="en-US" altLang="zh-TW" sz="2400" b="1" dirty="0">
                <a:solidFill>
                  <a:srgbClr val="FFFF00"/>
                </a:solidFill>
                <a:ea typeface="標楷體" pitchFamily="65" charset="-120"/>
              </a:rPr>
              <a:t>20%–40%</a:t>
            </a:r>
          </a:p>
          <a:p>
            <a:pPr lvl="1">
              <a:lnSpc>
                <a:spcPct val="120000"/>
              </a:lnSpc>
              <a:spcBef>
                <a:spcPct val="50000"/>
              </a:spcBef>
              <a:buFont typeface="Wingdings" pitchFamily="2" charset="2"/>
              <a:buChar char="l"/>
            </a:pPr>
            <a:r>
              <a:rPr lang="zh-TW" altLang="en-US" sz="2400" dirty="0" smtClean="0">
                <a:ea typeface="標楷體" pitchFamily="65" charset="-120"/>
              </a:rPr>
              <a:t>急性</a:t>
            </a:r>
            <a:r>
              <a:rPr lang="zh-TW" altLang="en-US" sz="2400" dirty="0">
                <a:ea typeface="標楷體" pitchFamily="65" charset="-120"/>
              </a:rPr>
              <a:t>腦中風</a:t>
            </a:r>
            <a:r>
              <a:rPr lang="zh-TW" altLang="en-US" sz="2400" dirty="0" smtClean="0">
                <a:ea typeface="標楷體" pitchFamily="65" charset="-120"/>
              </a:rPr>
              <a:t>患者</a:t>
            </a:r>
            <a:r>
              <a:rPr lang="en-US" altLang="zh-TW" sz="2400" b="1" dirty="0" smtClean="0">
                <a:solidFill>
                  <a:srgbClr val="FFFF00"/>
                </a:solidFill>
                <a:ea typeface="標楷體" pitchFamily="65" charset="-120"/>
              </a:rPr>
              <a:t>43~67%</a:t>
            </a:r>
          </a:p>
          <a:p>
            <a:pPr lvl="1">
              <a:lnSpc>
                <a:spcPct val="120000"/>
              </a:lnSpc>
              <a:spcBef>
                <a:spcPct val="50000"/>
              </a:spcBef>
              <a:buFont typeface="Wingdings" pitchFamily="2" charset="2"/>
              <a:buChar char="l"/>
            </a:pPr>
            <a:r>
              <a:rPr lang="zh-TW" altLang="en-US" sz="2400" dirty="0" smtClean="0">
                <a:ea typeface="標楷體" pitchFamily="65" charset="-120"/>
              </a:rPr>
              <a:t>慢性護理安養機構中可高達</a:t>
            </a:r>
            <a:r>
              <a:rPr lang="en-US" altLang="zh-TW" sz="2400" dirty="0" smtClean="0">
                <a:ea typeface="標楷體" pitchFamily="65" charset="-120"/>
              </a:rPr>
              <a:t> </a:t>
            </a:r>
            <a:r>
              <a:rPr lang="en-US" altLang="zh-TW" sz="2400" b="1" dirty="0" smtClean="0">
                <a:solidFill>
                  <a:srgbClr val="FFFF00"/>
                </a:solidFill>
                <a:ea typeface="標楷體" pitchFamily="65" charset="-120"/>
              </a:rPr>
              <a:t>60%</a:t>
            </a:r>
            <a:r>
              <a:rPr lang="en-US" altLang="zh-TW" sz="2400" dirty="0" smtClean="0">
                <a:ea typeface="標楷體" pitchFamily="65" charset="-120"/>
              </a:rPr>
              <a:t> </a:t>
            </a:r>
          </a:p>
          <a:p>
            <a:pPr lvl="1">
              <a:lnSpc>
                <a:spcPct val="120000"/>
              </a:lnSpc>
              <a:spcBef>
                <a:spcPct val="50000"/>
              </a:spcBef>
              <a:buFont typeface="Wingdings" pitchFamily="2" charset="2"/>
              <a:buChar char="l"/>
            </a:pPr>
            <a:r>
              <a:rPr lang="zh-TW" altLang="en-US" sz="2800" dirty="0" smtClean="0">
                <a:ea typeface="標楷體" pitchFamily="65" charset="-120"/>
              </a:rPr>
              <a:t>在</a:t>
            </a:r>
            <a:r>
              <a:rPr lang="zh-TW" altLang="en-US" sz="2800" dirty="0">
                <a:ea typeface="標楷體" pitchFamily="65" charset="-120"/>
              </a:rPr>
              <a:t>美國</a:t>
            </a:r>
            <a:r>
              <a:rPr lang="en-US" altLang="zh-TW" sz="2800" dirty="0">
                <a:ea typeface="標楷體" pitchFamily="65" charset="-120"/>
              </a:rPr>
              <a:t>&gt;60</a:t>
            </a:r>
            <a:r>
              <a:rPr lang="zh-TW" altLang="en-US" sz="2800" dirty="0">
                <a:ea typeface="標楷體" pitchFamily="65" charset="-120"/>
              </a:rPr>
              <a:t>歲的人口中約有</a:t>
            </a:r>
            <a:r>
              <a:rPr lang="en-US" altLang="zh-TW" sz="2800" dirty="0">
                <a:ea typeface="標楷體" pitchFamily="65" charset="-120"/>
              </a:rPr>
              <a:t>6,200,000</a:t>
            </a:r>
            <a:r>
              <a:rPr lang="zh-TW" altLang="en-US" sz="2800" dirty="0">
                <a:ea typeface="標楷體" pitchFamily="65" charset="-120"/>
              </a:rPr>
              <a:t>人有吞嚥障礙</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571480"/>
            <a:ext cx="8229600" cy="928694"/>
          </a:xfrm>
        </p:spPr>
        <p:txBody>
          <a:bodyPr>
            <a:noAutofit/>
          </a:bodyPr>
          <a:lstStyle/>
          <a:p>
            <a:pPr lvl="0">
              <a:buClr>
                <a:schemeClr val="accent3"/>
              </a:buClr>
              <a:buSzPct val="72000"/>
              <a:buNone/>
            </a:pPr>
            <a:r>
              <a:rPr lang="zh-TW" altLang="en-US" sz="4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rPr>
              <a:t>口腔運動功能與吞嚥評估檢查</a:t>
            </a:r>
            <a:endParaRPr lang="en-US" altLang="zh-TW" sz="4000" b="1" dirty="0" smtClean="0">
              <a:solidFill>
                <a:schemeClr val="accent6"/>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4" name="內容版面配置區 2"/>
          <p:cNvSpPr txBox="1">
            <a:spLocks/>
          </p:cNvSpPr>
          <p:nvPr/>
        </p:nvSpPr>
        <p:spPr>
          <a:xfrm>
            <a:off x="857224" y="1643050"/>
            <a:ext cx="3929090" cy="4000552"/>
          </a:xfrm>
          <a:prstGeom prst="rect">
            <a:avLst/>
          </a:prstGeom>
        </p:spPr>
        <p:txBody>
          <a:bodyPr vert="horz" anchor="t">
            <a:no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一、一般觀察</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顏面麻痺</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肢體障礙</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流涎</a:t>
            </a:r>
            <a:r>
              <a:rPr kumimoji="0" 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不說話時</a:t>
            </a:r>
            <a:r>
              <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說話時</a:t>
            </a:r>
            <a:r>
              <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吃東西時</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舌頭偏癱</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嗆食的食物種類</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假牙</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鼻胃管</a:t>
            </a:r>
          </a:p>
          <a:p>
            <a:pPr marL="822960" marR="0" lvl="1" indent="-285750"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氣切</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endParaRPr kumimoji="0" lang="zh-TW" alt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內容版面配置區 2"/>
          <p:cNvSpPr txBox="1">
            <a:spLocks/>
          </p:cNvSpPr>
          <p:nvPr/>
        </p:nvSpPr>
        <p:spPr>
          <a:xfrm>
            <a:off x="4572000" y="2428868"/>
            <a:ext cx="3357586" cy="3857652"/>
          </a:xfrm>
          <a:prstGeom prst="rect">
            <a:avLst/>
          </a:prstGeom>
        </p:spPr>
        <p:txBody>
          <a:bodyPr vert="horz" anchor="t">
            <a:noAutofit/>
          </a:bodyPr>
          <a:lstStyle/>
          <a:p>
            <a:pPr marL="365760" indent="-285750" fontAlgn="auto">
              <a:spcBef>
                <a:spcPct val="20000"/>
              </a:spcBef>
              <a:spcAft>
                <a:spcPts val="0"/>
              </a:spcAft>
              <a:buClr>
                <a:schemeClr val="accent1"/>
              </a:buClr>
              <a:buSzPct val="85000"/>
              <a:buFont typeface="Wingdings" pitchFamily="2" charset="2"/>
              <a:buChar char="l"/>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吞嚥障礙的描述</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喉頭有異物感</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口水分泌過少</a:t>
            </a: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咀嚼食物時有困難</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舌頭推動食物不易</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食物卡在喉嚨</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吞嚥時反嗆入鼻子</a:t>
            </a:r>
            <a:endPar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lvl="2" indent="-457200" fontAlgn="auto">
              <a:spcBef>
                <a:spcPct val="10000"/>
              </a:spcBef>
              <a:spcAft>
                <a:spcPts val="0"/>
              </a:spcAft>
              <a:buClr>
                <a:schemeClr val="accent3"/>
              </a:buClr>
              <a:buSzPct val="70000"/>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要特別小心注意才不會嗆到</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endParaRPr kumimoji="0" lang="zh-TW" alt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7224" y="2285992"/>
            <a:ext cx="3543296" cy="3311560"/>
          </a:xfrm>
        </p:spPr>
        <p:txBody>
          <a:bodyPr>
            <a:noAutofit/>
          </a:bodyPr>
          <a:lstStyle/>
          <a:p>
            <a:pPr lvl="2">
              <a:buFont typeface="Wingdings" pitchFamily="2" charset="2"/>
              <a:buChar char="l"/>
            </a:pPr>
            <a:r>
              <a:rPr lang="zh-TW" altLang="en-US" sz="2000" dirty="0" smtClean="0">
                <a:latin typeface="標楷體" pitchFamily="65" charset="-120"/>
                <a:ea typeface="標楷體" pitchFamily="65" charset="-120"/>
              </a:rPr>
              <a:t>伸出舌頭</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伸出舌頭再往上翹</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舌頭前後伸縮</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舌頭左右移動</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以舌尖推扺兩頰</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舌頭舔上唇</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嘴唇收縮說</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ㄨ</a:t>
            </a:r>
            <a:r>
              <a:rPr lang="en-US" sz="2000" dirty="0" smtClean="0">
                <a:latin typeface="標楷體" pitchFamily="65" charset="-120"/>
                <a:ea typeface="標楷體" pitchFamily="65" charset="-120"/>
              </a:rPr>
              <a:t>”</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微笑</a:t>
            </a:r>
            <a:r>
              <a:rPr lang="en-US" sz="2000" u="sng" dirty="0" smtClean="0">
                <a:latin typeface="標楷體" pitchFamily="65" charset="-120"/>
                <a:ea typeface="標楷體" pitchFamily="65" charset="-120"/>
              </a:rPr>
              <a:t>     </a:t>
            </a:r>
            <a:r>
              <a:rPr lang="en-US" sz="2400" dirty="0" smtClean="0"/>
              <a:t/>
            </a:r>
            <a:br>
              <a:rPr lang="en-US" sz="2400" dirty="0" smtClean="0"/>
            </a:br>
            <a:endParaRPr lang="zh-TW" altLang="en-US" sz="2400" dirty="0"/>
          </a:p>
        </p:txBody>
      </p:sp>
      <p:sp>
        <p:nvSpPr>
          <p:cNvPr id="4" name="內容版面配置區 2"/>
          <p:cNvSpPr txBox="1">
            <a:spLocks/>
          </p:cNvSpPr>
          <p:nvPr/>
        </p:nvSpPr>
        <p:spPr>
          <a:xfrm>
            <a:off x="3929058" y="2357430"/>
            <a:ext cx="3543296" cy="3571900"/>
          </a:xfrm>
          <a:prstGeom prst="rect">
            <a:avLst/>
          </a:prstGeom>
        </p:spPr>
        <p:txBody>
          <a:bodyPr vert="horz" anchor="t">
            <a:noAutofit/>
          </a:bodyPr>
          <a:lstStyle/>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連續說一ㄨ一ㄨ</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露出下牙齒</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鼓脹兩頰</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噘嘴作響</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吹氣</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輕輕喉嚨</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咬下唇</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舌顎滴答聲</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上下牙相碰出聲</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06424" marR="0" lvl="2" indent="-2286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上下牙震顫作響</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內容版面配置區 2"/>
          <p:cNvSpPr txBox="1">
            <a:spLocks/>
          </p:cNvSpPr>
          <p:nvPr/>
        </p:nvSpPr>
        <p:spPr>
          <a:xfrm>
            <a:off x="571472" y="1071546"/>
            <a:ext cx="5429288" cy="1142984"/>
          </a:xfrm>
          <a:prstGeom prst="rect">
            <a:avLst/>
          </a:prstGeom>
        </p:spPr>
        <p:txBody>
          <a:bodyPr vert="horz" anchor="t">
            <a:noAutofit/>
          </a:bodyPr>
          <a:lstStyle/>
          <a:p>
            <a:pPr marL="822960" marR="0" lvl="1" indent="-285750" algn="l" defTabSz="914400" rtl="0" eaLnBrk="1" fontAlgn="auto" latinLnBrk="0" hangingPunct="1">
              <a:lnSpc>
                <a:spcPct val="100000"/>
              </a:lnSpc>
              <a:spcBef>
                <a:spcPct val="20000"/>
              </a:spcBef>
              <a:spcAft>
                <a:spcPts val="0"/>
              </a:spcAft>
              <a:buClr>
                <a:schemeClr val="accent1"/>
              </a:buClr>
              <a:buSzPct val="95000"/>
              <a:tabLst/>
              <a:defRP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二、口腔運動檢查</a:t>
            </a:r>
            <a:r>
              <a:rPr kumimoji="0" lang="en-US" sz="24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solidFill>
                <a:effectLst/>
                <a:uLnTx/>
                <a:uFillTx/>
                <a:latin typeface="+mn-lt"/>
                <a:ea typeface="+mn-ea"/>
                <a:cs typeface="+mn-cs"/>
              </a:rPr>
            </a:b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0100" y="1857364"/>
            <a:ext cx="3714776" cy="3500462"/>
          </a:xfrm>
        </p:spPr>
        <p:txBody>
          <a:bodyPr>
            <a:noAutofit/>
          </a:bodyPr>
          <a:lstStyle/>
          <a:p>
            <a:pPr>
              <a:buFont typeface="Wingdings" pitchFamily="2" charset="2"/>
              <a:buChar char="l"/>
            </a:pPr>
            <a:r>
              <a:rPr lang="zh-TW" altLang="en-US" sz="2000" dirty="0" smtClean="0">
                <a:latin typeface="標楷體" pitchFamily="65" charset="-120"/>
                <a:ea typeface="標楷體" pitchFamily="65" charset="-120"/>
              </a:rPr>
              <a:t>連續發ㄚ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持續時間</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連續發ㄧ</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持續時間</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連續發ㄨ</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持續時間</a:t>
            </a:r>
            <a:r>
              <a:rPr lang="en-US" sz="2000" u="sng" dirty="0" smtClean="0">
                <a:latin typeface="標楷體" pitchFamily="65" charset="-120"/>
                <a:ea typeface="標楷體" pitchFamily="65" charset="-120"/>
              </a:rPr>
              <a:t>     </a:t>
            </a:r>
            <a:endParaRPr lang="zh-TW" altLang="en-US" sz="2000"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連續發</a:t>
            </a:r>
            <a:r>
              <a:rPr lang="en-US"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次ㄆㄚ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ㄆㄚ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ㄆㄚ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所需時間</a:t>
            </a:r>
          </a:p>
          <a:p>
            <a:pPr>
              <a:buFont typeface="Wingdings" pitchFamily="2" charset="2"/>
              <a:buChar char="l"/>
            </a:pPr>
            <a:r>
              <a:rPr lang="zh-TW" altLang="en-US" sz="2000" dirty="0" smtClean="0">
                <a:latin typeface="標楷體" pitchFamily="65" charset="-120"/>
                <a:ea typeface="標楷體" pitchFamily="65" charset="-120"/>
              </a:rPr>
              <a:t>連續發</a:t>
            </a:r>
            <a:r>
              <a:rPr lang="en-US" altLang="zh-TW"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次ㄊㄚ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ㄊㄚ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ㄊㄚ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所需時間</a:t>
            </a:r>
          </a:p>
          <a:p>
            <a:pPr>
              <a:buFont typeface="Wingdings" pitchFamily="2" charset="2"/>
              <a:buChar char="l"/>
            </a:pPr>
            <a:r>
              <a:rPr lang="zh-TW" altLang="en-US" sz="2000" dirty="0" smtClean="0">
                <a:latin typeface="標楷體" pitchFamily="65" charset="-120"/>
                <a:ea typeface="標楷體" pitchFamily="65" charset="-120"/>
              </a:rPr>
              <a:t>連續發</a:t>
            </a:r>
            <a:r>
              <a:rPr lang="en-US" sz="2000" dirty="0" smtClean="0">
                <a:latin typeface="標楷體" pitchFamily="65" charset="-120"/>
                <a:ea typeface="標楷體" pitchFamily="65" charset="-120"/>
              </a:rPr>
              <a:t>5</a:t>
            </a:r>
            <a:r>
              <a:rPr lang="zh-TW" altLang="en-US" sz="2000" dirty="0" smtClean="0">
                <a:latin typeface="標楷體" pitchFamily="65" charset="-120"/>
                <a:ea typeface="標楷體" pitchFamily="65" charset="-120"/>
              </a:rPr>
              <a:t>次ㄎㄚ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ㄎㄚ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ㄎㄚ</a:t>
            </a:r>
            <a:r>
              <a:rPr lang="en-US"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所需時間</a:t>
            </a:r>
            <a:r>
              <a:rPr lang="en-US" sz="1600" u="sng" dirty="0" smtClean="0">
                <a:latin typeface="標楷體" pitchFamily="65" charset="-120"/>
                <a:ea typeface="標楷體" pitchFamily="65" charset="-120"/>
              </a:rPr>
              <a:t/>
            </a:r>
            <a:br>
              <a:rPr lang="en-US" sz="1600" u="sng" dirty="0" smtClean="0">
                <a:latin typeface="標楷體" pitchFamily="65" charset="-120"/>
                <a:ea typeface="標楷體" pitchFamily="65" charset="-120"/>
              </a:rPr>
            </a:br>
            <a:endParaRPr lang="zh-TW" altLang="en-US" sz="1600" dirty="0" smtClean="0">
              <a:latin typeface="標楷體" pitchFamily="65" charset="-120"/>
              <a:ea typeface="標楷體" pitchFamily="65" charset="-120"/>
            </a:endParaRPr>
          </a:p>
        </p:txBody>
      </p:sp>
      <p:sp>
        <p:nvSpPr>
          <p:cNvPr id="4" name="內容版面配置區 2"/>
          <p:cNvSpPr txBox="1">
            <a:spLocks/>
          </p:cNvSpPr>
          <p:nvPr/>
        </p:nvSpPr>
        <p:spPr>
          <a:xfrm>
            <a:off x="4929190" y="1882808"/>
            <a:ext cx="3757610" cy="4572000"/>
          </a:xfrm>
          <a:prstGeom prst="rect">
            <a:avLst/>
          </a:prstGeom>
        </p:spPr>
        <p:txBody>
          <a:bodyPr vert="horz" anchor="t">
            <a:noAutofit/>
          </a:bodyPr>
          <a:lstStyle/>
          <a:p>
            <a:pPr lvl="1" indent="-210312" fontAlgn="auto">
              <a:spcBef>
                <a:spcPct val="20000"/>
              </a:spcBef>
              <a:spcAft>
                <a:spcPts val="0"/>
              </a:spcAft>
              <a:buClr>
                <a:schemeClr val="accent1"/>
              </a:buClr>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連續發</a:t>
            </a:r>
            <a:r>
              <a:rPr kumimoji="0" lang="en-US" sz="2000" dirty="0" smtClean="0">
                <a:latin typeface="標楷體" pitchFamily="65" charset="-120"/>
                <a:ea typeface="標楷體" pitchFamily="65" charset="-120"/>
              </a:rPr>
              <a:t>5</a:t>
            </a:r>
            <a:r>
              <a:rPr kumimoji="0" lang="zh-TW" altLang="en-US" sz="2000" dirty="0" smtClean="0">
                <a:latin typeface="標楷體" pitchFamily="65" charset="-120"/>
                <a:ea typeface="標楷體" pitchFamily="65" charset="-120"/>
              </a:rPr>
              <a:t>次ㄆ</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ㄚ</a:t>
            </a:r>
            <a:r>
              <a:rPr kumimoji="0" 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ㄊㄚ</a:t>
            </a:r>
            <a:r>
              <a:rPr kumimoji="0" 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ㄎㄚ</a:t>
            </a:r>
            <a:r>
              <a:rPr kumimoji="0" 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所需時間</a:t>
            </a:r>
            <a:r>
              <a:rPr kumimoji="0" lang="en-US" sz="20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lvl="1" indent="-210312" fontAlgn="auto">
              <a:spcBef>
                <a:spcPct val="20000"/>
              </a:spcBef>
              <a:spcAft>
                <a:spcPts val="0"/>
              </a:spcAft>
              <a:buClr>
                <a:schemeClr val="accent1"/>
              </a:buClr>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數數</a:t>
            </a:r>
            <a:r>
              <a:rPr kumimoji="0" lang="en-US" altLang="zh-TW"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1~100</a:t>
            </a:r>
            <a:endPar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lvl="1" indent="-210312" fontAlgn="auto">
              <a:spcBef>
                <a:spcPct val="20000"/>
              </a:spcBef>
              <a:spcAft>
                <a:spcPts val="0"/>
              </a:spcAft>
              <a:buClr>
                <a:schemeClr val="accent1"/>
              </a:buClr>
              <a:buFont typeface="Wingdings" pitchFamily="2" charset="2"/>
              <a:buChar char="l"/>
            </a:pPr>
            <a:r>
              <a:rPr kumimoji="0" lang="zh-TW" altLang="en-US" sz="20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自由交談</a:t>
            </a:r>
            <a:r>
              <a:rPr kumimoji="0" lang="en-US" sz="16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r>
            <a:br>
              <a:rPr kumimoji="0" lang="en-US" sz="1600" b="0" i="0" u="sng"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br>
            <a:endParaRPr kumimoji="0" lang="zh-TW" altLang="en-US" sz="16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p:txBody>
      </p:sp>
      <p:sp>
        <p:nvSpPr>
          <p:cNvPr id="5" name="內容版面配置區 2"/>
          <p:cNvSpPr txBox="1">
            <a:spLocks/>
          </p:cNvSpPr>
          <p:nvPr/>
        </p:nvSpPr>
        <p:spPr>
          <a:xfrm>
            <a:off x="571472" y="714356"/>
            <a:ext cx="6572296" cy="1143008"/>
          </a:xfrm>
          <a:prstGeom prst="rect">
            <a:avLst/>
          </a:prstGeom>
        </p:spPr>
        <p:txBody>
          <a:bodyPr vert="horz" anchor="t">
            <a:noAutofit/>
          </a:bodyPr>
          <a:lstStyle/>
          <a:p>
            <a:pPr marL="448056" lvl="0" indent="-384048" fontAlgn="auto">
              <a:spcBef>
                <a:spcPct val="20000"/>
              </a:spcBef>
              <a:spcAft>
                <a:spcPts val="0"/>
              </a:spcAft>
              <a:buClr>
                <a:schemeClr val="accent1"/>
              </a:buClr>
              <a:buSzPct val="80000"/>
            </a:pPr>
            <a:r>
              <a:rPr kumimoji="0" lang="zh-TW" altLang="en-US" sz="2400" dirty="0" smtClean="0">
                <a:latin typeface="標楷體" pitchFamily="65" charset="-120"/>
                <a:ea typeface="標楷體" pitchFamily="65" charset="-120"/>
              </a:rPr>
              <a:t>三、運動言語及輪</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替動作檢查</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857232"/>
            <a:ext cx="4471990" cy="809294"/>
          </a:xfrm>
        </p:spPr>
        <p:txBody>
          <a:bodyPr>
            <a:noAutofit/>
          </a:bodyPr>
          <a:lstStyle/>
          <a:p>
            <a:pPr marL="484632" lvl="2" algn="l" rtl="0">
              <a:spcBef>
                <a:spcPct val="0"/>
              </a:spcBef>
            </a:pPr>
            <a:r>
              <a:rPr lang="zh-TW" altLang="en-US" sz="2400" dirty="0" smtClean="0">
                <a:solidFill>
                  <a:schemeClr val="tx1"/>
                </a:solidFill>
                <a:latin typeface="標楷體" pitchFamily="65" charset="-120"/>
                <a:ea typeface="標楷體" pitchFamily="65" charset="-120"/>
              </a:rPr>
              <a:t>四、聲音分析</a:t>
            </a:r>
            <a:br>
              <a:rPr lang="zh-TW" altLang="en-US" sz="2400" dirty="0" smtClean="0">
                <a:solidFill>
                  <a:schemeClr val="tx1"/>
                </a:solidFill>
                <a:latin typeface="標楷體" pitchFamily="65" charset="-120"/>
                <a:ea typeface="標楷體" pitchFamily="65" charset="-120"/>
              </a:rPr>
            </a:br>
            <a:endParaRPr lang="zh-TW" altLang="en-US" sz="2400" dirty="0">
              <a:solidFill>
                <a:schemeClr val="tx1"/>
              </a:solidFill>
            </a:endParaRPr>
          </a:p>
        </p:txBody>
      </p:sp>
      <p:sp>
        <p:nvSpPr>
          <p:cNvPr id="3" name="內容版面配置區 2"/>
          <p:cNvSpPr>
            <a:spLocks noGrp="1"/>
          </p:cNvSpPr>
          <p:nvPr>
            <p:ph idx="1"/>
          </p:nvPr>
        </p:nvSpPr>
        <p:spPr/>
        <p:txBody>
          <a:bodyPr>
            <a:noAutofit/>
          </a:bodyPr>
          <a:lstStyle/>
          <a:p>
            <a:pPr lvl="3">
              <a:buSzPct val="80000"/>
              <a:buFont typeface="Wingdings" pitchFamily="2" charset="2"/>
              <a:buChar char="l"/>
            </a:pPr>
            <a:r>
              <a:rPr lang="zh-TW" altLang="en-US" dirty="0" smtClean="0">
                <a:latin typeface="標楷體" pitchFamily="65" charset="-120"/>
                <a:ea typeface="標楷體" pitchFamily="65" charset="-120"/>
              </a:rPr>
              <a:t>呼吸：明顯的呼吸聲</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呼吸費力</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喘鳴聲</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音調：太低</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太高</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多變</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單調</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顫抖</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音量：太弱</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太強</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多變</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單調</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漸弱</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音質：嘶啞</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嘶嘎</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持續氣息聲</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斷續氣息聲</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緊張</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共鳴：鼻音過重</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鼻音缺乏</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鼻音漏氣</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構音：子音異常</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母音異常</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lvl="3">
              <a:buSzPct val="80000"/>
              <a:buFont typeface="Wingdings" pitchFamily="2" charset="2"/>
              <a:buChar char="l"/>
            </a:pPr>
            <a:r>
              <a:rPr lang="zh-TW" altLang="en-US" dirty="0" smtClean="0">
                <a:latin typeface="標楷體" pitchFamily="65" charset="-120"/>
                <a:ea typeface="標楷體" pitchFamily="65" charset="-120"/>
              </a:rPr>
              <a:t>韻律：重複音</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托長音</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漸快</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過快</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過慢</a:t>
            </a:r>
            <a:r>
              <a:rPr 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時快時慢</a:t>
            </a:r>
            <a:r>
              <a:rPr lang="en-US"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不適當的中斷</a:t>
            </a: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28604"/>
            <a:ext cx="8229600" cy="5429288"/>
          </a:xfrm>
        </p:spPr>
        <p:txBody>
          <a:bodyPr>
            <a:noAutofit/>
          </a:bodyPr>
          <a:lstStyle/>
          <a:p>
            <a:pPr lvl="0">
              <a:buNone/>
            </a:pPr>
            <a:r>
              <a:rPr lang="zh-TW" altLang="en-US" sz="2400" dirty="0" smtClean="0">
                <a:latin typeface="標楷體" pitchFamily="65" charset="-120"/>
                <a:ea typeface="標楷體" pitchFamily="65" charset="-120"/>
              </a:rPr>
              <a:t>五</a:t>
            </a:r>
            <a:r>
              <a:rPr lang="zh-TW" altLang="en-US" sz="2400" dirty="0" smtClean="0">
                <a:latin typeface="標楷體"/>
                <a:ea typeface="標楷體"/>
              </a:rPr>
              <a:t>、</a:t>
            </a:r>
            <a:r>
              <a:rPr lang="en-US" sz="2400" dirty="0" smtClean="0">
                <a:latin typeface="標楷體" pitchFamily="65" charset="-120"/>
                <a:ea typeface="標楷體" pitchFamily="65" charset="-120"/>
              </a:rPr>
              <a:t>swallowing reflex</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test</a:t>
            </a:r>
            <a:r>
              <a:rPr lang="en-US" sz="2400" dirty="0" smtClean="0">
                <a:latin typeface="標楷體" pitchFamily="65" charset="-120"/>
                <a:ea typeface="標楷體" pitchFamily="65" charset="-120"/>
              </a:rPr>
              <a:t>:</a:t>
            </a: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病人需是清醒，且可配合指令動作。</a:t>
            </a: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患者</a:t>
            </a:r>
            <a:r>
              <a:rPr lang="en-US" altLang="zh-TW" sz="2000" dirty="0" smtClean="0">
                <a:latin typeface="標楷體" pitchFamily="65" charset="-120"/>
                <a:ea typeface="標楷體" pitchFamily="65" charset="-120"/>
              </a:rPr>
              <a:t>SaO2 &gt; 90%</a:t>
            </a:r>
            <a:r>
              <a:rPr lang="zh-TW" altLang="en-US" sz="2000" dirty="0" smtClean="0">
                <a:latin typeface="標楷體" pitchFamily="65" charset="-120"/>
                <a:ea typeface="標楷體" pitchFamily="65" charset="-120"/>
              </a:rPr>
              <a:t>，無明顯的呼吸急迫或聲帶</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咽喉功不足，不需使用氧氣面罩或呼吸器。</a:t>
            </a: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患者近</a:t>
            </a: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天內無疑似吸入性肺炎症狀。</a:t>
            </a:r>
            <a:endParaRPr lang="en-US" altLang="zh-TW" sz="2000" dirty="0" smtClean="0">
              <a:latin typeface="標楷體" pitchFamily="65" charset="-120"/>
              <a:ea typeface="標楷體" pitchFamily="65" charset="-120"/>
            </a:endParaRP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在測試前先依標準程序清潔口腔，以避免在測試中嗆入食物</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分泌物。</a:t>
            </a:r>
            <a:endParaRPr lang="en-US" altLang="zh-TW" sz="2000" dirty="0" smtClean="0">
              <a:latin typeface="標楷體" pitchFamily="65" charset="-120"/>
              <a:ea typeface="標楷體" pitchFamily="65" charset="-120"/>
            </a:endParaRP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先給病人</a:t>
            </a:r>
            <a:r>
              <a:rPr lang="en-US" altLang="zh-TW" sz="2000" dirty="0" smtClean="0">
                <a:latin typeface="標楷體" pitchFamily="65" charset="-120"/>
                <a:ea typeface="標楷體" pitchFamily="65" charset="-120"/>
              </a:rPr>
              <a:t>2 </a:t>
            </a:r>
            <a:r>
              <a:rPr lang="en-US" altLang="zh-TW" sz="2000" b="1" dirty="0" smtClean="0">
                <a:latin typeface="標楷體" pitchFamily="65" charset="-120"/>
                <a:ea typeface="標楷體" pitchFamily="65" charset="-120"/>
              </a:rPr>
              <a:t>ml</a:t>
            </a:r>
            <a:r>
              <a:rPr lang="zh-TW" altLang="en-US" sz="2000" b="1" dirty="0" smtClean="0">
                <a:latin typeface="標楷體" pitchFamily="65" charset="-120"/>
                <a:ea typeface="標楷體" pitchFamily="65" charset="-120"/>
              </a:rPr>
              <a:t>的</a:t>
            </a:r>
            <a:r>
              <a:rPr lang="zh-TW" altLang="en-US" sz="2000" dirty="0" smtClean="0">
                <a:latin typeface="標楷體" pitchFamily="65" charset="-120"/>
                <a:ea typeface="標楷體" pitchFamily="65" charset="-120"/>
              </a:rPr>
              <a:t>水，觀察否有問題，並重複相同步驟</a:t>
            </a: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次</a:t>
            </a:r>
            <a:endParaRPr lang="en-US" altLang="zh-TW" sz="2000" dirty="0" smtClean="0">
              <a:latin typeface="標楷體" pitchFamily="65" charset="-120"/>
              <a:ea typeface="標楷體" pitchFamily="65" charset="-120"/>
            </a:endParaRP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若無發生吞嚥障礙</a:t>
            </a:r>
            <a:r>
              <a:rPr lang="zh-TW" altLang="en-US" sz="2000" dirty="0" smtClean="0">
                <a:latin typeface="新細明體"/>
                <a:ea typeface="新細明體"/>
              </a:rPr>
              <a:t>，</a:t>
            </a:r>
            <a:r>
              <a:rPr lang="zh-TW" altLang="en-US" sz="2000" dirty="0" smtClean="0">
                <a:latin typeface="標楷體" pitchFamily="65" charset="-120"/>
                <a:ea typeface="標楷體" pitchFamily="65" charset="-120"/>
              </a:rPr>
              <a:t>再將測試的水量依序增加至</a:t>
            </a:r>
            <a:r>
              <a:rPr lang="en-US" altLang="zh-TW" sz="2000" dirty="0" smtClean="0">
                <a:latin typeface="標楷體" pitchFamily="65" charset="-120"/>
                <a:ea typeface="標楷體" pitchFamily="65" charset="-120"/>
              </a:rPr>
              <a:t>2~4ml</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5~9ml</a:t>
            </a:r>
            <a:r>
              <a:rPr lang="zh-TW" altLang="en-US" sz="2000" dirty="0" smtClean="0">
                <a:latin typeface="標楷體" pitchFamily="65" charset="-120"/>
                <a:ea typeface="標楷體" pitchFamily="65" charset="-120"/>
              </a:rPr>
              <a:t>、 ＞</a:t>
            </a:r>
            <a:r>
              <a:rPr lang="en-US" sz="2000" dirty="0" smtClean="0">
                <a:latin typeface="標楷體" pitchFamily="65" charset="-120"/>
                <a:ea typeface="標楷體" pitchFamily="65" charset="-120"/>
              </a:rPr>
              <a:t>10 ml</a:t>
            </a:r>
          </a:p>
          <a:p>
            <a:pPr lvl="1">
              <a:lnSpc>
                <a:spcPct val="90000"/>
              </a:lnSpc>
              <a:spcBef>
                <a:spcPct val="35000"/>
              </a:spcBef>
              <a:buFont typeface="Wingdings" pitchFamily="2" charset="2"/>
              <a:buChar char="l"/>
            </a:pPr>
            <a:r>
              <a:rPr lang="zh-TW" altLang="en-US" sz="2000" dirty="0" smtClean="0">
                <a:latin typeface="標楷體" pitchFamily="65" charset="-120"/>
                <a:ea typeface="標楷體" pitchFamily="65" charset="-120"/>
              </a:rPr>
              <a:t>若受測者在任一過程中會嗆到，則中止測試並記錄</a:t>
            </a:r>
            <a:r>
              <a:rPr lang="zh-TW" altLang="en-US" sz="2000" dirty="0" smtClean="0">
                <a:solidFill>
                  <a:srgbClr val="FFFF00"/>
                </a:solidFill>
                <a:latin typeface="標楷體" pitchFamily="65" charset="-120"/>
                <a:ea typeface="標楷體" pitchFamily="65" charset="-120"/>
              </a:rPr>
              <a:t>吞嚥時的反應</a:t>
            </a:r>
            <a:endParaRPr lang="en-US" altLang="zh-TW" sz="2000" dirty="0" smtClean="0">
              <a:solidFill>
                <a:srgbClr val="FFFF00"/>
              </a:solidFill>
              <a:latin typeface="標楷體" pitchFamily="65" charset="-120"/>
              <a:ea typeface="標楷體" pitchFamily="65" charset="-120"/>
            </a:endParaRPr>
          </a:p>
          <a:p>
            <a:pPr lvl="3">
              <a:buClr>
                <a:schemeClr val="accent3"/>
              </a:buClr>
              <a:buFont typeface="Wingdings" pitchFamily="2" charset="2"/>
              <a:buChar char="l"/>
            </a:pPr>
            <a:r>
              <a:rPr lang="en-US" dirty="0" smtClean="0">
                <a:latin typeface="標楷體" pitchFamily="65" charset="-120"/>
                <a:ea typeface="標楷體" pitchFamily="65" charset="-120"/>
              </a:rPr>
              <a:t>hyoid </a:t>
            </a:r>
            <a:r>
              <a:rPr lang="en-US" dirty="0" smtClean="0">
                <a:latin typeface="標楷體" pitchFamily="65" charset="-120"/>
                <a:ea typeface="標楷體" pitchFamily="65" charset="-120"/>
              </a:rPr>
              <a:t>elevation</a:t>
            </a:r>
            <a:endParaRPr lang="en-US" u="sng" dirty="0" smtClean="0">
              <a:latin typeface="標楷體" pitchFamily="65" charset="-120"/>
              <a:ea typeface="標楷體" pitchFamily="65" charset="-120"/>
            </a:endParaRPr>
          </a:p>
          <a:p>
            <a:pPr lvl="3">
              <a:buClr>
                <a:schemeClr val="accent3"/>
              </a:buClr>
              <a:buFont typeface="Wingdings" pitchFamily="2" charset="2"/>
              <a:buChar char="l"/>
            </a:pPr>
            <a:r>
              <a:rPr lang="en-US" dirty="0" smtClean="0">
                <a:latin typeface="標楷體" pitchFamily="65" charset="-120"/>
                <a:ea typeface="標楷體" pitchFamily="65" charset="-120"/>
              </a:rPr>
              <a:t>cough</a:t>
            </a:r>
            <a:endParaRPr lang="en-US" u="sng" dirty="0" smtClean="0">
              <a:latin typeface="標楷體" pitchFamily="65" charset="-120"/>
              <a:ea typeface="標楷體" pitchFamily="65" charset="-120"/>
            </a:endParaRPr>
          </a:p>
          <a:p>
            <a:pPr lvl="3">
              <a:buClr>
                <a:schemeClr val="accent3"/>
              </a:buClr>
              <a:buFont typeface="Wingdings" pitchFamily="2" charset="2"/>
              <a:buChar char="l"/>
            </a:pPr>
            <a:r>
              <a:rPr lang="en-US" dirty="0" smtClean="0">
                <a:latin typeface="標楷體" pitchFamily="65" charset="-120"/>
                <a:ea typeface="標楷體" pitchFamily="65" charset="-120"/>
              </a:rPr>
              <a:t>voice </a:t>
            </a:r>
            <a:r>
              <a:rPr lang="en-US" dirty="0" err="1" smtClean="0">
                <a:latin typeface="標楷體" pitchFamily="65" charset="-120"/>
                <a:ea typeface="標楷體" pitchFamily="65" charset="-120"/>
              </a:rPr>
              <a:t>gagling</a:t>
            </a:r>
            <a:endParaRPr lang="en-US" u="sng" dirty="0" smtClean="0">
              <a:latin typeface="標楷體" pitchFamily="65" charset="-120"/>
              <a:ea typeface="標楷體" pitchFamily="65" charset="-120"/>
            </a:endParaRPr>
          </a:p>
          <a:p>
            <a:pPr lvl="0"/>
            <a:endParaRPr lang="en-US" altLang="zh-TW" sz="2400" dirty="0" smtClean="0">
              <a:latin typeface="標楷體" pitchFamily="65" charset="-120"/>
              <a:ea typeface="標楷體" pitchFamily="65" charset="-120"/>
            </a:endParaRPr>
          </a:p>
          <a:p>
            <a:pPr lvl="0"/>
            <a:endParaRPr lang="zh-TW" altLang="en-US" sz="2400" dirty="0" smtClean="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手指放置部位a"/>
          <p:cNvPicPr>
            <a:picLocks noGrp="1" noChangeAspect="1" noChangeArrowheads="1"/>
          </p:cNvPicPr>
          <p:nvPr>
            <p:ph idx="1"/>
          </p:nvPr>
        </p:nvPicPr>
        <p:blipFill>
          <a:blip r:embed="rId2"/>
          <a:stretch>
            <a:fillRect/>
          </a:stretch>
        </p:blipFill>
        <p:spPr bwMode="auto">
          <a:xfrm>
            <a:off x="1428728" y="1000108"/>
            <a:ext cx="6500858" cy="52149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zh-TW" altLang="en-US" b="1" dirty="0" smtClean="0">
                <a:latin typeface="標楷體" pitchFamily="65" charset="-120"/>
                <a:ea typeface="標楷體" pitchFamily="65" charset="-120"/>
              </a:rPr>
              <a:t>螢光</a:t>
            </a:r>
            <a:r>
              <a:rPr lang="zh-TW" altLang="en-US" b="1" dirty="0">
                <a:latin typeface="標楷體" pitchFamily="65" charset="-120"/>
                <a:ea typeface="標楷體" pitchFamily="65" charset="-120"/>
              </a:rPr>
              <a:t>吞嚥攝影檢查</a:t>
            </a:r>
          </a:p>
        </p:txBody>
      </p:sp>
      <p:sp>
        <p:nvSpPr>
          <p:cNvPr id="98307" name="Rectangle 3"/>
          <p:cNvSpPr>
            <a:spLocks noGrp="1" noChangeArrowheads="1"/>
          </p:cNvSpPr>
          <p:nvPr>
            <p:ph idx="1"/>
          </p:nvPr>
        </p:nvSpPr>
        <p:spPr>
          <a:xfrm>
            <a:off x="500034" y="1857364"/>
            <a:ext cx="8229600" cy="4429156"/>
          </a:xfrm>
          <a:noFill/>
          <a:ln/>
        </p:spPr>
        <p:txBody>
          <a:bodyPr>
            <a:normAutofit lnSpcReduction="10000"/>
          </a:bodyPr>
          <a:lstStyle/>
          <a:p>
            <a:r>
              <a:rPr lang="zh-TW" altLang="en-US" sz="2200" dirty="0">
                <a:latin typeface="標楷體" pitchFamily="65" charset="-120"/>
                <a:ea typeface="標楷體" pitchFamily="65" charset="-120"/>
              </a:rPr>
              <a:t>目的</a:t>
            </a:r>
            <a:r>
              <a:rPr lang="en-US" altLang="zh-TW" sz="2200" dirty="0">
                <a:latin typeface="標楷體" pitchFamily="65" charset="-120"/>
                <a:ea typeface="標楷體" pitchFamily="65" charset="-120"/>
              </a:rPr>
              <a:t>: </a:t>
            </a:r>
            <a:r>
              <a:rPr lang="zh-TW" altLang="en-US" sz="2200" dirty="0">
                <a:latin typeface="標楷體" pitchFamily="65" charset="-120"/>
                <a:ea typeface="標楷體" pitchFamily="65" charset="-120"/>
              </a:rPr>
              <a:t>確定患者吞嚥功能上</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解剖與神經肌肉生理之</a:t>
            </a:r>
            <a:r>
              <a:rPr lang="zh-TW" altLang="en-US" sz="2200" dirty="0" smtClean="0">
                <a:latin typeface="標楷體" pitchFamily="65" charset="-120"/>
                <a:ea typeface="標楷體" pitchFamily="65" charset="-120"/>
              </a:rPr>
              <a:t>障礙</a:t>
            </a:r>
            <a:endParaRPr lang="en-US" altLang="zh-TW" sz="2200" dirty="0" smtClean="0">
              <a:latin typeface="標楷體" pitchFamily="65" charset="-120"/>
              <a:ea typeface="標楷體" pitchFamily="65" charset="-120"/>
            </a:endParaRPr>
          </a:p>
          <a:p>
            <a:endParaRPr lang="zh-TW" altLang="en-US" sz="2200" dirty="0">
              <a:latin typeface="標楷體" pitchFamily="65" charset="-120"/>
              <a:ea typeface="標楷體" pitchFamily="65" charset="-120"/>
            </a:endParaRPr>
          </a:p>
          <a:p>
            <a:r>
              <a:rPr lang="zh-TW" altLang="en-US" sz="2200" dirty="0">
                <a:latin typeface="標楷體" pitchFamily="65" charset="-120"/>
                <a:ea typeface="標楷體" pitchFamily="65" charset="-120"/>
              </a:rPr>
              <a:t>方法</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利用食物混合鋇劑</a:t>
            </a:r>
            <a:r>
              <a:rPr lang="en-US" altLang="en-US"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讓病人吞嚥不同濃度之鋇鹽液的流向</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稀鋇液</a:t>
            </a:r>
            <a:r>
              <a:rPr lang="en-US" altLang="zh-TW" sz="2200" dirty="0" smtClean="0">
                <a:latin typeface="標楷體" pitchFamily="65" charset="-120"/>
                <a:ea typeface="標楷體" pitchFamily="65" charset="-120"/>
              </a:rPr>
              <a:t>(thin liquid)</a:t>
            </a:r>
            <a:r>
              <a:rPr lang="zh-TW" altLang="en-US" sz="2200" dirty="0" smtClean="0">
                <a:latin typeface="標楷體" pitchFamily="65" charset="-120"/>
                <a:ea typeface="標楷體" pitchFamily="65" charset="-120"/>
              </a:rPr>
              <a:t>、濃鋇</a:t>
            </a:r>
            <a:r>
              <a:rPr lang="en-US" altLang="zh-TW" sz="2200" dirty="0" smtClean="0">
                <a:latin typeface="標楷體" pitchFamily="65" charset="-120"/>
                <a:ea typeface="標楷體" pitchFamily="65" charset="-120"/>
              </a:rPr>
              <a:t>(thick liquid) </a:t>
            </a:r>
            <a:r>
              <a:rPr lang="zh-TW" altLang="en-US" sz="2200" dirty="0" smtClean="0">
                <a:latin typeface="標楷體" pitchFamily="65" charset="-120"/>
                <a:ea typeface="標楷體" pitchFamily="65" charset="-120"/>
              </a:rPr>
              <a:t>、膏狀鋇液</a:t>
            </a:r>
            <a:r>
              <a:rPr lang="en-US" altLang="zh-TW" sz="2200" dirty="0" smtClean="0">
                <a:latin typeface="標楷體" pitchFamily="65" charset="-120"/>
                <a:ea typeface="標楷體" pitchFamily="65" charset="-120"/>
              </a:rPr>
              <a:t>(paste)</a:t>
            </a:r>
            <a:r>
              <a:rPr lang="zh-TW" altLang="en-US" sz="2200" dirty="0" smtClean="0">
                <a:latin typeface="標楷體" pitchFamily="65" charset="-120"/>
                <a:ea typeface="標楷體" pitchFamily="65" charset="-120"/>
              </a:rPr>
              <a:t>、餅乾</a:t>
            </a:r>
            <a:r>
              <a:rPr lang="en-US" altLang="en-US"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再用</a:t>
            </a:r>
            <a:r>
              <a:rPr lang="en-US" altLang="zh-TW" sz="2200" dirty="0" smtClean="0">
                <a:latin typeface="標楷體" pitchFamily="65" charset="-120"/>
                <a:ea typeface="標楷體" pitchFamily="65" charset="-120"/>
              </a:rPr>
              <a:t>X</a:t>
            </a:r>
            <a:r>
              <a:rPr lang="zh-TW" altLang="en-US" sz="2200" dirty="0" smtClean="0">
                <a:latin typeface="標楷體" pitchFamily="65" charset="-120"/>
                <a:ea typeface="標楷體" pitchFamily="65" charset="-120"/>
              </a:rPr>
              <a:t>光螢光機看看食物在吞嚥時的動作是否順利</a:t>
            </a:r>
            <a:r>
              <a:rPr lang="en-US" altLang="en-US"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以了解口腔期、咽喉期、食道期中</a:t>
            </a:r>
            <a:r>
              <a:rPr lang="en-US" altLang="en-US"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食物移動的協調有無異常的情況。 </a:t>
            </a:r>
            <a:endParaRPr lang="en-US" altLang="zh-TW" sz="2200" dirty="0" smtClean="0">
              <a:latin typeface="標楷體" pitchFamily="65" charset="-120"/>
              <a:ea typeface="標楷體" pitchFamily="65" charset="-120"/>
            </a:endParaRPr>
          </a:p>
          <a:p>
            <a:endParaRPr lang="zh-TW" altLang="en-US" sz="2200" dirty="0" smtClean="0">
              <a:latin typeface="標楷體" pitchFamily="65" charset="-120"/>
              <a:ea typeface="標楷體" pitchFamily="65" charset="-120"/>
            </a:endParaRPr>
          </a:p>
          <a:p>
            <a:r>
              <a:rPr lang="zh-TW" altLang="en-US" sz="2200" dirty="0" smtClean="0">
                <a:latin typeface="標楷體" pitchFamily="65" charset="-120"/>
                <a:ea typeface="標楷體" pitchFamily="65" charset="-120"/>
              </a:rPr>
              <a:t>優點</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可觀察不同階段之完整動態吞嚥及吞嚥反射資料，可觀察不同食物濃度對吞嚥的影響</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endParaRPr lang="zh-TW" altLang="en-US" sz="2200" dirty="0">
              <a:latin typeface="標楷體" pitchFamily="65" charset="-120"/>
              <a:ea typeface="標楷體" pitchFamily="65" charset="-120"/>
            </a:endParaRPr>
          </a:p>
          <a:p>
            <a:r>
              <a:rPr lang="zh-TW" altLang="en-US" sz="2200" dirty="0">
                <a:latin typeface="標楷體" pitchFamily="65" charset="-120"/>
                <a:ea typeface="標楷體" pitchFamily="65" charset="-120"/>
              </a:rPr>
              <a:t>限制</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需病人可坐姿並配合吞嚥，有可能造成吸入性肺炎，需暴露於</a:t>
            </a:r>
            <a:r>
              <a:rPr lang="en-US" altLang="zh-TW" sz="2200" dirty="0">
                <a:latin typeface="標楷體" pitchFamily="65" charset="-120"/>
                <a:ea typeface="標楷體" pitchFamily="65" charset="-120"/>
              </a:rPr>
              <a:t>X</a:t>
            </a:r>
            <a:r>
              <a:rPr lang="zh-TW" altLang="en-US" sz="2200" dirty="0">
                <a:latin typeface="標楷體" pitchFamily="65" charset="-120"/>
                <a:ea typeface="標楷體" pitchFamily="65" charset="-120"/>
              </a:rPr>
              <a:t>光</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endParaRPr lang="zh-TW" altLang="en-US" sz="2800" dirty="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8307">
                                            <p:txEl>
                                              <p:pRg st="2" end="2"/>
                                            </p:txEl>
                                          </p:spTgt>
                                        </p:tgtEl>
                                        <p:attrNameLst>
                                          <p:attrName>style.visibility</p:attrName>
                                        </p:attrNameLst>
                                      </p:cBhvr>
                                      <p:to>
                                        <p:strVal val="visible"/>
                                      </p:to>
                                    </p:set>
                                    <p:anim calcmode="lin" valueType="num">
                                      <p:cBhvr>
                                        <p:cTn id="13" dur="500" fill="hold"/>
                                        <p:tgtEl>
                                          <p:spTgt spid="9830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83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8307">
                                            <p:txEl>
                                              <p:pRg st="4" end="4"/>
                                            </p:txEl>
                                          </p:spTgt>
                                        </p:tgtEl>
                                        <p:attrNameLst>
                                          <p:attrName>style.visibility</p:attrName>
                                        </p:attrNameLst>
                                      </p:cBhvr>
                                      <p:to>
                                        <p:strVal val="visible"/>
                                      </p:to>
                                    </p:set>
                                    <p:anim calcmode="lin" valueType="num">
                                      <p:cBhvr>
                                        <p:cTn id="19" dur="500" fill="hold"/>
                                        <p:tgtEl>
                                          <p:spTgt spid="9830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83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8307">
                                            <p:txEl>
                                              <p:pRg st="6" end="6"/>
                                            </p:txEl>
                                          </p:spTgt>
                                        </p:tgtEl>
                                        <p:attrNameLst>
                                          <p:attrName>style.visibility</p:attrName>
                                        </p:attrNameLst>
                                      </p:cBhvr>
                                      <p:to>
                                        <p:strVal val="visible"/>
                                      </p:to>
                                    </p:set>
                                    <p:anim calcmode="lin" valueType="num">
                                      <p:cBhvr>
                                        <p:cTn id="25" dur="500" fill="hold"/>
                                        <p:tgtEl>
                                          <p:spTgt spid="98307">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9830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zh-TW" altLang="en-US" sz="4400" b="1">
                <a:latin typeface="標楷體" pitchFamily="65" charset="-120"/>
                <a:ea typeface="標楷體" pitchFamily="65" charset="-120"/>
              </a:rPr>
              <a:t>光纖鼻咽內視鏡吞嚥檢查</a:t>
            </a:r>
          </a:p>
        </p:txBody>
      </p:sp>
      <p:sp>
        <p:nvSpPr>
          <p:cNvPr id="101379" name="Rectangle 3"/>
          <p:cNvSpPr>
            <a:spLocks noGrp="1" noChangeArrowheads="1"/>
          </p:cNvSpPr>
          <p:nvPr>
            <p:ph idx="1"/>
          </p:nvPr>
        </p:nvSpPr>
        <p:spPr/>
        <p:txBody>
          <a:bodyPr/>
          <a:lstStyle/>
          <a:p>
            <a:pPr>
              <a:lnSpc>
                <a:spcPct val="110000"/>
              </a:lnSpc>
            </a:pPr>
            <a:r>
              <a:rPr lang="zh-TW" altLang="en-US" sz="2400" dirty="0">
                <a:latin typeface="標楷體" pitchFamily="65" charset="-120"/>
                <a:ea typeface="標楷體" pitchFamily="65" charset="-120"/>
              </a:rPr>
              <a:t>目的</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評估鼻咽、口咽、下咽與喉部聲門解剖構造與神經感覺</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及吞嚥反射前後之生理機</a:t>
            </a:r>
            <a:r>
              <a:rPr lang="zh-TW" altLang="en-US" sz="2400" dirty="0" smtClean="0">
                <a:latin typeface="標楷體" pitchFamily="65" charset="-120"/>
                <a:ea typeface="標楷體" pitchFamily="65" charset="-120"/>
              </a:rPr>
              <a:t>轉</a:t>
            </a:r>
            <a:endParaRPr lang="en-US" altLang="zh-TW" sz="2400" dirty="0" smtClean="0">
              <a:latin typeface="標楷體" pitchFamily="65" charset="-120"/>
              <a:ea typeface="標楷體" pitchFamily="65" charset="-120"/>
            </a:endParaRPr>
          </a:p>
          <a:p>
            <a:pPr>
              <a:lnSpc>
                <a:spcPct val="110000"/>
              </a:lnSpc>
              <a:buNone/>
            </a:pPr>
            <a:endParaRPr lang="zh-TW" altLang="en-US" sz="2400" dirty="0">
              <a:latin typeface="標楷體" pitchFamily="65" charset="-120"/>
              <a:ea typeface="標楷體" pitchFamily="65" charset="-120"/>
            </a:endParaRPr>
          </a:p>
          <a:p>
            <a:pPr>
              <a:lnSpc>
                <a:spcPct val="110000"/>
              </a:lnSpc>
            </a:pPr>
            <a:r>
              <a:rPr lang="zh-TW" altLang="en-US" sz="2400" dirty="0">
                <a:latin typeface="標楷體" pitchFamily="65" charset="-120"/>
                <a:ea typeface="標楷體" pitchFamily="65" charset="-120"/>
              </a:rPr>
              <a:t>方法</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將光纖鼻咽喉鏡由鼻腔底部置</a:t>
            </a:r>
            <a:r>
              <a:rPr lang="zh-TW" altLang="en-US" sz="2400" dirty="0" smtClean="0">
                <a:latin typeface="標楷體" pitchFamily="65" charset="-120"/>
                <a:ea typeface="標楷體" pitchFamily="65" charset="-120"/>
              </a:rPr>
              <a:t>入</a:t>
            </a:r>
            <a:endParaRPr lang="en-US" altLang="zh-TW" sz="2400" dirty="0" smtClean="0">
              <a:latin typeface="標楷體" pitchFamily="65" charset="-120"/>
              <a:ea typeface="標楷體" pitchFamily="65" charset="-120"/>
            </a:endParaRPr>
          </a:p>
          <a:p>
            <a:pPr>
              <a:lnSpc>
                <a:spcPct val="110000"/>
              </a:lnSpc>
            </a:pPr>
            <a:endParaRPr lang="zh-TW" altLang="en-US" sz="2400" dirty="0">
              <a:latin typeface="標楷體" pitchFamily="65" charset="-120"/>
              <a:ea typeface="標楷體" pitchFamily="65" charset="-120"/>
            </a:endParaRPr>
          </a:p>
          <a:p>
            <a:pPr>
              <a:lnSpc>
                <a:spcPct val="110000"/>
              </a:lnSpc>
            </a:pPr>
            <a:r>
              <a:rPr lang="zh-TW" altLang="en-US" sz="2400" dirty="0">
                <a:latin typeface="標楷體" pitchFamily="65" charset="-120"/>
                <a:ea typeface="標楷體" pitchFamily="65" charset="-120"/>
              </a:rPr>
              <a:t>缺點</a:t>
            </a:r>
            <a:r>
              <a:rPr lang="en-US" altLang="zh-TW" sz="2400" dirty="0">
                <a:latin typeface="標楷體" pitchFamily="65" charset="-120"/>
                <a:ea typeface="標楷體" pitchFamily="65" charset="-120"/>
              </a:rPr>
              <a:t>: </a:t>
            </a:r>
            <a:r>
              <a:rPr lang="zh-TW" altLang="en-US" sz="2400" dirty="0">
                <a:latin typeface="標楷體" pitchFamily="65" charset="-120"/>
                <a:ea typeface="標楷體" pitchFamily="65" charset="-120"/>
              </a:rPr>
              <a:t>無法觀察口腔階段及吞嚥反射</a:t>
            </a:r>
            <a:r>
              <a:rPr lang="zh-TW" altLang="en-US" sz="2400" dirty="0" smtClean="0">
                <a:latin typeface="標楷體" pitchFamily="65" charset="-120"/>
                <a:ea typeface="標楷體" pitchFamily="65" charset="-120"/>
              </a:rPr>
              <a:t>當時</a:t>
            </a:r>
            <a:r>
              <a:rPr lang="zh-TW" altLang="en-US" sz="2400" dirty="0">
                <a:latin typeface="標楷體" pitchFamily="65" charset="-120"/>
                <a:ea typeface="標楷體" pitchFamily="65" charset="-120"/>
              </a:rPr>
              <a:t>之情況</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獲得完整之動態吞嚥生理資料</a:t>
            </a:r>
          </a:p>
          <a:p>
            <a:endParaRPr lang="zh-TW" altLang="en-US" sz="2800" dirty="0">
              <a:latin typeface="標楷體" pitchFamily="65" charset="-120"/>
              <a:ea typeface="標楷體" pitchFamily="65" charset="-12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p:txBody>
          <a:bodyPr>
            <a:normAutofit fontScale="90000"/>
          </a:bodyPr>
          <a:lstStyle/>
          <a:p>
            <a:r>
              <a:rPr lang="zh-TW" altLang="en-US" sz="5600" b="1" dirty="0" smtClean="0">
                <a:latin typeface="標楷體" pitchFamily="65" charset="-120"/>
                <a:ea typeface="標楷體" pitchFamily="65" charset="-120"/>
              </a:rPr>
              <a:t>吞嚥障礙症狀 </a:t>
            </a:r>
            <a:r>
              <a:rPr lang="zh-TW" altLang="en-US" sz="4200" dirty="0" smtClean="0"/>
              <a:t/>
            </a:r>
            <a:br>
              <a:rPr lang="zh-TW" altLang="en-US" sz="4200" dirty="0" smtClean="0"/>
            </a:br>
            <a:endParaRPr lang="zh-TW" altLang="en-US" sz="4200" dirty="0" smtClean="0"/>
          </a:p>
        </p:txBody>
      </p:sp>
      <p:sp>
        <p:nvSpPr>
          <p:cNvPr id="53250" name="內容版面配置區 2"/>
          <p:cNvSpPr>
            <a:spLocks noGrp="1"/>
          </p:cNvSpPr>
          <p:nvPr>
            <p:ph idx="1"/>
          </p:nvPr>
        </p:nvSpPr>
        <p:spPr>
          <a:xfrm>
            <a:off x="357158" y="1285860"/>
            <a:ext cx="8572528" cy="5286412"/>
          </a:xfrm>
        </p:spPr>
        <p:txBody>
          <a:bodyPr>
            <a:noAutofit/>
          </a:bodyPr>
          <a:lstStyle/>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吞嚥需過多的口腔動作及肢體動作。</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堆在口腔內的一側不自覺</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或咀嚼中食物往外掉落 。</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吞嚥反射啟始困難 。</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食物需嚥兩三回。 </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進餐中或進餐後常出現咳嗽或嗆咳。</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後舌面上仍殘留許多食物 。</a:t>
            </a:r>
            <a:endParaRPr lang="en-US" altLang="zh-TW" sz="2000" dirty="0" smtClean="0">
              <a:latin typeface="標楷體" pitchFamily="65" charset="-120"/>
              <a:ea typeface="標楷體" pitchFamily="65" charset="-120"/>
            </a:endParaRP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聲音沙啞。</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吞完後發聲會有咕嚕聲 。</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構音困難，發音困難。</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咳嗽無力。</a:t>
            </a:r>
          </a:p>
          <a:p>
            <a:pPr marL="880110" lvl="1" indent="-514350">
              <a:lnSpc>
                <a:spcPct val="90000"/>
              </a:lnSpc>
              <a:buFont typeface="+mj-lt"/>
              <a:buAutoNum type="arabicPeriod"/>
            </a:pPr>
            <a:r>
              <a:rPr lang="zh-TW" altLang="en-US" sz="2000" dirty="0" smtClean="0">
                <a:latin typeface="標楷體" pitchFamily="65" charset="-120"/>
                <a:ea typeface="標楷體" pitchFamily="65" charset="-120"/>
              </a:rPr>
              <a:t>不明原因發燒 。</a:t>
            </a:r>
          </a:p>
          <a:p>
            <a:pPr marL="880110" lvl="1" indent="-514350">
              <a:buFont typeface="+mj-lt"/>
              <a:buAutoNum type="arabicPeriod"/>
            </a:pPr>
            <a:r>
              <a:rPr lang="zh-TW" altLang="en-US" sz="2000" dirty="0" smtClean="0">
                <a:latin typeface="標楷體" pitchFamily="65" charset="-120"/>
                <a:ea typeface="標楷體" pitchFamily="65" charset="-120"/>
              </a:rPr>
              <a:t>慢性呼吸窘迫。</a:t>
            </a:r>
          </a:p>
          <a:p>
            <a:pPr marL="880110" lvl="1" indent="-514350">
              <a:buFont typeface="+mj-lt"/>
              <a:buAutoNum type="arabicPeriod"/>
            </a:pPr>
            <a:r>
              <a:rPr lang="zh-TW" altLang="en-US" sz="2000" dirty="0" smtClean="0">
                <a:latin typeface="標楷體" pitchFamily="65" charset="-120"/>
                <a:ea typeface="標楷體" pitchFamily="65" charset="-120"/>
              </a:rPr>
              <a:t>不正常胸部</a:t>
            </a:r>
            <a:r>
              <a:rPr lang="en-US" altLang="zh-TW" sz="2000" dirty="0" smtClean="0">
                <a:latin typeface="標楷體" pitchFamily="65" charset="-120"/>
                <a:ea typeface="標楷體" pitchFamily="65" charset="-120"/>
              </a:rPr>
              <a:t>X-</a:t>
            </a:r>
            <a:r>
              <a:rPr lang="zh-TW" altLang="en-US" sz="2000" dirty="0" smtClean="0">
                <a:latin typeface="標楷體" pitchFamily="65" charset="-120"/>
                <a:ea typeface="標楷體" pitchFamily="65" charset="-120"/>
              </a:rPr>
              <a:t>光片發現</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浸潤，不正常空洞化、肺炎</a:t>
            </a:r>
          </a:p>
          <a:p>
            <a:pPr>
              <a:lnSpc>
                <a:spcPct val="90000"/>
              </a:lnSpc>
              <a:buNone/>
            </a:pPr>
            <a:endParaRPr lang="zh-TW" altLang="en-US" sz="2400" dirty="0" smtClean="0">
              <a:latin typeface="標楷體" pitchFamily="65" charset="-120"/>
              <a:ea typeface="標楷體" pitchFamily="65" charset="-120"/>
            </a:endParaRPr>
          </a:p>
          <a:p>
            <a:pPr eaLnBrk="1" hangingPunct="1">
              <a:lnSpc>
                <a:spcPct val="90000"/>
              </a:lnSpc>
              <a:buFont typeface="Wingdings" pitchFamily="2" charset="2"/>
              <a:buNone/>
            </a:pPr>
            <a:endParaRPr lang="zh-TW" altLang="en-US" sz="2400" dirty="0" smtClean="0"/>
          </a:p>
          <a:p>
            <a:pPr eaLnBrk="1" hangingPunct="1">
              <a:lnSpc>
                <a:spcPct val="90000"/>
              </a:lnSpc>
            </a:pPr>
            <a:endParaRPr lang="zh-TW" alt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7286676" cy="1399032"/>
          </a:xfrm>
        </p:spPr>
        <p:txBody>
          <a:bodyPr>
            <a:normAutofit fontScale="90000"/>
          </a:bodyPr>
          <a:lstStyle/>
          <a:p>
            <a:r>
              <a:rPr lang="zh-TW" altLang="en-US" sz="5000" b="1" dirty="0" smtClean="0">
                <a:latin typeface="標楷體" pitchFamily="65" charset="-120"/>
                <a:ea typeface="標楷體" pitchFamily="65" charset="-120"/>
              </a:rPr>
              <a:t>復健科吞嚥評估標準作業常規流程</a:t>
            </a:r>
            <a:r>
              <a:rPr lang="zh-TW" altLang="en-US" sz="5000" dirty="0" smtClean="0">
                <a:latin typeface="標楷體" pitchFamily="65" charset="-120"/>
                <a:ea typeface="標楷體" pitchFamily="65" charset="-120"/>
              </a:rPr>
              <a:t/>
            </a:r>
            <a:br>
              <a:rPr lang="zh-TW" altLang="en-US" sz="5000" dirty="0" smtClean="0">
                <a:latin typeface="標楷體" pitchFamily="65" charset="-120"/>
                <a:ea typeface="標楷體" pitchFamily="65" charset="-120"/>
              </a:rPr>
            </a:br>
            <a:endParaRPr lang="zh-TW" altLang="en-US" sz="50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buNone/>
            </a:pPr>
            <a:r>
              <a:rPr lang="en-US"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吞嚥評估為協助醫護人員了解病人吞嚥狀況，確保進食安全的評估方法。</a:t>
            </a:r>
            <a:endParaRPr lang="en-US" altLang="zh-TW" sz="2400" dirty="0" smtClean="0">
              <a:latin typeface="標楷體" pitchFamily="65" charset="-120"/>
              <a:ea typeface="標楷體" pitchFamily="65" charset="-120"/>
            </a:endParaRPr>
          </a:p>
          <a:p>
            <a:pPr>
              <a:buNone/>
            </a:pPr>
            <a:r>
              <a:rPr lang="en-US"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凡腦中風病人入院</a:t>
            </a:r>
            <a:r>
              <a:rPr lang="en-US"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天內，由語言治療師完成</a:t>
            </a:r>
            <a:r>
              <a:rPr 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運動語言障礙評鑑表</a:t>
            </a:r>
            <a:r>
              <a:rPr 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的評估與紀錄。</a:t>
            </a:r>
            <a:endParaRPr lang="en-US" altLang="zh-TW" sz="2400" dirty="0" smtClean="0">
              <a:latin typeface="標楷體" pitchFamily="65" charset="-120"/>
              <a:ea typeface="標楷體" pitchFamily="65" charset="-120"/>
            </a:endParaRPr>
          </a:p>
          <a:p>
            <a:pPr>
              <a:buNone/>
            </a:pPr>
            <a:r>
              <a:rPr lang="en-US"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評估結果登錄於護理站的評估結果表單上，提供醫護人員了解病患吞嚥情形。</a:t>
            </a:r>
            <a:endParaRPr lang="en-US" altLang="zh-TW" sz="2400" dirty="0" smtClean="0">
              <a:latin typeface="標楷體" pitchFamily="65" charset="-120"/>
              <a:ea typeface="標楷體" pitchFamily="65" charset="-120"/>
            </a:endParaRPr>
          </a:p>
          <a:p>
            <a:pPr>
              <a:buNone/>
            </a:pPr>
            <a:r>
              <a:rPr lang="en-US" sz="24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運動語言障礙評鑑表單於住院</a:t>
            </a:r>
            <a:r>
              <a:rPr lang="en-US" sz="2400" dirty="0" smtClean="0">
                <a:latin typeface="標楷體" pitchFamily="65" charset="-120"/>
                <a:ea typeface="標楷體" pitchFamily="65" charset="-120"/>
              </a:rPr>
              <a:t>7</a:t>
            </a:r>
            <a:r>
              <a:rPr lang="zh-TW" altLang="en-US" sz="2400" dirty="0" smtClean="0">
                <a:latin typeface="標楷體" pitchFamily="65" charset="-120"/>
                <a:ea typeface="標楷體" pitchFamily="65" charset="-120"/>
              </a:rPr>
              <a:t>日內置入病歷存</a:t>
            </a:r>
            <a:endParaRPr lang="en-US" altLang="zh-TW" sz="2400" dirty="0" smtClean="0">
              <a:latin typeface="標楷體" pitchFamily="65" charset="-120"/>
              <a:ea typeface="標楷體" pitchFamily="65" charset="-120"/>
            </a:endParaRPr>
          </a:p>
          <a:p>
            <a:pPr>
              <a:buNone/>
            </a:pPr>
            <a:r>
              <a:rPr lang="en-US" sz="2400" dirty="0" smtClean="0">
                <a:latin typeface="標楷體" pitchFamily="65" charset="-120"/>
                <a:ea typeface="標楷體" pitchFamily="65" charset="-120"/>
              </a:rPr>
              <a:t>5.</a:t>
            </a:r>
            <a:r>
              <a:rPr lang="zh-TW" altLang="en-US" sz="2400" dirty="0" smtClean="0">
                <a:latin typeface="標楷體" pitchFamily="65" charset="-120"/>
                <a:ea typeface="標楷體" pitchFamily="65" charset="-120"/>
              </a:rPr>
              <a:t>若確認病患有吞嚥障礙問題，則會診復健科進行吞嚥訓練。</a:t>
            </a: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zh-TW" altLang="en-US" sz="4400" b="1">
                <a:ea typeface="標楷體" pitchFamily="65" charset="-120"/>
              </a:rPr>
              <a:t>中風患者吞嚥障礙之預後</a:t>
            </a:r>
            <a:endParaRPr lang="en-US" altLang="zh-TW" sz="4400" b="1">
              <a:ea typeface="標楷體" pitchFamily="65" charset="-120"/>
            </a:endParaRPr>
          </a:p>
        </p:txBody>
      </p:sp>
      <p:sp>
        <p:nvSpPr>
          <p:cNvPr id="113667" name="Rectangle 3"/>
          <p:cNvSpPr>
            <a:spLocks noGrp="1" noChangeArrowheads="1"/>
          </p:cNvSpPr>
          <p:nvPr>
            <p:ph idx="1"/>
          </p:nvPr>
        </p:nvSpPr>
        <p:spPr>
          <a:xfrm>
            <a:off x="457200" y="1882808"/>
            <a:ext cx="8229600" cy="2832076"/>
          </a:xfrm>
        </p:spPr>
        <p:txBody>
          <a:bodyPr/>
          <a:lstStyle/>
          <a:p>
            <a:pPr>
              <a:lnSpc>
                <a:spcPct val="110000"/>
              </a:lnSpc>
              <a:spcBef>
                <a:spcPct val="60000"/>
              </a:spcBef>
            </a:pPr>
            <a:r>
              <a:rPr lang="en-US" altLang="zh-TW" dirty="0">
                <a:ea typeface="標楷體" pitchFamily="65" charset="-120"/>
              </a:rPr>
              <a:t>50%</a:t>
            </a:r>
            <a:r>
              <a:rPr lang="zh-TW" altLang="en-US" dirty="0">
                <a:ea typeface="標楷體" pitchFamily="65" charset="-120"/>
              </a:rPr>
              <a:t>在</a:t>
            </a:r>
            <a:r>
              <a:rPr lang="en-US" altLang="zh-TW" dirty="0">
                <a:ea typeface="標楷體" pitchFamily="65" charset="-120"/>
              </a:rPr>
              <a:t>7</a:t>
            </a:r>
            <a:r>
              <a:rPr lang="zh-TW" altLang="en-US" dirty="0">
                <a:ea typeface="標楷體" pitchFamily="65" charset="-120"/>
              </a:rPr>
              <a:t>天內完全恢復</a:t>
            </a:r>
          </a:p>
          <a:p>
            <a:pPr>
              <a:lnSpc>
                <a:spcPct val="110000"/>
              </a:lnSpc>
              <a:spcBef>
                <a:spcPct val="60000"/>
              </a:spcBef>
            </a:pPr>
            <a:r>
              <a:rPr lang="en-US" altLang="zh-TW" dirty="0">
                <a:ea typeface="標楷體" pitchFamily="65" charset="-120"/>
              </a:rPr>
              <a:t>90%</a:t>
            </a:r>
            <a:r>
              <a:rPr lang="zh-TW" altLang="en-US" dirty="0">
                <a:ea typeface="標楷體" pitchFamily="65" charset="-120"/>
              </a:rPr>
              <a:t>在</a:t>
            </a:r>
            <a:r>
              <a:rPr lang="en-US" altLang="zh-TW" dirty="0">
                <a:ea typeface="標楷體" pitchFamily="65" charset="-120"/>
              </a:rPr>
              <a:t>6</a:t>
            </a:r>
            <a:r>
              <a:rPr lang="zh-TW" altLang="en-US" dirty="0">
                <a:ea typeface="標楷體" pitchFamily="65" charset="-120"/>
              </a:rPr>
              <a:t>個月內恢復由口進食，但其中有</a:t>
            </a:r>
            <a:r>
              <a:rPr lang="en-US" altLang="zh-TW" dirty="0">
                <a:ea typeface="標楷體" pitchFamily="65" charset="-120"/>
              </a:rPr>
              <a:t>50%</a:t>
            </a:r>
            <a:r>
              <a:rPr lang="zh-TW" altLang="en-US" dirty="0">
                <a:ea typeface="標楷體" pitchFamily="65" charset="-120"/>
              </a:rPr>
              <a:t>患者螢光吞嚥攝影結果仍有異常</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motor.tif"/>
          <p:cNvPicPr>
            <a:picLocks noGrp="1" noChangeAspect="1"/>
          </p:cNvPicPr>
          <p:nvPr isPhoto="1"/>
        </p:nvPicPr>
        <p:blipFill>
          <a:blip r:embed="rId2" cstate="print">
            <a:lum/>
          </a:blip>
          <a:stretch>
            <a:fillRect/>
          </a:stretch>
        </p:blipFill>
        <p:spPr>
          <a:xfrm>
            <a:off x="1214414" y="0"/>
            <a:ext cx="6572296" cy="6858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0" y="285728"/>
            <a:ext cx="8229600" cy="918418"/>
          </a:xfrm>
        </p:spPr>
        <p:txBody>
          <a:bodyPr>
            <a:normAutofit/>
          </a:bodyPr>
          <a:lstStyle/>
          <a:p>
            <a:r>
              <a:rPr lang="zh-TW" altLang="en-US" sz="5000" b="1" dirty="0" smtClean="0">
                <a:latin typeface="標楷體" pitchFamily="65" charset="-120"/>
                <a:ea typeface="標楷體" pitchFamily="65" charset="-120"/>
              </a:rPr>
              <a:t>吞嚥障礙治療</a:t>
            </a:r>
          </a:p>
        </p:txBody>
      </p:sp>
      <p:graphicFrame>
        <p:nvGraphicFramePr>
          <p:cNvPr id="102575" name="Group 175"/>
          <p:cNvGraphicFramePr>
            <a:graphicFrameLocks noGrp="1"/>
          </p:cNvGraphicFramePr>
          <p:nvPr>
            <p:ph idx="1"/>
          </p:nvPr>
        </p:nvGraphicFramePr>
        <p:xfrm>
          <a:off x="714348" y="3214686"/>
          <a:ext cx="8229633" cy="2615184"/>
        </p:xfrm>
        <a:graphic>
          <a:graphicData uri="http://schemas.openxmlformats.org/drawingml/2006/table">
            <a:tbl>
              <a:tblPr/>
              <a:tblGrid>
                <a:gridCol w="2000264"/>
                <a:gridCol w="1643074"/>
                <a:gridCol w="2994143"/>
                <a:gridCol w="1592152"/>
              </a:tblGrid>
              <a:tr h="180975">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吞嚥障礙原因</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進食姿勢</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原理</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最容易進食的食物性質</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舌頭後推食團能力下降</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頭向後仰</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使用重力以排空口腔</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液體</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延遲啟動咽部期吞嚥</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低頭</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擴大會厭谿並預防食團進入呼吸道窄縮呼吸道入口</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濃稠液體</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舌底部後送不足，會厭谿有殘留物</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低頭</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將舌根往後推向咽壁</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液體</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內容版面配置區 2"/>
          <p:cNvSpPr txBox="1">
            <a:spLocks/>
          </p:cNvSpPr>
          <p:nvPr/>
        </p:nvSpPr>
        <p:spPr>
          <a:xfrm>
            <a:off x="571472" y="1643050"/>
            <a:ext cx="7715304" cy="1500198"/>
          </a:xfrm>
          <a:prstGeom prst="rect">
            <a:avLst/>
          </a:prstGeom>
        </p:spPr>
        <p:txBody>
          <a:bodyPr vert="horz">
            <a:normAutofit lnSpcReduction="10000"/>
          </a:bodyPr>
          <a:lstStyle/>
          <a:p>
            <a:pPr marL="274320" indent="-274320" fontAlgn="auto">
              <a:spcBef>
                <a:spcPct val="20000"/>
              </a:spcBef>
              <a:spcAft>
                <a:spcPts val="0"/>
              </a:spcAft>
              <a:buClr>
                <a:schemeClr val="accent3"/>
              </a:buClr>
              <a:buSzPct val="95000"/>
              <a:buFont typeface="Wingdings" pitchFamily="2" charset="2"/>
              <a:buNone/>
            </a:pPr>
            <a:r>
              <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n-cs"/>
              </a:rPr>
              <a:t>(1)</a:t>
            </a:r>
            <a:r>
              <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n-cs"/>
              </a:rPr>
              <a:t>直接治療</a:t>
            </a:r>
            <a:endPar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3"/>
              </a:buClr>
              <a:buSzPct val="95000"/>
              <a:buFont typeface="Wingdings" pitchFamily="2" charset="2"/>
              <a:buNone/>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以口腔進食方式</a:t>
            </a:r>
            <a:r>
              <a:rPr kumimoji="0" lang="en-US"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選擇最佳的吞嚥姿勢</a:t>
            </a:r>
            <a:r>
              <a:rPr kumimoji="0" lang="en-US"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依患者吞嚥困難原因</a:t>
            </a:r>
            <a:r>
              <a:rPr kumimoji="0" lang="en-US"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調整進食方式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75" name="Group 175"/>
          <p:cNvGraphicFramePr>
            <a:graphicFrameLocks noGrp="1"/>
          </p:cNvGraphicFramePr>
          <p:nvPr>
            <p:ph idx="1"/>
          </p:nvPr>
        </p:nvGraphicFramePr>
        <p:xfrm>
          <a:off x="500034" y="1500174"/>
          <a:ext cx="8229633" cy="4389692"/>
        </p:xfrm>
        <a:graphic>
          <a:graphicData uri="http://schemas.openxmlformats.org/drawingml/2006/table">
            <a:tbl>
              <a:tblPr/>
              <a:tblGrid>
                <a:gridCol w="1781416"/>
                <a:gridCol w="1512545"/>
                <a:gridCol w="3343520"/>
                <a:gridCol w="1592152"/>
              </a:tblGrid>
              <a:tr h="180975">
                <a:tc>
                  <a:txBody>
                    <a:bodyPr/>
                    <a:lstStyle/>
                    <a:p>
                      <a:pPr marL="0" marR="0" lvl="0" indent="0" algn="ctr"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吞嚥障礙類別</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進食姿勢</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原理</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最容易進食的食物性質</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單側喉部功能異常</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低頭</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頭轉向患側</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將會厭軟骨推向後方的保護位置，窄縮呼吸道入口</a:t>
                      </a:r>
                      <a:endParaRPr kumimoji="1" lang="en-US" altLang="zh-TW" sz="1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藉外部推力增強聲帶閉合，窄縮呼吸道入口</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液體</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2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喉部閉合不足</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低頭</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將會厭軟骨推向後方的保護位置，窄縮呼吸道入口</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布丁和糊狀食物</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0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咽部收縮不良</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側躺</a:t>
                      </a:r>
                    </a:p>
                    <a:p>
                      <a:endParaRPr lang="zh-TW" altLang="en-US" dirty="0">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改變咽部殘留物的重力方向</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液體</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單側咽部麻痺</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頭轉向患側</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扭轉咽部，減少食物通過咽部患側</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液體</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環咽功能異常</a:t>
                      </a:r>
                    </a:p>
                  </a:txBody>
                  <a:tcPr marL="101897" marR="1018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smtClean="0">
                          <a:ln>
                            <a:noFill/>
                          </a:ln>
                          <a:solidFill>
                            <a:schemeClr val="tx1"/>
                          </a:solidFill>
                          <a:effectLst/>
                          <a:latin typeface="標楷體" pitchFamily="65" charset="-120"/>
                          <a:ea typeface="標楷體" pitchFamily="65" charset="-120"/>
                        </a:rPr>
                        <a:t>低頭</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將環咽軟骨推離後咽壁，將地環咽縮靜止的壓力</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rPr>
                        <a:t>液體</a:t>
                      </a:r>
                    </a:p>
                  </a:txBody>
                  <a:tcPr marL="101897" marR="1018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00034" y="857232"/>
            <a:ext cx="8229600" cy="1143000"/>
          </a:xfrm>
        </p:spPr>
        <p:txBody>
          <a:bodyPr>
            <a:normAutofit fontScale="90000"/>
          </a:bodyPr>
          <a:lstStyle/>
          <a:p>
            <a:r>
              <a:rPr lang="en-US" b="1" dirty="0" smtClean="0"/>
              <a:t> </a:t>
            </a:r>
            <a:r>
              <a:rPr lang="zh-TW" altLang="en-US" dirty="0" smtClean="0"/>
              <a:t/>
            </a:r>
            <a:br>
              <a:rPr lang="zh-TW" altLang="en-US" dirty="0" smtClean="0"/>
            </a:br>
            <a:r>
              <a:rPr lang="zh-TW" altLang="en-US" sz="5600" b="1" dirty="0" smtClean="0">
                <a:latin typeface="標楷體" pitchFamily="65" charset="-120"/>
                <a:ea typeface="標楷體" pitchFamily="65" charset="-120"/>
              </a:rPr>
              <a:t>特殊吞嚥治療法</a:t>
            </a:r>
            <a:r>
              <a:rPr lang="zh-TW" altLang="en-US" sz="5600" dirty="0" smtClean="0">
                <a:latin typeface="標楷體" pitchFamily="65" charset="-120"/>
                <a:ea typeface="標楷體" pitchFamily="65" charset="-120"/>
              </a:rPr>
              <a:t/>
            </a:r>
            <a:br>
              <a:rPr lang="zh-TW" altLang="en-US" sz="5600" dirty="0" smtClean="0">
                <a:latin typeface="標楷體" pitchFamily="65" charset="-120"/>
                <a:ea typeface="標楷體" pitchFamily="65" charset="-120"/>
              </a:rPr>
            </a:br>
            <a:endParaRPr lang="zh-TW" altLang="en-US" sz="5600" dirty="0">
              <a:latin typeface="標楷體" pitchFamily="65" charset="-120"/>
              <a:ea typeface="標楷體" pitchFamily="65" charset="-120"/>
            </a:endParaRPr>
          </a:p>
        </p:txBody>
      </p:sp>
      <p:sp>
        <p:nvSpPr>
          <p:cNvPr id="3" name="內容版面配置區 2"/>
          <p:cNvSpPr>
            <a:spLocks noGrp="1"/>
          </p:cNvSpPr>
          <p:nvPr>
            <p:ph idx="1"/>
          </p:nvPr>
        </p:nvSpPr>
        <p:spPr>
          <a:xfrm>
            <a:off x="457200" y="1882808"/>
            <a:ext cx="8229600" cy="4260836"/>
          </a:xfrm>
        </p:spPr>
        <p:txBody>
          <a:bodyPr>
            <a:normAutofit lnSpcReduction="10000"/>
          </a:bodyPr>
          <a:lstStyle/>
          <a:p>
            <a:pPr>
              <a:buNone/>
            </a:pPr>
            <a:r>
              <a:rPr lang="en-US"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上聲門吞嚥法：</a:t>
            </a:r>
            <a:endParaRPr lang="zh-TW" altLang="en-US" sz="2400" dirty="0" smtClean="0">
              <a:latin typeface="標楷體" pitchFamily="65" charset="-120"/>
              <a:ea typeface="標楷體" pitchFamily="65" charset="-120"/>
            </a:endParaRPr>
          </a:p>
          <a:p>
            <a:pPr lvl="1">
              <a:buNone/>
            </a:pPr>
            <a:r>
              <a:rPr lang="zh-TW" altLang="en-US" sz="2400" dirty="0" smtClean="0">
                <a:latin typeface="標楷體" pitchFamily="65" charset="-120"/>
                <a:ea typeface="標楷體" pitchFamily="65" charset="-120"/>
              </a:rPr>
              <a:t>將咀嚼好的食物含在口中，深呼吸並屏住呼吸，然後用力吞，吞嚥後馬上咳嗽。</a:t>
            </a:r>
          </a:p>
          <a:p>
            <a:pPr>
              <a:buNone/>
            </a:pPr>
            <a:r>
              <a:rPr lang="en-US" sz="2400" b="1" dirty="0" smtClean="0">
                <a:latin typeface="標楷體" pitchFamily="65" charset="-120"/>
                <a:ea typeface="標楷體" pitchFamily="65" charset="-120"/>
              </a:rPr>
              <a:t>B.</a:t>
            </a:r>
            <a:r>
              <a:rPr lang="zh-TW" altLang="en-US" sz="2400" b="1" dirty="0" smtClean="0">
                <a:latin typeface="標楷體" pitchFamily="65" charset="-120"/>
                <a:ea typeface="標楷體" pitchFamily="65" charset="-120"/>
              </a:rPr>
              <a:t>用力吞嚥法：</a:t>
            </a:r>
            <a:endParaRPr lang="zh-TW" altLang="en-US" sz="2400" dirty="0" smtClean="0">
              <a:latin typeface="標楷體" pitchFamily="65" charset="-120"/>
              <a:ea typeface="標楷體" pitchFamily="65" charset="-120"/>
            </a:endParaRPr>
          </a:p>
          <a:p>
            <a:pPr lvl="1">
              <a:buNone/>
            </a:pPr>
            <a:r>
              <a:rPr lang="zh-TW" altLang="en-US" sz="2400" dirty="0" smtClean="0">
                <a:latin typeface="標楷體" pitchFamily="65" charset="-120"/>
                <a:ea typeface="標楷體" pitchFamily="65" charset="-120"/>
              </a:rPr>
              <a:t>吞嚥時，使用口腔與咽喉肌肉用力向後吞。</a:t>
            </a:r>
          </a:p>
          <a:p>
            <a:pPr>
              <a:buNone/>
            </a:pPr>
            <a:r>
              <a:rPr lang="en-US" sz="2400" b="1" dirty="0" smtClean="0">
                <a:latin typeface="標楷體" pitchFamily="65" charset="-120"/>
                <a:ea typeface="標楷體" pitchFamily="65" charset="-120"/>
              </a:rPr>
              <a:t>C.</a:t>
            </a:r>
            <a:r>
              <a:rPr lang="zh-TW" altLang="en-US" sz="2400" b="1" dirty="0" smtClean="0">
                <a:latin typeface="標楷體" pitchFamily="65" charset="-120"/>
                <a:ea typeface="標楷體" pitchFamily="65" charset="-120"/>
              </a:rPr>
              <a:t>低頭吞嚥法：</a:t>
            </a:r>
            <a:endParaRPr lang="zh-TW" altLang="en-US" sz="2400" dirty="0" smtClean="0">
              <a:latin typeface="標楷體" pitchFamily="65" charset="-120"/>
              <a:ea typeface="標楷體" pitchFamily="65" charset="-120"/>
            </a:endParaRPr>
          </a:p>
          <a:p>
            <a:pPr lvl="1">
              <a:buNone/>
            </a:pPr>
            <a:r>
              <a:rPr lang="zh-TW" altLang="en-US" sz="2400" dirty="0" smtClean="0">
                <a:latin typeface="標楷體" pitchFamily="65" charset="-120"/>
                <a:ea typeface="標楷體" pitchFamily="65" charset="-120"/>
              </a:rPr>
              <a:t>將食物放入口腔，咀嚼食物後，低頭用力吞嚥。</a:t>
            </a:r>
          </a:p>
          <a:p>
            <a:pPr>
              <a:buNone/>
            </a:pPr>
            <a:r>
              <a:rPr lang="en-US" sz="2400" b="1" dirty="0" smtClean="0">
                <a:latin typeface="標楷體" pitchFamily="65" charset="-120"/>
                <a:ea typeface="標楷體" pitchFamily="65" charset="-120"/>
              </a:rPr>
              <a:t>D.</a:t>
            </a:r>
            <a:r>
              <a:rPr lang="zh-TW" altLang="en-US" sz="2400" b="1" dirty="0" smtClean="0">
                <a:latin typeface="標楷體" pitchFamily="65" charset="-120"/>
                <a:ea typeface="標楷體" pitchFamily="65" charset="-120"/>
              </a:rPr>
              <a:t>孟德生吞嚥法：</a:t>
            </a:r>
            <a:endParaRPr lang="zh-TW" altLang="en-US" sz="2400" dirty="0" smtClean="0">
              <a:latin typeface="標楷體" pitchFamily="65" charset="-120"/>
              <a:ea typeface="標楷體" pitchFamily="65" charset="-120"/>
            </a:endParaRPr>
          </a:p>
          <a:p>
            <a:pPr lvl="1">
              <a:buNone/>
            </a:pPr>
            <a:r>
              <a:rPr lang="zh-TW" altLang="en-US" sz="2400" dirty="0" smtClean="0">
                <a:latin typeface="標楷體" pitchFamily="65" charset="-120"/>
                <a:ea typeface="標楷體" pitchFamily="65" charset="-120"/>
              </a:rPr>
              <a:t>吞嚥時深呼吸，將喉部上抬到最高位置的時間拉長，以爭取吞嚥時呼吸道的安全時間。</a:t>
            </a:r>
          </a:p>
          <a:p>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a:xfrm>
            <a:off x="500034" y="285728"/>
            <a:ext cx="8229600" cy="1143000"/>
          </a:xfrm>
        </p:spPr>
        <p:txBody>
          <a:bodyPr>
            <a:normAutofit/>
          </a:bodyPr>
          <a:lstStyle/>
          <a:p>
            <a:r>
              <a:rPr lang="en-US" altLang="zh-TW" sz="4000" b="1" dirty="0" smtClean="0">
                <a:solidFill>
                  <a:schemeClr val="accent6">
                    <a:lumMod val="75000"/>
                  </a:schemeClr>
                </a:solidFill>
                <a:latin typeface="標楷體" pitchFamily="65" charset="-120"/>
                <a:ea typeface="標楷體" pitchFamily="65" charset="-120"/>
              </a:rPr>
              <a:t>(2)</a:t>
            </a:r>
            <a:r>
              <a:rPr lang="zh-TW" altLang="en-US" sz="4000" b="1" dirty="0" smtClean="0">
                <a:solidFill>
                  <a:schemeClr val="accent6">
                    <a:lumMod val="75000"/>
                  </a:schemeClr>
                </a:solidFill>
                <a:latin typeface="標楷體" pitchFamily="65" charset="-120"/>
                <a:ea typeface="標楷體" pitchFamily="65" charset="-120"/>
              </a:rPr>
              <a:t>間接治療</a:t>
            </a:r>
            <a:endParaRPr lang="zh-TW" altLang="en-US" sz="4000" b="1" dirty="0"/>
          </a:p>
        </p:txBody>
      </p:sp>
      <p:sp>
        <p:nvSpPr>
          <p:cNvPr id="3" name="內容版面配置區 2"/>
          <p:cNvSpPr>
            <a:spLocks noGrp="1"/>
          </p:cNvSpPr>
          <p:nvPr>
            <p:ph idx="1"/>
          </p:nvPr>
        </p:nvSpPr>
        <p:spPr>
          <a:xfrm>
            <a:off x="642910" y="1285860"/>
            <a:ext cx="8229600" cy="2466972"/>
          </a:xfrm>
        </p:spPr>
        <p:txBody>
          <a:bodyPr>
            <a:normAutofit lnSpcReduction="10000"/>
          </a:bodyPr>
          <a:lstStyle/>
          <a:p>
            <a:pPr>
              <a:buNone/>
            </a:pPr>
            <a:r>
              <a:rPr lang="en-US" sz="2400" b="1" dirty="0" smtClean="0">
                <a:latin typeface="標楷體" pitchFamily="65" charset="-120"/>
                <a:ea typeface="標楷體" pitchFamily="65" charset="-120"/>
              </a:rPr>
              <a:t>A.</a:t>
            </a:r>
            <a:r>
              <a:rPr lang="zh-TW" altLang="en-US" sz="2400" b="1" dirty="0" smtClean="0">
                <a:latin typeface="標楷體" pitchFamily="65" charset="-120"/>
                <a:ea typeface="標楷體" pitchFamily="65" charset="-120"/>
              </a:rPr>
              <a:t>臉部按摩</a:t>
            </a:r>
            <a:endParaRPr lang="zh-TW" altLang="en-US" sz="2400" dirty="0" smtClean="0">
              <a:latin typeface="標楷體" pitchFamily="65" charset="-120"/>
              <a:ea typeface="標楷體" pitchFamily="65" charset="-120"/>
            </a:endParaRPr>
          </a:p>
          <a:p>
            <a:pPr lvl="1">
              <a:buNone/>
            </a:pPr>
            <a:r>
              <a:rPr lang="en-US" altLang="zh-TW" sz="2200" b="1" dirty="0" smtClean="0">
                <a:latin typeface="標楷體" pitchFamily="65" charset="-120"/>
                <a:ea typeface="標楷體" pitchFamily="65" charset="-120"/>
              </a:rPr>
              <a:t>(1)</a:t>
            </a:r>
            <a:r>
              <a:rPr lang="zh-TW" altLang="en-US" sz="2200" b="1" dirty="0" smtClean="0">
                <a:latin typeface="標楷體" pitchFamily="65" charset="-120"/>
                <a:ea typeface="標楷體" pitchFamily="65" charset="-120"/>
              </a:rPr>
              <a:t>面頰按摩</a:t>
            </a:r>
            <a:endParaRPr lang="en-US" altLang="zh-TW" sz="2200" b="1"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使用右手的大拇指按住左邊面頰骨</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將左手食指放入病患左邊的口腔，與左邊的大拇指從面頰外側將面部肌肉拉住</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從面頰骨朝嘴角方向往下拉，拉到嘴角時停頓五秒鐘</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 反覆十次按摩之後，換邊做</a:t>
            </a:r>
            <a:endParaRPr lang="zh-TW" altLang="en-US" sz="2000" dirty="0" smtClean="0"/>
          </a:p>
        </p:txBody>
      </p:sp>
      <p:pic>
        <p:nvPicPr>
          <p:cNvPr id="117801" name="Picture 41" descr="圖片1"/>
          <p:cNvPicPr>
            <a:picLocks noChangeAspect="1" noChangeArrowheads="1"/>
          </p:cNvPicPr>
          <p:nvPr/>
        </p:nvPicPr>
        <p:blipFill>
          <a:blip r:embed="rId2">
            <a:lum bright="6000"/>
          </a:blip>
          <a:srcRect/>
          <a:stretch>
            <a:fillRect/>
          </a:stretch>
        </p:blipFill>
        <p:spPr bwMode="auto">
          <a:xfrm>
            <a:off x="571472" y="4000504"/>
            <a:ext cx="3321382" cy="2524136"/>
          </a:xfrm>
          <a:prstGeom prst="rect">
            <a:avLst/>
          </a:prstGeom>
          <a:noFill/>
          <a:ln w="9525">
            <a:noFill/>
            <a:miter lim="800000"/>
            <a:headEnd/>
            <a:tailEnd/>
          </a:ln>
        </p:spPr>
      </p:pic>
      <p:pic>
        <p:nvPicPr>
          <p:cNvPr id="117802" name="Picture 42" descr="圖片3"/>
          <p:cNvPicPr>
            <a:picLocks noChangeAspect="1" noChangeArrowheads="1"/>
          </p:cNvPicPr>
          <p:nvPr/>
        </p:nvPicPr>
        <p:blipFill>
          <a:blip r:embed="rId3">
            <a:lum contrast="24000"/>
          </a:blip>
          <a:srcRect/>
          <a:stretch>
            <a:fillRect/>
          </a:stretch>
        </p:blipFill>
        <p:spPr bwMode="auto">
          <a:xfrm>
            <a:off x="4714876" y="4071942"/>
            <a:ext cx="3571900" cy="246539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428604"/>
            <a:ext cx="8229600" cy="2000264"/>
          </a:xfrm>
        </p:spPr>
        <p:txBody>
          <a:bodyPr>
            <a:normAutofit/>
          </a:bodyPr>
          <a:lstStyle/>
          <a:p>
            <a:pPr lvl="1">
              <a:buNone/>
            </a:pPr>
            <a:r>
              <a:rPr lang="zh-TW" altLang="en-US" sz="2200" b="1" dirty="0" smtClean="0">
                <a:latin typeface="標楷體" pitchFamily="65" charset="-120"/>
                <a:ea typeface="標楷體" pitchFamily="65" charset="-120"/>
              </a:rPr>
              <a:t>（</a:t>
            </a:r>
            <a:r>
              <a:rPr lang="en-US" sz="2200" b="1" dirty="0" smtClean="0">
                <a:latin typeface="標楷體" pitchFamily="65" charset="-120"/>
                <a:ea typeface="標楷體" pitchFamily="65" charset="-120"/>
              </a:rPr>
              <a:t>2</a:t>
            </a:r>
            <a:r>
              <a:rPr lang="zh-TW" altLang="en-US" sz="2200" b="1" dirty="0" smtClean="0">
                <a:latin typeface="標楷體" pitchFamily="65" charset="-120"/>
                <a:ea typeface="標楷體" pitchFamily="65" charset="-120"/>
              </a:rPr>
              <a:t>）上唇按摩</a:t>
            </a:r>
            <a:endParaRPr lang="en-US" altLang="zh-TW" sz="2200" b="1"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使用大拇指和食指按住上唇肌肉</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由上往下拉</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由左而右均勻的按摩上唇肌肉</a:t>
            </a:r>
            <a:endParaRPr lang="en-US" altLang="zh-TW" sz="2000" dirty="0" smtClean="0">
              <a:latin typeface="標楷體" pitchFamily="65" charset="-120"/>
              <a:ea typeface="標楷體" pitchFamily="65" charset="-120"/>
            </a:endParaRPr>
          </a:p>
          <a:p>
            <a:pPr lvl="2">
              <a:buFont typeface="Wingdings" pitchFamily="2" charset="2"/>
              <a:buChar char="l"/>
            </a:pPr>
            <a:r>
              <a:rPr lang="zh-TW" altLang="en-US" sz="2000" dirty="0" smtClean="0">
                <a:latin typeface="標楷體" pitchFamily="65" charset="-120"/>
                <a:ea typeface="標楷體" pitchFamily="65" charset="-120"/>
              </a:rPr>
              <a:t>反覆十次</a:t>
            </a:r>
          </a:p>
        </p:txBody>
      </p:sp>
      <p:pic>
        <p:nvPicPr>
          <p:cNvPr id="6" name="Picture 43" descr="圖片4"/>
          <p:cNvPicPr>
            <a:picLocks noChangeAspect="1" noChangeArrowheads="1"/>
          </p:cNvPicPr>
          <p:nvPr/>
        </p:nvPicPr>
        <p:blipFill>
          <a:blip r:embed="rId2" cstate="print"/>
          <a:srcRect/>
          <a:stretch>
            <a:fillRect/>
          </a:stretch>
        </p:blipFill>
        <p:spPr bwMode="auto">
          <a:xfrm>
            <a:off x="1000100" y="3000372"/>
            <a:ext cx="3286148" cy="2654196"/>
          </a:xfrm>
          <a:prstGeom prst="rect">
            <a:avLst/>
          </a:prstGeom>
          <a:noFill/>
          <a:ln w="9525">
            <a:noFill/>
            <a:miter lim="800000"/>
            <a:headEnd/>
            <a:tailEnd/>
          </a:ln>
        </p:spPr>
      </p:pic>
      <p:pic>
        <p:nvPicPr>
          <p:cNvPr id="7" name="Picture 44" descr="圖片5"/>
          <p:cNvPicPr>
            <a:picLocks noChangeAspect="1" noChangeArrowheads="1"/>
          </p:cNvPicPr>
          <p:nvPr/>
        </p:nvPicPr>
        <p:blipFill>
          <a:blip r:embed="rId3" cstate="print"/>
          <a:srcRect/>
          <a:stretch>
            <a:fillRect/>
          </a:stretch>
        </p:blipFill>
        <p:spPr bwMode="auto">
          <a:xfrm>
            <a:off x="5072066" y="2928934"/>
            <a:ext cx="3286148" cy="265419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9" descr="圖片5"/>
          <p:cNvPicPr>
            <a:picLocks noChangeAspect="1" noChangeArrowheads="1"/>
          </p:cNvPicPr>
          <p:nvPr/>
        </p:nvPicPr>
        <p:blipFill>
          <a:blip r:embed="rId2">
            <a:lum bright="18000" contrast="30000"/>
          </a:blip>
          <a:srcRect/>
          <a:stretch>
            <a:fillRect/>
          </a:stretch>
        </p:blipFill>
        <p:spPr bwMode="auto">
          <a:xfrm>
            <a:off x="1214415" y="3191320"/>
            <a:ext cx="3214710" cy="2595133"/>
          </a:xfrm>
          <a:prstGeom prst="rect">
            <a:avLst/>
          </a:prstGeom>
          <a:noFill/>
          <a:ln w="9525">
            <a:noFill/>
            <a:miter lim="800000"/>
            <a:headEnd/>
            <a:tailEnd/>
          </a:ln>
        </p:spPr>
      </p:pic>
      <p:pic>
        <p:nvPicPr>
          <p:cNvPr id="5" name="Picture 40" descr="圖片7"/>
          <p:cNvPicPr>
            <a:picLocks noChangeAspect="1" noChangeArrowheads="1"/>
          </p:cNvPicPr>
          <p:nvPr/>
        </p:nvPicPr>
        <p:blipFill>
          <a:blip r:embed="rId3">
            <a:lum bright="12000" contrast="12000"/>
          </a:blip>
          <a:srcRect/>
          <a:stretch>
            <a:fillRect/>
          </a:stretch>
        </p:blipFill>
        <p:spPr bwMode="auto">
          <a:xfrm>
            <a:off x="4857752" y="3214686"/>
            <a:ext cx="3214710" cy="2556580"/>
          </a:xfrm>
          <a:prstGeom prst="rect">
            <a:avLst/>
          </a:prstGeom>
          <a:noFill/>
          <a:ln w="9525">
            <a:noFill/>
            <a:miter lim="800000"/>
            <a:headEnd/>
            <a:tailEnd/>
          </a:ln>
        </p:spPr>
      </p:pic>
      <p:sp>
        <p:nvSpPr>
          <p:cNvPr id="8" name="內容版面配置區 2"/>
          <p:cNvSpPr txBox="1">
            <a:spLocks/>
          </p:cNvSpPr>
          <p:nvPr/>
        </p:nvSpPr>
        <p:spPr>
          <a:xfrm>
            <a:off x="642910" y="1071546"/>
            <a:ext cx="8229600" cy="1571636"/>
          </a:xfrm>
          <a:prstGeom prst="rect">
            <a:avLst/>
          </a:prstGeom>
        </p:spPr>
        <p:txBody>
          <a:bodyPr vert="horz">
            <a:normAutofit fontScale="92500" lnSpcReduction="10000"/>
          </a:bodyPr>
          <a:lstStyle/>
          <a:p>
            <a:pPr marL="731520" lvl="1" indent="-274320" fontAlgn="auto">
              <a:spcBef>
                <a:spcPct val="20000"/>
              </a:spcBef>
              <a:spcAft>
                <a:spcPts val="0"/>
              </a:spcAft>
              <a:buClr>
                <a:schemeClr val="accent3"/>
              </a:buClr>
              <a:buSzPct val="95000"/>
              <a:buFont typeface="Wingdings 2"/>
              <a:buNone/>
            </a:pP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3</a:t>
            </a: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）下唇按摩</a:t>
            </a:r>
            <a:endParaRPr kumimoji="0" lang="en-US" altLang="zh-TW"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88720" lvl="2" indent="-274320" fontAlgn="auto">
              <a:spcBef>
                <a:spcPct val="20000"/>
              </a:spcBef>
              <a:spcAft>
                <a:spcPts val="0"/>
              </a:spcAft>
              <a:buClr>
                <a:schemeClr val="accent1"/>
              </a:buClr>
              <a:buSzPct val="80000"/>
              <a:buFont typeface="Arial" pitchFamily="34" charset="0"/>
              <a:buChar cha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使用大拇指和食指按住下唇肌肉</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88720" lvl="2" indent="-274320" fontAlgn="auto">
              <a:spcBef>
                <a:spcPct val="20000"/>
              </a:spcBef>
              <a:spcAft>
                <a:spcPts val="0"/>
              </a:spcAft>
              <a:buClr>
                <a:schemeClr val="accent1"/>
              </a:buClr>
              <a:buSzPct val="80000"/>
              <a:buFont typeface="Arial" pitchFamily="34" charset="0"/>
              <a:buChar cha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由下往上拉，並由左而右均勻的按摩下唇肌肉</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1188720" lvl="2" indent="-274320" fontAlgn="auto">
              <a:spcBef>
                <a:spcPct val="20000"/>
              </a:spcBef>
              <a:spcAft>
                <a:spcPts val="0"/>
              </a:spcAft>
              <a:buClr>
                <a:schemeClr val="accent1"/>
              </a:buClr>
              <a:buSzPct val="80000"/>
              <a:buFont typeface="Arial" pitchFamily="34" charset="0"/>
              <a:buChar char="•"/>
            </a:pPr>
            <a:r>
              <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反覆十次。</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910" y="428604"/>
            <a:ext cx="3900486" cy="2857520"/>
          </a:xfrm>
        </p:spPr>
        <p:txBody>
          <a:bodyPr>
            <a:normAutofit/>
          </a:bodyPr>
          <a:lstStyle/>
          <a:p>
            <a:pPr>
              <a:buNone/>
            </a:pPr>
            <a:r>
              <a:rPr lang="en-US" sz="2400" b="1" dirty="0" smtClean="0">
                <a:latin typeface="標楷體" pitchFamily="65" charset="-120"/>
                <a:ea typeface="標楷體" pitchFamily="65" charset="-120"/>
              </a:rPr>
              <a:t>B.</a:t>
            </a:r>
            <a:r>
              <a:rPr lang="zh-TW" altLang="en-US" sz="2400" b="1" dirty="0" smtClean="0">
                <a:latin typeface="標楷體" pitchFamily="65" charset="-120"/>
                <a:ea typeface="標楷體" pitchFamily="65" charset="-120"/>
              </a:rPr>
              <a:t>嘴唇運動</a:t>
            </a:r>
          </a:p>
          <a:p>
            <a:pPr>
              <a:buNone/>
            </a:pPr>
            <a:r>
              <a:rPr lang="zh-TW" altLang="en-US"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）雙唇緊閉運動</a:t>
            </a:r>
            <a:endParaRPr lang="en-US" altLang="zh-TW" sz="2400" b="1" dirty="0" smtClean="0">
              <a:latin typeface="標楷體" pitchFamily="65" charset="-120"/>
              <a:ea typeface="標楷體" pitchFamily="65" charset="-120"/>
            </a:endParaRPr>
          </a:p>
          <a:p>
            <a:pPr lvl="1">
              <a:buFont typeface="Wingdings" pitchFamily="2" charset="2"/>
              <a:buChar char="l"/>
            </a:pPr>
            <a:r>
              <a:rPr lang="zh-TW" altLang="en-US" sz="2000" dirty="0" smtClean="0">
                <a:latin typeface="標楷體" pitchFamily="65" charset="-120"/>
                <a:ea typeface="標楷體" pitchFamily="65" charset="-120"/>
              </a:rPr>
              <a:t>將雙唇噘起像吹氣球般的姿勢</a:t>
            </a:r>
            <a:endParaRPr lang="en-US" altLang="zh-TW" sz="2000" dirty="0" smtClean="0">
              <a:latin typeface="標楷體" pitchFamily="65" charset="-120"/>
              <a:ea typeface="標楷體" pitchFamily="65" charset="-120"/>
            </a:endParaRPr>
          </a:p>
          <a:p>
            <a:pPr lvl="1">
              <a:buFont typeface="Wingdings" pitchFamily="2" charset="2"/>
              <a:buChar char="l"/>
            </a:pPr>
            <a:r>
              <a:rPr lang="zh-TW" altLang="en-US" sz="2000" dirty="0" smtClean="0">
                <a:latin typeface="標楷體" pitchFamily="65" charset="-120"/>
                <a:ea typeface="標楷體" pitchFamily="65" charset="-120"/>
              </a:rPr>
              <a:t>嘴巴嘟的愈緊愈好</a:t>
            </a:r>
            <a:endParaRPr lang="en-US" altLang="zh-TW" sz="2000" dirty="0" smtClean="0">
              <a:latin typeface="標楷體" pitchFamily="65" charset="-120"/>
              <a:ea typeface="標楷體" pitchFamily="65" charset="-120"/>
            </a:endParaRPr>
          </a:p>
          <a:p>
            <a:pPr lvl="1">
              <a:buFont typeface="Wingdings" pitchFamily="2" charset="2"/>
              <a:buChar char="l"/>
            </a:pPr>
            <a:r>
              <a:rPr lang="zh-TW" altLang="en-US" sz="2000" dirty="0" smtClean="0">
                <a:latin typeface="標楷體" pitchFamily="65" charset="-120"/>
                <a:ea typeface="標楷體" pitchFamily="65" charset="-120"/>
              </a:rPr>
              <a:t>每次練習五秒鐘</a:t>
            </a:r>
            <a:endParaRPr lang="en-US" altLang="zh-TW" sz="2000" dirty="0" smtClean="0">
              <a:latin typeface="標楷體" pitchFamily="65" charset="-120"/>
              <a:ea typeface="標楷體" pitchFamily="65" charset="-120"/>
            </a:endParaRPr>
          </a:p>
          <a:p>
            <a:pPr lvl="1">
              <a:buFont typeface="Wingdings" pitchFamily="2" charset="2"/>
              <a:buChar char="l"/>
            </a:pPr>
            <a:r>
              <a:rPr lang="zh-TW" altLang="en-US" sz="2000" dirty="0" smtClean="0">
                <a:latin typeface="標楷體" pitchFamily="65" charset="-120"/>
                <a:ea typeface="標楷體" pitchFamily="65" charset="-120"/>
              </a:rPr>
              <a:t>反覆練習十次</a:t>
            </a:r>
            <a:endParaRPr lang="en-US" altLang="zh-TW" sz="2000" dirty="0" smtClean="0">
              <a:latin typeface="標楷體" pitchFamily="65" charset="-120"/>
              <a:ea typeface="標楷體" pitchFamily="65" charset="-120"/>
            </a:endParaRPr>
          </a:p>
          <a:p>
            <a:pPr>
              <a:buNone/>
            </a:pPr>
            <a:endParaRPr lang="en-US" altLang="zh-TW" sz="5000" dirty="0" smtClean="0">
              <a:latin typeface="標楷體" pitchFamily="65" charset="-120"/>
              <a:ea typeface="標楷體" pitchFamily="65" charset="-120"/>
            </a:endParaRPr>
          </a:p>
          <a:p>
            <a:pPr>
              <a:buNone/>
            </a:pPr>
            <a:endParaRPr lang="en-US" altLang="zh-TW" sz="5000" dirty="0" smtClean="0">
              <a:latin typeface="標楷體" pitchFamily="65" charset="-120"/>
              <a:ea typeface="標楷體" pitchFamily="65" charset="-120"/>
            </a:endParaRPr>
          </a:p>
        </p:txBody>
      </p:sp>
      <p:pic>
        <p:nvPicPr>
          <p:cNvPr id="115713" name="Picture 1" descr="圖片7"/>
          <p:cNvPicPr>
            <a:picLocks noChangeAspect="1" noChangeArrowheads="1"/>
          </p:cNvPicPr>
          <p:nvPr/>
        </p:nvPicPr>
        <p:blipFill>
          <a:blip r:embed="rId2"/>
          <a:srcRect/>
          <a:stretch>
            <a:fillRect/>
          </a:stretch>
        </p:blipFill>
        <p:spPr bwMode="auto">
          <a:xfrm>
            <a:off x="5143504" y="3643314"/>
            <a:ext cx="3214710" cy="2357454"/>
          </a:xfrm>
          <a:prstGeom prst="rect">
            <a:avLst/>
          </a:prstGeom>
          <a:noFill/>
          <a:ln w="9525">
            <a:noFill/>
            <a:miter lim="800000"/>
            <a:headEnd/>
            <a:tailEnd/>
          </a:ln>
        </p:spPr>
      </p:pic>
      <p:sp>
        <p:nvSpPr>
          <p:cNvPr id="10" name="內容版面配置區 2"/>
          <p:cNvSpPr txBox="1">
            <a:spLocks/>
          </p:cNvSpPr>
          <p:nvPr/>
        </p:nvSpPr>
        <p:spPr>
          <a:xfrm>
            <a:off x="4857752" y="928670"/>
            <a:ext cx="3900486" cy="1928826"/>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zh-TW" altLang="en-US" sz="35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en-US" sz="35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2</a:t>
            </a:r>
            <a:r>
              <a:rPr kumimoji="0" lang="zh-TW" altLang="en-US" sz="35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）雙唇伸展運動：</a:t>
            </a:r>
            <a:endParaRPr kumimoji="0" lang="en-US" altLang="zh-TW"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將左、右嘴角用力往上提高，如同大笑般的姿勢</a:t>
            </a:r>
            <a:endParaRPr kumimoji="0" lang="en-US" altLang="zh-TW"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保持同一姿勢五秒鐘</a:t>
            </a:r>
            <a:endParaRPr kumimoji="0" lang="en-US" altLang="zh-TW"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反覆練習十次。</a:t>
            </a:r>
            <a:endParaRPr kumimoji="0" lang="en-US" altLang="zh-TW" sz="35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zh-TW" altLang="en-US" sz="5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4" descr="圖片6"/>
          <p:cNvPicPr>
            <a:picLocks noChangeAspect="1" noChangeArrowheads="1"/>
          </p:cNvPicPr>
          <p:nvPr/>
        </p:nvPicPr>
        <p:blipFill>
          <a:blip r:embed="rId3"/>
          <a:srcRect/>
          <a:stretch>
            <a:fillRect/>
          </a:stretch>
        </p:blipFill>
        <p:spPr bwMode="auto">
          <a:xfrm>
            <a:off x="928662" y="3643314"/>
            <a:ext cx="3286148" cy="235745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357166"/>
            <a:ext cx="4286280" cy="3786214"/>
          </a:xfrm>
        </p:spPr>
        <p:txBody>
          <a:bodyPr>
            <a:noAutofit/>
          </a:bodyPr>
          <a:lstStyle/>
          <a:p>
            <a:pPr>
              <a:buNone/>
            </a:pPr>
            <a:r>
              <a:rPr lang="en-US" sz="2400" b="1" dirty="0" smtClean="0">
                <a:latin typeface="標楷體" pitchFamily="65" charset="-120"/>
                <a:ea typeface="標楷體" pitchFamily="65" charset="-120"/>
              </a:rPr>
              <a:t>B.</a:t>
            </a:r>
            <a:r>
              <a:rPr lang="zh-TW" altLang="en-US" sz="2400" b="1" dirty="0" smtClean="0">
                <a:latin typeface="標楷體" pitchFamily="65" charset="-120"/>
                <a:ea typeface="標楷體" pitchFamily="65" charset="-120"/>
              </a:rPr>
              <a:t>嘴唇運動</a:t>
            </a:r>
          </a:p>
          <a:p>
            <a:pPr>
              <a:buNone/>
            </a:pPr>
            <a:r>
              <a:rPr lang="zh-TW" altLang="en-US"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3</a:t>
            </a:r>
            <a:r>
              <a:rPr lang="zh-TW" altLang="en-US" sz="2400" b="1" dirty="0" smtClean="0">
                <a:latin typeface="標楷體" pitchFamily="65" charset="-120"/>
                <a:ea typeface="標楷體" pitchFamily="65" charset="-120"/>
              </a:rPr>
              <a:t>）海棉棒運動</a:t>
            </a:r>
            <a:endParaRPr lang="en-US" altLang="zh-TW" sz="2400" b="1" dirty="0" smtClean="0">
              <a:latin typeface="標楷體" pitchFamily="65" charset="-120"/>
              <a:ea typeface="標楷體" pitchFamily="65" charset="-120"/>
            </a:endParaRPr>
          </a:p>
          <a:p>
            <a:pPr lvl="1">
              <a:buFont typeface="Wingdings" pitchFamily="2" charset="2"/>
              <a:buChar char="l"/>
            </a:pPr>
            <a:r>
              <a:rPr lang="zh-TW" altLang="en-US" sz="1800" dirty="0" smtClean="0">
                <a:latin typeface="標楷體" pitchFamily="65" charset="-120"/>
                <a:ea typeface="標楷體" pitchFamily="65" charset="-120"/>
              </a:rPr>
              <a:t>用口腔清潔海棉棒先輕碰上唇</a:t>
            </a:r>
            <a:endParaRPr lang="en-US" altLang="zh-TW" sz="1800" dirty="0" smtClean="0">
              <a:latin typeface="標楷體" pitchFamily="65" charset="-120"/>
              <a:ea typeface="標楷體" pitchFamily="65" charset="-120"/>
            </a:endParaRPr>
          </a:p>
          <a:p>
            <a:pPr lvl="1">
              <a:buFont typeface="Wingdings" pitchFamily="2" charset="2"/>
              <a:buChar char="l"/>
            </a:pPr>
            <a:r>
              <a:rPr lang="zh-TW" altLang="en-US" sz="1800" dirty="0" smtClean="0">
                <a:latin typeface="標楷體" pitchFamily="65" charset="-120"/>
                <a:ea typeface="標楷體" pitchFamily="65" charset="-120"/>
              </a:rPr>
              <a:t>再碰觸下唇</a:t>
            </a:r>
            <a:endParaRPr lang="en-US" altLang="zh-TW" sz="1800" dirty="0" smtClean="0">
              <a:latin typeface="標楷體" pitchFamily="65" charset="-120"/>
              <a:ea typeface="標楷體" pitchFamily="65" charset="-120"/>
            </a:endParaRPr>
          </a:p>
          <a:p>
            <a:pPr lvl="1">
              <a:buFont typeface="Wingdings" pitchFamily="2" charset="2"/>
              <a:buChar char="l"/>
            </a:pPr>
            <a:r>
              <a:rPr lang="zh-TW" altLang="en-US" sz="1800" dirty="0" smtClean="0">
                <a:latin typeface="標楷體" pitchFamily="65" charset="-120"/>
                <a:ea typeface="標楷體" pitchFamily="65" charset="-120"/>
              </a:rPr>
              <a:t>要求病患將嘴巴閉上</a:t>
            </a:r>
            <a:endParaRPr lang="en-US" altLang="zh-TW" sz="1800" dirty="0" smtClean="0">
              <a:latin typeface="標楷體" pitchFamily="65" charset="-120"/>
              <a:ea typeface="標楷體" pitchFamily="65" charset="-120"/>
            </a:endParaRPr>
          </a:p>
          <a:p>
            <a:pPr lvl="1">
              <a:buFont typeface="Wingdings" pitchFamily="2" charset="2"/>
              <a:buChar char="l"/>
            </a:pPr>
            <a:r>
              <a:rPr lang="zh-TW" altLang="en-US" sz="1800" dirty="0" smtClean="0">
                <a:latin typeface="標楷體" pitchFamily="65" charset="-120"/>
                <a:ea typeface="標楷體" pitchFamily="65" charset="-120"/>
              </a:rPr>
              <a:t>如果病患無法順利閉上嘴巴使用你的大拇指和食指幫助病患嘴唇閉合</a:t>
            </a:r>
            <a:endParaRPr lang="en-US" altLang="zh-TW" sz="1800" dirty="0" smtClean="0">
              <a:latin typeface="標楷體" pitchFamily="65" charset="-120"/>
              <a:ea typeface="標楷體" pitchFamily="65" charset="-120"/>
            </a:endParaRPr>
          </a:p>
          <a:p>
            <a:pPr lvl="1">
              <a:buFont typeface="Wingdings" pitchFamily="2" charset="2"/>
              <a:buChar char="l"/>
            </a:pPr>
            <a:r>
              <a:rPr lang="zh-TW" altLang="en-US" sz="1800" dirty="0" smtClean="0">
                <a:latin typeface="標楷體" pitchFamily="65" charset="-120"/>
                <a:ea typeface="標楷體" pitchFamily="65" charset="-120"/>
              </a:rPr>
              <a:t>反覆十次</a:t>
            </a:r>
            <a:endParaRPr lang="en-US" sz="1800" b="1" dirty="0" smtClean="0">
              <a:latin typeface="標楷體" pitchFamily="65" charset="-120"/>
              <a:ea typeface="標楷體" pitchFamily="65" charset="-120"/>
            </a:endParaRPr>
          </a:p>
        </p:txBody>
      </p:sp>
      <p:pic>
        <p:nvPicPr>
          <p:cNvPr id="115714" name="Picture 2" descr="圖片8"/>
          <p:cNvPicPr>
            <a:picLocks noChangeAspect="1" noChangeArrowheads="1"/>
          </p:cNvPicPr>
          <p:nvPr/>
        </p:nvPicPr>
        <p:blipFill>
          <a:blip r:embed="rId2"/>
          <a:srcRect/>
          <a:stretch>
            <a:fillRect/>
          </a:stretch>
        </p:blipFill>
        <p:spPr bwMode="auto">
          <a:xfrm>
            <a:off x="1071538" y="4214818"/>
            <a:ext cx="3000396" cy="2143140"/>
          </a:xfrm>
          <a:prstGeom prst="rect">
            <a:avLst/>
          </a:prstGeom>
          <a:noFill/>
          <a:ln w="9525">
            <a:noFill/>
            <a:miter lim="800000"/>
            <a:headEnd/>
            <a:tailEnd/>
          </a:ln>
        </p:spPr>
      </p:pic>
      <p:pic>
        <p:nvPicPr>
          <p:cNvPr id="115715" name="Picture 3" descr="圖片9"/>
          <p:cNvPicPr>
            <a:picLocks noChangeAspect="1" noChangeArrowheads="1"/>
          </p:cNvPicPr>
          <p:nvPr/>
        </p:nvPicPr>
        <p:blipFill>
          <a:blip r:embed="rId3"/>
          <a:srcRect/>
          <a:stretch>
            <a:fillRect/>
          </a:stretch>
        </p:blipFill>
        <p:spPr bwMode="auto">
          <a:xfrm>
            <a:off x="5429256" y="4143380"/>
            <a:ext cx="2928958" cy="2130751"/>
          </a:xfrm>
          <a:prstGeom prst="rect">
            <a:avLst/>
          </a:prstGeom>
          <a:noFill/>
          <a:ln w="9525">
            <a:noFill/>
            <a:miter lim="800000"/>
            <a:headEnd/>
            <a:tailEnd/>
          </a:ln>
        </p:spPr>
      </p:pic>
      <p:sp>
        <p:nvSpPr>
          <p:cNvPr id="10" name="內容版面配置區 2"/>
          <p:cNvSpPr txBox="1">
            <a:spLocks/>
          </p:cNvSpPr>
          <p:nvPr/>
        </p:nvSpPr>
        <p:spPr>
          <a:xfrm>
            <a:off x="4929190" y="785794"/>
            <a:ext cx="3962400" cy="1285884"/>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a:t>
            </a: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4</a:t>
            </a: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）嘴唇抗阻運動</a:t>
            </a:r>
            <a:endParaRPr kumimoji="0" lang="en-US" altLang="zh-TW"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1"/>
              </a:buClr>
              <a:buSzPct val="80000"/>
              <a:buFont typeface="Wingdings" pitchFamily="2" charset="2"/>
              <a:buChar char="l"/>
              <a:defRPr/>
            </a:pPr>
            <a:r>
              <a:rPr kumimoji="0" lang="zh-TW" altLang="en-US"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將海綿棒放入雙唇中</a:t>
            </a:r>
            <a:endParaRPr kumimoji="0" lang="en-US" altLang="zh-TW"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731520" lvl="1" indent="-274320" fontAlgn="auto">
              <a:spcBef>
                <a:spcPct val="20000"/>
              </a:spcBef>
              <a:spcAft>
                <a:spcPts val="0"/>
              </a:spcAft>
              <a:buClr>
                <a:schemeClr val="accent1"/>
              </a:buClr>
              <a:buSzPct val="80000"/>
              <a:buFont typeface="Wingdings" pitchFamily="2" charset="2"/>
              <a:buChar char="l"/>
              <a:defRPr/>
            </a:pPr>
            <a:r>
              <a:rPr kumimoji="0" lang="zh-TW" altLang="en-US"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緊閉雙唇抵抗海綿棒抽出。</a:t>
            </a:r>
            <a:r>
              <a:rPr kumimoji="0" lang="en-US" sz="31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zh-TW" altLang="en-US" sz="5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71546"/>
            <a:ext cx="8229600" cy="1714512"/>
          </a:xfrm>
        </p:spPr>
        <p:txBody>
          <a:bodyPr>
            <a:normAutofit fontScale="40000" lnSpcReduction="20000"/>
          </a:bodyPr>
          <a:lstStyle/>
          <a:p>
            <a:pPr>
              <a:buNone/>
            </a:pPr>
            <a:r>
              <a:rPr lang="en-US" sz="6000" b="1" dirty="0" smtClean="0">
                <a:latin typeface="標楷體" pitchFamily="65" charset="-120"/>
                <a:ea typeface="標楷體" pitchFamily="65" charset="-120"/>
              </a:rPr>
              <a:t>B.</a:t>
            </a:r>
            <a:r>
              <a:rPr lang="zh-TW" altLang="en-US" sz="6000" b="1" dirty="0" smtClean="0">
                <a:latin typeface="標楷體" pitchFamily="65" charset="-120"/>
                <a:ea typeface="標楷體" pitchFamily="65" charset="-120"/>
              </a:rPr>
              <a:t>嘴唇運動</a:t>
            </a:r>
            <a:endParaRPr lang="en-US" altLang="zh-TW" sz="6000" b="1" dirty="0" smtClean="0">
              <a:latin typeface="標楷體" pitchFamily="65" charset="-120"/>
              <a:ea typeface="標楷體" pitchFamily="65" charset="-120"/>
            </a:endParaRPr>
          </a:p>
          <a:p>
            <a:pPr>
              <a:buNone/>
            </a:pPr>
            <a:endParaRPr lang="zh-TW" altLang="en-US" sz="6000" b="1" dirty="0" smtClean="0">
              <a:latin typeface="標楷體" pitchFamily="65" charset="-120"/>
              <a:ea typeface="標楷體" pitchFamily="65" charset="-120"/>
            </a:endParaRPr>
          </a:p>
          <a:p>
            <a:pPr>
              <a:buNone/>
            </a:pPr>
            <a:r>
              <a:rPr lang="en-US" sz="6000" b="1" dirty="0" smtClean="0">
                <a:latin typeface="標楷體" pitchFamily="65" charset="-120"/>
                <a:ea typeface="標楷體" pitchFamily="65" charset="-120"/>
              </a:rPr>
              <a:t> </a:t>
            </a:r>
            <a:r>
              <a:rPr lang="zh-TW" altLang="en-US" sz="6000" b="1" dirty="0" smtClean="0">
                <a:latin typeface="標楷體" pitchFamily="65" charset="-120"/>
                <a:ea typeface="標楷體" pitchFamily="65" charset="-120"/>
              </a:rPr>
              <a:t>（</a:t>
            </a:r>
            <a:r>
              <a:rPr lang="en-US" sz="6000" b="1" dirty="0" smtClean="0">
                <a:latin typeface="標楷體" pitchFamily="65" charset="-120"/>
                <a:ea typeface="標楷體" pitchFamily="65" charset="-120"/>
              </a:rPr>
              <a:t>5</a:t>
            </a:r>
            <a:r>
              <a:rPr lang="zh-TW" altLang="en-US" sz="6000" b="1" dirty="0" smtClean="0">
                <a:latin typeface="標楷體" pitchFamily="65" charset="-120"/>
                <a:ea typeface="標楷體" pitchFamily="65" charset="-120"/>
              </a:rPr>
              <a:t>）吹哨子運動</a:t>
            </a:r>
            <a:endParaRPr lang="en-US" altLang="zh-TW" sz="6000" b="1" dirty="0" smtClean="0">
              <a:latin typeface="標楷體" pitchFamily="65" charset="-120"/>
              <a:ea typeface="標楷體" pitchFamily="65" charset="-120"/>
            </a:endParaRPr>
          </a:p>
          <a:p>
            <a:pPr lvl="2">
              <a:buNone/>
            </a:pPr>
            <a:r>
              <a:rPr lang="zh-TW" altLang="en-US" sz="6000" dirty="0" smtClean="0">
                <a:latin typeface="標楷體" pitchFamily="65" charset="-120"/>
                <a:ea typeface="標楷體" pitchFamily="65" charset="-120"/>
              </a:rPr>
              <a:t>用雙唇含住哨子，並用力吹</a:t>
            </a:r>
          </a:p>
          <a:p>
            <a:pPr>
              <a:buNone/>
            </a:pPr>
            <a:endParaRPr lang="zh-TW" altLang="en-US" sz="5600" dirty="0" smtClean="0"/>
          </a:p>
        </p:txBody>
      </p:sp>
      <p:pic>
        <p:nvPicPr>
          <p:cNvPr id="115717" name="Picture 5" descr="圖片10"/>
          <p:cNvPicPr>
            <a:picLocks noChangeAspect="1" noChangeArrowheads="1"/>
          </p:cNvPicPr>
          <p:nvPr/>
        </p:nvPicPr>
        <p:blipFill>
          <a:blip r:embed="rId2"/>
          <a:srcRect/>
          <a:stretch>
            <a:fillRect/>
          </a:stretch>
        </p:blipFill>
        <p:spPr bwMode="auto">
          <a:xfrm>
            <a:off x="2500298" y="3357562"/>
            <a:ext cx="3357586" cy="22782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428596" y="1000108"/>
            <a:ext cx="8229600" cy="1143000"/>
          </a:xfrm>
        </p:spPr>
        <p:txBody>
          <a:bodyPr>
            <a:noAutofit/>
          </a:bodyPr>
          <a:lstStyle/>
          <a:p>
            <a:r>
              <a:rPr lang="zh-TW" altLang="en-US" b="1" dirty="0" smtClean="0">
                <a:latin typeface="標楷體" pitchFamily="65" charset="-120"/>
                <a:ea typeface="標楷體" pitchFamily="65" charset="-120"/>
              </a:rPr>
              <a:t>吞嚥障礙病因</a:t>
            </a:r>
            <a:r>
              <a:rPr lang="zh-TW" altLang="en-US" dirty="0" smtClean="0">
                <a:latin typeface="標楷體" pitchFamily="65" charset="-120"/>
                <a:ea typeface="標楷體" pitchFamily="65" charset="-120"/>
              </a:rPr>
              <a:t/>
            </a:r>
            <a:br>
              <a:rPr lang="zh-TW" altLang="en-US" dirty="0" smtClean="0">
                <a:latin typeface="標楷體" pitchFamily="65" charset="-120"/>
                <a:ea typeface="標楷體" pitchFamily="65" charset="-120"/>
              </a:rPr>
            </a:br>
            <a:endParaRPr lang="zh-TW" altLang="en-US" dirty="0" smtClean="0">
              <a:latin typeface="標楷體" pitchFamily="65" charset="-120"/>
              <a:ea typeface="標楷體" pitchFamily="65" charset="-120"/>
            </a:endParaRPr>
          </a:p>
        </p:txBody>
      </p:sp>
      <p:sp>
        <p:nvSpPr>
          <p:cNvPr id="27650" name="內容版面配置區 2"/>
          <p:cNvSpPr>
            <a:spLocks noGrp="1"/>
          </p:cNvSpPr>
          <p:nvPr>
            <p:ph idx="1"/>
          </p:nvPr>
        </p:nvSpPr>
        <p:spPr>
          <a:xfrm>
            <a:off x="1571604" y="2071678"/>
            <a:ext cx="6643734" cy="4252922"/>
          </a:xfrm>
        </p:spPr>
        <p:txBody>
          <a:bodyPr/>
          <a:lstStyle/>
          <a:p>
            <a:pPr>
              <a:lnSpc>
                <a:spcPct val="150000"/>
              </a:lnSpc>
              <a:buNone/>
            </a:pPr>
            <a:r>
              <a:rPr lang="zh-TW" altLang="en-US" sz="2800" dirty="0" smtClean="0">
                <a:latin typeface="標楷體" pitchFamily="65" charset="-120"/>
                <a:ea typeface="標楷體" pitchFamily="65" charset="-120"/>
              </a:rPr>
              <a:t>就形成的原因而言，可分為兩種</a:t>
            </a:r>
            <a:endParaRPr lang="en-US" altLang="zh-TW" sz="2800" dirty="0" smtClean="0">
              <a:latin typeface="標楷體" pitchFamily="65" charset="-120"/>
              <a:ea typeface="標楷體" pitchFamily="65" charset="-120"/>
            </a:endParaRPr>
          </a:p>
          <a:p>
            <a:pPr lvl="1">
              <a:lnSpc>
                <a:spcPct val="150000"/>
              </a:lnSpc>
              <a:buFont typeface="Wingdings" pitchFamily="2" charset="2"/>
              <a:buChar char="l"/>
            </a:pPr>
            <a:r>
              <a:rPr lang="zh-TW" altLang="en-US" sz="2400" dirty="0" smtClean="0">
                <a:latin typeface="標楷體" pitchFamily="65" charset="-120"/>
                <a:ea typeface="標楷體" pitchFamily="65" charset="-120"/>
              </a:rPr>
              <a:t>運動性障礙</a:t>
            </a:r>
            <a:endParaRPr lang="en-US" altLang="zh-TW" sz="2400" dirty="0" smtClean="0">
              <a:latin typeface="標楷體" pitchFamily="65" charset="-120"/>
              <a:ea typeface="標楷體" pitchFamily="65" charset="-120"/>
            </a:endParaRPr>
          </a:p>
          <a:p>
            <a:pPr lvl="1">
              <a:lnSpc>
                <a:spcPct val="150000"/>
              </a:lnSpc>
              <a:buFont typeface="Wingdings" pitchFamily="2" charset="2"/>
              <a:buChar char="l"/>
            </a:pPr>
            <a:r>
              <a:rPr lang="zh-TW" altLang="en-US" sz="2400" dirty="0" smtClean="0">
                <a:latin typeface="標楷體" pitchFamily="65" charset="-120"/>
                <a:ea typeface="標楷體" pitchFamily="65" charset="-120"/>
              </a:rPr>
              <a:t>機械性障礙</a:t>
            </a:r>
            <a:endParaRPr lang="en-US" altLang="zh-TW" sz="2400" dirty="0" smtClean="0">
              <a:latin typeface="標楷體" pitchFamily="65" charset="-120"/>
              <a:ea typeface="標楷體" pitchFamily="65" charset="-120"/>
            </a:endParaRPr>
          </a:p>
          <a:p>
            <a:pPr eaLnBrk="1" hangingPunct="1">
              <a:buFont typeface="Wingdings" pitchFamily="2" charset="2"/>
              <a:buNone/>
            </a:pPr>
            <a:endParaRPr lang="zh-TW" altLang="en-US" dirty="0" smtClean="0"/>
          </a:p>
          <a:p>
            <a:pPr eaLnBrk="1" hangingPunct="1">
              <a:buFont typeface="Wingdings" pitchFamily="2" charset="2"/>
              <a:buNone/>
            </a:pPr>
            <a:r>
              <a:rPr lang="zh-TW" altLang="en-US" dirty="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785926"/>
            <a:ext cx="4357718" cy="3214710"/>
          </a:xfrm>
        </p:spPr>
        <p:txBody>
          <a:bodyPr>
            <a:noAutofit/>
          </a:bodyPr>
          <a:lstStyle/>
          <a:p>
            <a:pPr marL="0" lvl="0" indent="0" fontAlgn="base">
              <a:spcBef>
                <a:spcPct val="0"/>
              </a:spcBef>
              <a:spcAft>
                <a:spcPct val="0"/>
              </a:spcAft>
              <a:buClrTx/>
              <a:buSzTx/>
              <a:buNone/>
            </a:pPr>
            <a:r>
              <a:rPr kumimoji="1" lang="en-US" altLang="zh-TW" sz="2400" b="1" dirty="0" smtClean="0">
                <a:latin typeface="標楷體" pitchFamily="65" charset="-120"/>
                <a:ea typeface="標楷體" pitchFamily="65" charset="-120"/>
                <a:cs typeface="Times New Roman" pitchFamily="18" charset="0"/>
              </a:rPr>
              <a:t>C.</a:t>
            </a:r>
            <a:r>
              <a:rPr kumimoji="1" lang="zh-TW" altLang="en-US" sz="2400" b="1" dirty="0" smtClean="0">
                <a:latin typeface="標楷體" pitchFamily="65" charset="-120"/>
                <a:ea typeface="標楷體" pitchFamily="65" charset="-120"/>
                <a:cs typeface="Times New Roman" pitchFamily="18" charset="0"/>
              </a:rPr>
              <a:t> 下頷運動</a:t>
            </a:r>
            <a:endParaRPr kumimoji="1" lang="zh-TW" altLang="en-US" sz="2400" dirty="0" smtClean="0">
              <a:latin typeface="Arial" pitchFamily="34" charset="0"/>
              <a:ea typeface="新細明體" pitchFamily="18" charset="-120"/>
            </a:endParaRPr>
          </a:p>
          <a:p>
            <a:pPr marL="365760" lvl="1" indent="0" eaLnBrk="0" fontAlgn="base" hangingPunct="0">
              <a:spcBef>
                <a:spcPct val="0"/>
              </a:spcBef>
              <a:spcAft>
                <a:spcPct val="0"/>
              </a:spcAft>
              <a:buClrTx/>
              <a:buSzTx/>
              <a:buNone/>
            </a:pPr>
            <a:r>
              <a:rPr kumimoji="1" lang="zh-TW" altLang="en-US" sz="2400" b="1" dirty="0" smtClean="0">
                <a:latin typeface="標楷體" pitchFamily="65" charset="-120"/>
                <a:ea typeface="標楷體" pitchFamily="65" charset="-120"/>
                <a:cs typeface="Times New Roman" pitchFamily="18" charset="0"/>
              </a:rPr>
              <a:t>（</a:t>
            </a:r>
            <a:r>
              <a:rPr kumimoji="1" lang="en-US" altLang="zh-TW" sz="2400" b="1" dirty="0" smtClean="0">
                <a:latin typeface="標楷體" pitchFamily="65" charset="-120"/>
                <a:ea typeface="標楷體" pitchFamily="65" charset="-120"/>
                <a:cs typeface="Times New Roman" pitchFamily="18" charset="0"/>
              </a:rPr>
              <a:t>1</a:t>
            </a:r>
            <a:r>
              <a:rPr kumimoji="1" lang="zh-TW" altLang="en-US" sz="2400" b="1" dirty="0" smtClean="0">
                <a:latin typeface="標楷體" pitchFamily="65" charset="-120"/>
                <a:ea typeface="標楷體" pitchFamily="65" charset="-120"/>
                <a:cs typeface="Times New Roman" pitchFamily="18" charset="0"/>
              </a:rPr>
              <a:t>）下頷張合運動</a:t>
            </a:r>
            <a:endParaRPr kumimoji="1" lang="en-US" altLang="zh-TW" sz="2400" b="1"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dirty="0" smtClean="0">
                <a:latin typeface="標楷體" pitchFamily="65" charset="-120"/>
                <a:ea typeface="標楷體" pitchFamily="65" charset="-120"/>
                <a:cs typeface="Times New Roman" pitchFamily="18" charset="0"/>
              </a:rPr>
              <a:t>盡量將嘴巴張開、張圓</a:t>
            </a:r>
            <a:endParaRPr kumimoji="1" lang="en-US" altLang="zh-TW"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dirty="0" smtClean="0">
                <a:latin typeface="標楷體" pitchFamily="65" charset="-120"/>
                <a:ea typeface="標楷體" pitchFamily="65" charset="-120"/>
                <a:cs typeface="Times New Roman" pitchFamily="18" charset="0"/>
              </a:rPr>
              <a:t>停五秒鐘</a:t>
            </a:r>
            <a:endParaRPr kumimoji="1" lang="en-US" altLang="zh-TW"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dirty="0" smtClean="0">
                <a:latin typeface="標楷體" pitchFamily="65" charset="-120"/>
                <a:ea typeface="標楷體" pitchFamily="65" charset="-120"/>
                <a:cs typeface="Times New Roman" pitchFamily="18" charset="0"/>
              </a:rPr>
              <a:t>再用力將嘴巴合攏</a:t>
            </a:r>
            <a:endParaRPr kumimoji="1" lang="en-US" altLang="zh-TW"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dirty="0" smtClean="0">
                <a:latin typeface="標楷體" pitchFamily="65" charset="-120"/>
                <a:ea typeface="標楷體" pitchFamily="65" charset="-120"/>
                <a:cs typeface="Times New Roman" pitchFamily="18" charset="0"/>
              </a:rPr>
              <a:t>反覆練習十次</a:t>
            </a:r>
            <a:endParaRPr kumimoji="1" lang="en-US" altLang="zh-TW" dirty="0" smtClean="0">
              <a:latin typeface="Arial" pitchFamily="34" charset="0"/>
              <a:ea typeface="新細明體" pitchFamily="18" charset="-120"/>
            </a:endParaRPr>
          </a:p>
          <a:p>
            <a:pPr marL="0" lvl="0" indent="0" eaLnBrk="0" fontAlgn="base" hangingPunct="0">
              <a:spcBef>
                <a:spcPct val="0"/>
              </a:spcBef>
              <a:spcAft>
                <a:spcPct val="0"/>
              </a:spcAft>
              <a:buClrTx/>
              <a:buSzTx/>
              <a:buNone/>
            </a:pPr>
            <a:endParaRPr kumimoji="1" lang="en-US" altLang="zh-TW" sz="2400" dirty="0" smtClean="0">
              <a:latin typeface="Arial" pitchFamily="34" charset="0"/>
              <a:ea typeface="新細明體" pitchFamily="18" charset="-120"/>
            </a:endParaRPr>
          </a:p>
          <a:p>
            <a:endParaRPr lang="zh-TW" altLang="en-US" sz="2400" dirty="0"/>
          </a:p>
        </p:txBody>
      </p:sp>
      <p:sp>
        <p:nvSpPr>
          <p:cNvPr id="11674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pic>
        <p:nvPicPr>
          <p:cNvPr id="2050" name="Picture 2" descr="圖片11"/>
          <p:cNvPicPr>
            <a:picLocks noChangeAspect="1" noChangeArrowheads="1"/>
          </p:cNvPicPr>
          <p:nvPr/>
        </p:nvPicPr>
        <p:blipFill>
          <a:blip r:embed="rId2"/>
          <a:srcRect/>
          <a:stretch>
            <a:fillRect/>
          </a:stretch>
        </p:blipFill>
        <p:spPr bwMode="auto">
          <a:xfrm>
            <a:off x="5143504" y="2500306"/>
            <a:ext cx="3276732" cy="278608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2910" y="785794"/>
            <a:ext cx="8229600" cy="2143140"/>
          </a:xfrm>
        </p:spPr>
        <p:txBody>
          <a:bodyPr>
            <a:normAutofit lnSpcReduction="10000"/>
          </a:bodyPr>
          <a:lstStyle/>
          <a:p>
            <a:pPr marL="0" lvl="0" indent="0" fontAlgn="base">
              <a:spcBef>
                <a:spcPct val="0"/>
              </a:spcBef>
              <a:spcAft>
                <a:spcPct val="0"/>
              </a:spcAft>
              <a:buClrTx/>
              <a:buSzTx/>
              <a:buNone/>
            </a:pPr>
            <a:r>
              <a:rPr kumimoji="1" lang="en-US" altLang="zh-TW" sz="2400" b="1" dirty="0" smtClean="0">
                <a:latin typeface="標楷體" pitchFamily="65" charset="-120"/>
                <a:ea typeface="標楷體" pitchFamily="65" charset="-120"/>
                <a:cs typeface="Times New Roman" pitchFamily="18" charset="0"/>
              </a:rPr>
              <a:t>C.</a:t>
            </a:r>
            <a:r>
              <a:rPr kumimoji="1" lang="zh-TW" altLang="en-US" sz="2400" b="1" dirty="0" smtClean="0">
                <a:latin typeface="標楷體" pitchFamily="65" charset="-120"/>
                <a:ea typeface="標楷體" pitchFamily="65" charset="-120"/>
                <a:cs typeface="Times New Roman" pitchFamily="18" charset="0"/>
              </a:rPr>
              <a:t> 下頷運動</a:t>
            </a:r>
            <a:endParaRPr kumimoji="1" lang="zh-TW" altLang="en-US" sz="2400" dirty="0" smtClean="0">
              <a:latin typeface="Arial" pitchFamily="34" charset="0"/>
              <a:ea typeface="新細明體" pitchFamily="18" charset="-120"/>
            </a:endParaRPr>
          </a:p>
          <a:p>
            <a:pPr marL="365760" lvl="1" indent="0" eaLnBrk="0" fontAlgn="base" hangingPunct="0">
              <a:spcBef>
                <a:spcPct val="0"/>
              </a:spcBef>
              <a:spcAft>
                <a:spcPct val="0"/>
              </a:spcAft>
              <a:buClrTx/>
              <a:buSzTx/>
              <a:buNone/>
            </a:pPr>
            <a:r>
              <a:rPr kumimoji="1" lang="zh-TW" altLang="en-US" sz="2400" b="1" dirty="0" smtClean="0">
                <a:latin typeface="標楷體" pitchFamily="65" charset="-120"/>
                <a:ea typeface="標楷體" pitchFamily="65" charset="-120"/>
                <a:cs typeface="Times New Roman" pitchFamily="18" charset="0"/>
              </a:rPr>
              <a:t>（</a:t>
            </a:r>
            <a:r>
              <a:rPr kumimoji="1" lang="en-US" altLang="zh-TW" sz="2400" b="1" dirty="0" smtClean="0">
                <a:latin typeface="標楷體" pitchFamily="65" charset="-120"/>
                <a:ea typeface="標楷體" pitchFamily="65" charset="-120"/>
                <a:cs typeface="Times New Roman" pitchFamily="18" charset="0"/>
              </a:rPr>
              <a:t>2</a:t>
            </a:r>
            <a:r>
              <a:rPr kumimoji="1" lang="zh-TW" altLang="en-US" sz="2400" b="1" dirty="0" smtClean="0">
                <a:latin typeface="標楷體" pitchFamily="65" charset="-120"/>
                <a:ea typeface="標楷體" pitchFamily="65" charset="-120"/>
                <a:cs typeface="Times New Roman" pitchFamily="18" charset="0"/>
              </a:rPr>
              <a:t>）下頷阻抗運動一</a:t>
            </a:r>
            <a:endParaRPr kumimoji="1" lang="en-US" altLang="zh-TW" sz="2400" b="1"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用手抵住下頷</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用力張開嘴</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持續五秒鐘後休息</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反覆練習十次</a:t>
            </a:r>
            <a:endParaRPr kumimoji="1" lang="en-US" altLang="zh-TW" sz="2200" dirty="0" smtClean="0">
              <a:latin typeface="Arial" pitchFamily="34" charset="0"/>
              <a:ea typeface="新細明體" pitchFamily="18" charset="-120"/>
            </a:endParaRPr>
          </a:p>
          <a:p>
            <a:pPr marL="0" lvl="0" indent="0" eaLnBrk="0" fontAlgn="base" hangingPunct="0">
              <a:spcBef>
                <a:spcPct val="0"/>
              </a:spcBef>
              <a:spcAft>
                <a:spcPct val="0"/>
              </a:spcAft>
              <a:buClrTx/>
              <a:buSzTx/>
              <a:buNone/>
            </a:pPr>
            <a:endParaRPr kumimoji="1" lang="en-US" altLang="zh-TW" sz="4000" dirty="0" smtClean="0">
              <a:latin typeface="Arial" pitchFamily="34" charset="0"/>
              <a:ea typeface="新細明體" pitchFamily="18" charset="-120"/>
            </a:endParaRPr>
          </a:p>
          <a:p>
            <a:endParaRPr lang="zh-TW" altLang="en-US" dirty="0"/>
          </a:p>
        </p:txBody>
      </p:sp>
      <p:sp>
        <p:nvSpPr>
          <p:cNvPr id="11674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pic>
        <p:nvPicPr>
          <p:cNvPr id="1026" name="Picture 2" descr="圖片23"/>
          <p:cNvPicPr>
            <a:picLocks noChangeAspect="1" noChangeArrowheads="1"/>
          </p:cNvPicPr>
          <p:nvPr/>
        </p:nvPicPr>
        <p:blipFill>
          <a:blip r:embed="rId2"/>
          <a:srcRect/>
          <a:stretch>
            <a:fillRect/>
          </a:stretch>
        </p:blipFill>
        <p:spPr bwMode="auto">
          <a:xfrm>
            <a:off x="1428728" y="3714752"/>
            <a:ext cx="3000396" cy="2240978"/>
          </a:xfrm>
          <a:prstGeom prst="rect">
            <a:avLst/>
          </a:prstGeom>
          <a:noFill/>
          <a:ln w="9525">
            <a:noFill/>
            <a:miter lim="800000"/>
            <a:headEnd/>
            <a:tailEnd/>
          </a:ln>
        </p:spPr>
      </p:pic>
      <p:pic>
        <p:nvPicPr>
          <p:cNvPr id="1027" name="Picture 3" descr="圖片24"/>
          <p:cNvPicPr>
            <a:picLocks noChangeAspect="1" noChangeArrowheads="1"/>
          </p:cNvPicPr>
          <p:nvPr/>
        </p:nvPicPr>
        <p:blipFill>
          <a:blip r:embed="rId3">
            <a:lum contrast="24000"/>
          </a:blip>
          <a:srcRect/>
          <a:stretch>
            <a:fillRect/>
          </a:stretch>
        </p:blipFill>
        <p:spPr bwMode="auto">
          <a:xfrm>
            <a:off x="4643438" y="3714752"/>
            <a:ext cx="3000396" cy="222818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1472" y="1142984"/>
            <a:ext cx="4714908" cy="4714908"/>
          </a:xfrm>
        </p:spPr>
        <p:txBody>
          <a:bodyPr>
            <a:normAutofit/>
          </a:bodyPr>
          <a:lstStyle/>
          <a:p>
            <a:pPr marL="0" lvl="0" indent="0" fontAlgn="base">
              <a:spcBef>
                <a:spcPct val="0"/>
              </a:spcBef>
              <a:spcAft>
                <a:spcPct val="0"/>
              </a:spcAft>
              <a:buClrTx/>
              <a:buSzTx/>
              <a:buNone/>
            </a:pPr>
            <a:r>
              <a:rPr kumimoji="1" lang="en-US" altLang="zh-TW" sz="2400" b="1" dirty="0" smtClean="0">
                <a:latin typeface="標楷體" pitchFamily="65" charset="-120"/>
                <a:ea typeface="標楷體" pitchFamily="65" charset="-120"/>
                <a:cs typeface="Times New Roman" pitchFamily="18" charset="0"/>
              </a:rPr>
              <a:t>C.</a:t>
            </a:r>
            <a:r>
              <a:rPr kumimoji="1" lang="zh-TW" altLang="en-US" sz="2400" b="1" dirty="0" smtClean="0">
                <a:latin typeface="標楷體" pitchFamily="65" charset="-120"/>
                <a:ea typeface="標楷體" pitchFamily="65" charset="-120"/>
                <a:cs typeface="Times New Roman" pitchFamily="18" charset="0"/>
              </a:rPr>
              <a:t> 下頷運動</a:t>
            </a:r>
            <a:endParaRPr kumimoji="1" lang="zh-TW" altLang="en-US" sz="2400" dirty="0" smtClean="0">
              <a:latin typeface="Arial" pitchFamily="34" charset="0"/>
              <a:ea typeface="新細明體" pitchFamily="18" charset="-120"/>
            </a:endParaRPr>
          </a:p>
          <a:p>
            <a:pPr marL="365760" lvl="1" indent="0" eaLnBrk="0" fontAlgn="base" hangingPunct="0">
              <a:spcBef>
                <a:spcPct val="0"/>
              </a:spcBef>
              <a:spcAft>
                <a:spcPct val="0"/>
              </a:spcAft>
              <a:buClrTx/>
              <a:buSzTx/>
              <a:buNone/>
            </a:pPr>
            <a:r>
              <a:rPr kumimoji="1" lang="zh-TW" altLang="en-US" sz="2400" b="1" dirty="0" smtClean="0">
                <a:latin typeface="標楷體" pitchFamily="65" charset="-120"/>
                <a:ea typeface="標楷體" pitchFamily="65" charset="-120"/>
                <a:cs typeface="Times New Roman" pitchFamily="18" charset="0"/>
              </a:rPr>
              <a:t>（</a:t>
            </a:r>
            <a:r>
              <a:rPr kumimoji="1" lang="en-US" altLang="zh-TW" sz="2400" b="1" dirty="0" smtClean="0">
                <a:latin typeface="標楷體" pitchFamily="65" charset="-120"/>
                <a:ea typeface="標楷體" pitchFamily="65" charset="-120"/>
                <a:cs typeface="Times New Roman" pitchFamily="18" charset="0"/>
              </a:rPr>
              <a:t>3</a:t>
            </a:r>
            <a:r>
              <a:rPr kumimoji="1" lang="zh-TW" altLang="en-US" sz="2400" b="1" dirty="0" smtClean="0">
                <a:latin typeface="標楷體" pitchFamily="65" charset="-120"/>
                <a:ea typeface="標楷體" pitchFamily="65" charset="-120"/>
                <a:cs typeface="Times New Roman" pitchFamily="18" charset="0"/>
              </a:rPr>
              <a:t>）下頷阻抗運動二</a:t>
            </a:r>
            <a:endParaRPr kumimoji="1" lang="zh-TW" altLang="en-US" sz="2400" dirty="0" smtClean="0">
              <a:latin typeface="Arial" pitchFamily="34" charset="0"/>
              <a:ea typeface="新細明體" pitchFamily="18" charset="-12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將海綿棒或壓舌板放在左邊齒臼</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咬緊海綿棒，抵抗不要讓海綿棒或壓舌板抽出</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持續五秒鐘後休息</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反覆練習十次</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換邊再反覆練習十次</a:t>
            </a:r>
            <a:endParaRPr lang="zh-TW" altLang="en-US" sz="2200" dirty="0"/>
          </a:p>
        </p:txBody>
      </p:sp>
      <p:sp>
        <p:nvSpPr>
          <p:cNvPr id="11674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pic>
        <p:nvPicPr>
          <p:cNvPr id="3075" name="Picture 3" descr="圖片14"/>
          <p:cNvPicPr>
            <a:picLocks noChangeAspect="1" noChangeArrowheads="1"/>
          </p:cNvPicPr>
          <p:nvPr/>
        </p:nvPicPr>
        <p:blipFill>
          <a:blip r:embed="rId2">
            <a:lum contrast="-18000"/>
          </a:blip>
          <a:srcRect/>
          <a:stretch>
            <a:fillRect/>
          </a:stretch>
        </p:blipFill>
        <p:spPr bwMode="auto">
          <a:xfrm>
            <a:off x="5357818" y="1571612"/>
            <a:ext cx="2678119" cy="323217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857232"/>
            <a:ext cx="4071966" cy="2286016"/>
          </a:xfrm>
        </p:spPr>
        <p:txBody>
          <a:bodyPr>
            <a:normAutofit/>
          </a:bodyPr>
          <a:lstStyle/>
          <a:p>
            <a:pPr marL="0" lvl="0" indent="0" fontAlgn="base">
              <a:spcBef>
                <a:spcPct val="0"/>
              </a:spcBef>
              <a:spcAft>
                <a:spcPct val="0"/>
              </a:spcAft>
              <a:buClrTx/>
              <a:buSzTx/>
              <a:buNone/>
            </a:pPr>
            <a:r>
              <a:rPr kumimoji="1" lang="en-US" altLang="zh-TW" sz="2400" b="1" dirty="0" smtClean="0">
                <a:latin typeface="標楷體" pitchFamily="65" charset="-120"/>
                <a:ea typeface="標楷體" pitchFamily="65" charset="-120"/>
                <a:cs typeface="Times New Roman" pitchFamily="18" charset="0"/>
              </a:rPr>
              <a:t>D.</a:t>
            </a:r>
            <a:r>
              <a:rPr kumimoji="1" lang="zh-TW" altLang="en-US" sz="2400" b="1" dirty="0" smtClean="0">
                <a:latin typeface="標楷體" pitchFamily="65" charset="-120"/>
                <a:ea typeface="標楷體" pitchFamily="65" charset="-120"/>
                <a:cs typeface="Times New Roman" pitchFamily="18" charset="0"/>
              </a:rPr>
              <a:t>舌頭運動</a:t>
            </a:r>
            <a:endParaRPr kumimoji="1" lang="zh-TW" altLang="en-US" sz="2400" dirty="0" smtClean="0">
              <a:latin typeface="Arial" pitchFamily="34" charset="0"/>
              <a:ea typeface="新細明體" pitchFamily="18" charset="-120"/>
            </a:endParaRPr>
          </a:p>
          <a:p>
            <a:pPr marL="365760" lvl="1" indent="0" eaLnBrk="0" fontAlgn="base" hangingPunct="0">
              <a:spcBef>
                <a:spcPct val="0"/>
              </a:spcBef>
              <a:spcAft>
                <a:spcPct val="0"/>
              </a:spcAft>
              <a:buClrTx/>
              <a:buSzTx/>
              <a:buNone/>
            </a:pPr>
            <a:r>
              <a:rPr kumimoji="1" lang="zh-TW" altLang="en-US" sz="2400" b="1" dirty="0" smtClean="0">
                <a:latin typeface="標楷體" pitchFamily="65" charset="-120"/>
                <a:ea typeface="標楷體" pitchFamily="65" charset="-120"/>
                <a:cs typeface="Times New Roman" pitchFamily="18" charset="0"/>
              </a:rPr>
              <a:t>（</a:t>
            </a:r>
            <a:r>
              <a:rPr kumimoji="1" lang="en-US" altLang="zh-TW" sz="2400" b="1" dirty="0" smtClean="0">
                <a:latin typeface="標楷體" pitchFamily="65" charset="-120"/>
                <a:ea typeface="標楷體" pitchFamily="65" charset="-120"/>
                <a:cs typeface="Times New Roman" pitchFamily="18" charset="0"/>
              </a:rPr>
              <a:t>1</a:t>
            </a:r>
            <a:r>
              <a:rPr kumimoji="1" lang="zh-TW" altLang="en-US" sz="2400" b="1" dirty="0" smtClean="0">
                <a:latin typeface="標楷體" pitchFamily="65" charset="-120"/>
                <a:ea typeface="標楷體" pitchFamily="65" charset="-120"/>
                <a:cs typeface="Times New Roman" pitchFamily="18" charset="0"/>
              </a:rPr>
              <a:t>）舌頭伸展運動一</a:t>
            </a:r>
            <a:endParaRPr kumimoji="1" lang="en-US" altLang="zh-TW" sz="2400" b="1"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盡量將舌頭伸出嘴巴，然後縮回</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反覆練習十次</a:t>
            </a:r>
            <a:endParaRPr kumimoji="1" lang="en-US" altLang="zh-TW" sz="2200" dirty="0" smtClean="0">
              <a:latin typeface="Arial" pitchFamily="34" charset="0"/>
              <a:ea typeface="新細明體" pitchFamily="18" charset="-120"/>
            </a:endParaRPr>
          </a:p>
        </p:txBody>
      </p:sp>
      <p:pic>
        <p:nvPicPr>
          <p:cNvPr id="147457" name="Picture 1" descr="圖片22"/>
          <p:cNvPicPr>
            <a:picLocks noChangeAspect="1" noChangeArrowheads="1"/>
          </p:cNvPicPr>
          <p:nvPr/>
        </p:nvPicPr>
        <p:blipFill>
          <a:blip r:embed="rId2"/>
          <a:srcRect/>
          <a:stretch>
            <a:fillRect/>
          </a:stretch>
        </p:blipFill>
        <p:spPr bwMode="auto">
          <a:xfrm>
            <a:off x="4929190" y="1071546"/>
            <a:ext cx="2857520" cy="3071834"/>
          </a:xfrm>
          <a:prstGeom prst="rect">
            <a:avLst/>
          </a:prstGeom>
          <a:noFill/>
        </p:spPr>
      </p:pic>
      <p:sp>
        <p:nvSpPr>
          <p:cNvPr id="147459" name="Rectangle 3"/>
          <p:cNvSpPr>
            <a:spLocks noChangeArrowheads="1"/>
          </p:cNvSpPr>
          <p:nvPr/>
        </p:nvSpPr>
        <p:spPr bwMode="auto">
          <a:xfrm>
            <a:off x="0" y="0"/>
            <a:ext cx="28725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D</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14746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1435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571480"/>
            <a:ext cx="7715304" cy="2357454"/>
          </a:xfrm>
        </p:spPr>
        <p:txBody>
          <a:bodyPr>
            <a:normAutofit/>
          </a:bodyPr>
          <a:lstStyle/>
          <a:p>
            <a:pPr marL="0" lvl="0" indent="0" fontAlgn="base">
              <a:spcBef>
                <a:spcPct val="0"/>
              </a:spcBef>
              <a:spcAft>
                <a:spcPct val="0"/>
              </a:spcAft>
              <a:buClrTx/>
              <a:buSzTx/>
              <a:buNone/>
            </a:pPr>
            <a:r>
              <a:rPr kumimoji="1" lang="en-US" altLang="zh-TW" sz="2400" b="1" dirty="0" smtClean="0">
                <a:latin typeface="標楷體" pitchFamily="65" charset="-120"/>
                <a:ea typeface="標楷體" pitchFamily="65" charset="-120"/>
                <a:cs typeface="Times New Roman" pitchFamily="18" charset="0"/>
              </a:rPr>
              <a:t>D.</a:t>
            </a:r>
            <a:r>
              <a:rPr kumimoji="1" lang="zh-TW" altLang="en-US" sz="2400" b="1" dirty="0" smtClean="0">
                <a:latin typeface="標楷體" pitchFamily="65" charset="-120"/>
                <a:ea typeface="標楷體" pitchFamily="65" charset="-120"/>
                <a:cs typeface="Times New Roman" pitchFamily="18" charset="0"/>
              </a:rPr>
              <a:t>舌頭運動</a:t>
            </a:r>
            <a:endParaRPr kumimoji="1" lang="zh-TW" altLang="en-US" sz="2400" dirty="0" smtClean="0">
              <a:latin typeface="Arial" pitchFamily="34" charset="0"/>
              <a:ea typeface="新細明體" pitchFamily="18" charset="-120"/>
            </a:endParaRPr>
          </a:p>
          <a:p>
            <a:pPr marL="365760" lvl="1" indent="0" eaLnBrk="0" fontAlgn="base" hangingPunct="0">
              <a:spcBef>
                <a:spcPct val="0"/>
              </a:spcBef>
              <a:spcAft>
                <a:spcPct val="0"/>
              </a:spcAft>
              <a:buClrTx/>
              <a:buSzTx/>
              <a:buNone/>
            </a:pPr>
            <a:r>
              <a:rPr kumimoji="1" lang="zh-TW" altLang="en-US" sz="2400" b="1" dirty="0" smtClean="0">
                <a:latin typeface="標楷體" pitchFamily="65" charset="-120"/>
                <a:ea typeface="標楷體" pitchFamily="65" charset="-120"/>
                <a:cs typeface="Times New Roman" pitchFamily="18" charset="0"/>
              </a:rPr>
              <a:t>（</a:t>
            </a:r>
            <a:r>
              <a:rPr kumimoji="1" lang="en-US" altLang="zh-TW" sz="2400" b="1" dirty="0" smtClean="0">
                <a:latin typeface="標楷體" pitchFamily="65" charset="-120"/>
                <a:ea typeface="標楷體" pitchFamily="65" charset="-120"/>
                <a:cs typeface="Times New Roman" pitchFamily="18" charset="0"/>
              </a:rPr>
              <a:t>2</a:t>
            </a:r>
            <a:r>
              <a:rPr kumimoji="1" lang="zh-TW" altLang="en-US" sz="2400" b="1" dirty="0" smtClean="0">
                <a:latin typeface="標楷體" pitchFamily="65" charset="-120"/>
                <a:ea typeface="標楷體" pitchFamily="65" charset="-120"/>
                <a:cs typeface="Times New Roman" pitchFamily="18" charset="0"/>
              </a:rPr>
              <a:t>）舌頭伸展運動二</a:t>
            </a:r>
            <a:endParaRPr kumimoji="1" lang="en-US" altLang="zh-TW" b="1"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將舌頭往右嘴角伸出</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伸的愈遠愈好</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然後轉往左嘴角伸出</a:t>
            </a:r>
            <a:endParaRPr kumimoji="1" lang="en-US" altLang="zh-TW" sz="2200" dirty="0" smtClean="0">
              <a:latin typeface="標楷體" pitchFamily="65" charset="-120"/>
              <a:ea typeface="標楷體" pitchFamily="65" charset="-120"/>
              <a:cs typeface="Times New Roman" pitchFamily="18" charset="0"/>
            </a:endParaRPr>
          </a:p>
          <a:p>
            <a:pPr marL="914400" lvl="3" indent="0" eaLnBrk="0" fontAlgn="base" hangingPunct="0">
              <a:spcBef>
                <a:spcPct val="0"/>
              </a:spcBef>
              <a:spcAft>
                <a:spcPct val="0"/>
              </a:spcAft>
              <a:buClrTx/>
              <a:buFont typeface="Wingdings" pitchFamily="2" charset="2"/>
              <a:buChar char="l"/>
            </a:pPr>
            <a:r>
              <a:rPr kumimoji="1" lang="zh-TW" altLang="en-US" sz="2200" dirty="0" smtClean="0">
                <a:latin typeface="標楷體" pitchFamily="65" charset="-120"/>
                <a:ea typeface="標楷體" pitchFamily="65" charset="-120"/>
                <a:cs typeface="Times New Roman" pitchFamily="18" charset="0"/>
              </a:rPr>
              <a:t>舌頭左、右交替伸出動作</a:t>
            </a:r>
            <a:endParaRPr lang="zh-TW" altLang="en-US" sz="2200" dirty="0" smtClean="0"/>
          </a:p>
        </p:txBody>
      </p:sp>
      <p:pic>
        <p:nvPicPr>
          <p:cNvPr id="147458" name="Picture 2" descr="圖片15"/>
          <p:cNvPicPr>
            <a:picLocks noChangeAspect="1" noChangeArrowheads="1"/>
          </p:cNvPicPr>
          <p:nvPr/>
        </p:nvPicPr>
        <p:blipFill>
          <a:blip r:embed="rId2"/>
          <a:srcRect/>
          <a:stretch>
            <a:fillRect/>
          </a:stretch>
        </p:blipFill>
        <p:spPr bwMode="auto">
          <a:xfrm>
            <a:off x="1214414" y="3000372"/>
            <a:ext cx="3000396" cy="2268016"/>
          </a:xfrm>
          <a:prstGeom prst="rect">
            <a:avLst/>
          </a:prstGeom>
          <a:noFill/>
        </p:spPr>
      </p:pic>
      <p:sp>
        <p:nvSpPr>
          <p:cNvPr id="147459" name="Rectangle 3"/>
          <p:cNvSpPr>
            <a:spLocks noChangeArrowheads="1"/>
          </p:cNvSpPr>
          <p:nvPr/>
        </p:nvSpPr>
        <p:spPr bwMode="auto">
          <a:xfrm>
            <a:off x="0" y="0"/>
            <a:ext cx="28725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D</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147460"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51435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endParaRPr>
          </a:p>
        </p:txBody>
      </p:sp>
      <p:pic>
        <p:nvPicPr>
          <p:cNvPr id="147463" name="Picture 7" descr="圖片16"/>
          <p:cNvPicPr>
            <a:picLocks noChangeAspect="1" noChangeArrowheads="1"/>
          </p:cNvPicPr>
          <p:nvPr/>
        </p:nvPicPr>
        <p:blipFill>
          <a:blip r:embed="rId3"/>
          <a:srcRect/>
          <a:stretch>
            <a:fillRect/>
          </a:stretch>
        </p:blipFill>
        <p:spPr bwMode="auto">
          <a:xfrm>
            <a:off x="4857752" y="3000372"/>
            <a:ext cx="2928958" cy="2286016"/>
          </a:xfrm>
          <a:prstGeom prst="rect">
            <a:avLst/>
          </a:prstGeom>
          <a:noFill/>
          <a:ln w="9525">
            <a:noFill/>
            <a:miter lim="800000"/>
            <a:headEnd/>
            <a:tailEnd/>
          </a:ln>
        </p:spPr>
      </p:pic>
      <p:sp>
        <p:nvSpPr>
          <p:cNvPr id="12" name="內容版面配置區 2"/>
          <p:cNvSpPr txBox="1">
            <a:spLocks/>
          </p:cNvSpPr>
          <p:nvPr/>
        </p:nvSpPr>
        <p:spPr>
          <a:xfrm>
            <a:off x="4857752" y="928670"/>
            <a:ext cx="3705252" cy="2214578"/>
          </a:xfrm>
          <a:prstGeom prst="rect">
            <a:avLst/>
          </a:prstGeom>
        </p:spPr>
        <p:txBody>
          <a:bodyPr vert="horz">
            <a:normAutofit/>
          </a:bodyPr>
          <a:lstStyle/>
          <a:p>
            <a:pPr lvl="1" eaLnBrk="0" hangingPunct="0">
              <a:buFont typeface="Wingdings 2"/>
              <a:buNone/>
            </a:pPr>
            <a:endParaRPr kumimoji="0" lang="zh-TW"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4714876" y="714356"/>
            <a:ext cx="3857652" cy="1714512"/>
          </a:xfrm>
        </p:spPr>
        <p:txBody>
          <a:bodyPr>
            <a:noAutofit/>
          </a:bodyPr>
          <a:lstStyle/>
          <a:p>
            <a:pPr marL="640080" lvl="2" indent="0" eaLnBrk="0" fontAlgn="base" hangingPunct="0">
              <a:spcBef>
                <a:spcPct val="0"/>
              </a:spcBef>
              <a:spcAft>
                <a:spcPct val="0"/>
              </a:spcAft>
              <a:buClrTx/>
              <a:buSzTx/>
              <a:buNone/>
            </a:pPr>
            <a:r>
              <a:rPr kumimoji="1" lang="zh-TW" altLang="en-US" b="1" dirty="0" smtClean="0">
                <a:latin typeface="標楷體" pitchFamily="65" charset="-120"/>
                <a:ea typeface="標楷體" pitchFamily="65" charset="-120"/>
                <a:cs typeface="Times New Roman" pitchFamily="18" charset="0"/>
              </a:rPr>
              <a:t>（</a:t>
            </a:r>
            <a:r>
              <a:rPr kumimoji="1" lang="en-US" altLang="zh-TW" b="1" dirty="0" smtClean="0">
                <a:latin typeface="標楷體" pitchFamily="65" charset="-120"/>
                <a:ea typeface="標楷體" pitchFamily="65" charset="-120"/>
                <a:cs typeface="Times New Roman" pitchFamily="18" charset="0"/>
              </a:rPr>
              <a:t>4</a:t>
            </a:r>
            <a:r>
              <a:rPr kumimoji="1" lang="zh-TW" altLang="en-US" b="1" dirty="0" smtClean="0">
                <a:latin typeface="標楷體" pitchFamily="65" charset="-120"/>
                <a:ea typeface="標楷體" pitchFamily="65" charset="-120"/>
                <a:cs typeface="Times New Roman" pitchFamily="18" charset="0"/>
              </a:rPr>
              <a:t>）舌頭抗阻運動</a:t>
            </a:r>
            <a:endParaRPr kumimoji="1" lang="en-US" altLang="zh-TW" sz="2200" b="1" dirty="0" smtClean="0">
              <a:latin typeface="標楷體" pitchFamily="65" charset="-120"/>
              <a:ea typeface="標楷體" pitchFamily="65" charset="-120"/>
              <a:cs typeface="Times New Roman" pitchFamily="18" charset="0"/>
            </a:endParaRPr>
          </a:p>
          <a:p>
            <a:pPr marL="640080" lvl="2" indent="0" eaLnBrk="0" fontAlgn="base" hangingPunct="0">
              <a:spcBef>
                <a:spcPct val="0"/>
              </a:spcBef>
              <a:spcAft>
                <a:spcPct val="0"/>
              </a:spcAft>
              <a:buClrTx/>
              <a:buSzTx/>
              <a:buNone/>
            </a:pPr>
            <a:r>
              <a:rPr kumimoji="1" lang="zh-TW" altLang="en-US" sz="2200" dirty="0" smtClean="0">
                <a:latin typeface="標楷體" pitchFamily="65" charset="-120"/>
                <a:ea typeface="標楷體" pitchFamily="65" charset="-120"/>
                <a:cs typeface="Times New Roman" pitchFamily="18" charset="0"/>
              </a:rPr>
              <a:t>將壓舌板放在嘴巴前面</a:t>
            </a:r>
            <a:endParaRPr kumimoji="1" lang="en-US" altLang="zh-TW" sz="2200" dirty="0" smtClean="0">
              <a:latin typeface="標楷體" pitchFamily="65" charset="-120"/>
              <a:ea typeface="標楷體" pitchFamily="65" charset="-120"/>
              <a:cs typeface="Times New Roman" pitchFamily="18" charset="0"/>
            </a:endParaRPr>
          </a:p>
          <a:p>
            <a:pPr marL="640080" lvl="2" indent="0" eaLnBrk="0" fontAlgn="base" hangingPunct="0">
              <a:spcBef>
                <a:spcPct val="0"/>
              </a:spcBef>
              <a:spcAft>
                <a:spcPct val="0"/>
              </a:spcAft>
              <a:buClrTx/>
              <a:buSzTx/>
              <a:buNone/>
            </a:pPr>
            <a:r>
              <a:rPr kumimoji="1" lang="zh-TW" altLang="en-US" sz="2200" dirty="0" smtClean="0">
                <a:latin typeface="標楷體" pitchFamily="65" charset="-120"/>
                <a:ea typeface="標楷體" pitchFamily="65" charset="-120"/>
                <a:cs typeface="Times New Roman" pitchFamily="18" charset="0"/>
              </a:rPr>
              <a:t>再以舌頭用力頂住壓舌板</a:t>
            </a:r>
            <a:endParaRPr lang="zh-TW" altLang="en-US" sz="2200" dirty="0"/>
          </a:p>
        </p:txBody>
      </p:sp>
      <p:sp>
        <p:nvSpPr>
          <p:cNvPr id="5" name="內容版面配置區 2"/>
          <p:cNvSpPr txBox="1">
            <a:spLocks/>
          </p:cNvSpPr>
          <p:nvPr/>
        </p:nvSpPr>
        <p:spPr>
          <a:xfrm>
            <a:off x="285720" y="509566"/>
            <a:ext cx="4071966" cy="3205186"/>
          </a:xfrm>
          <a:prstGeom prst="rect">
            <a:avLst/>
          </a:prstGeom>
        </p:spPr>
        <p:txBody>
          <a:bodyPr vert="horz">
            <a:normAutofit/>
          </a:bodyPr>
          <a:lstStyle/>
          <a:p>
            <a:pPr marL="0" marR="0" lvl="0" indent="0" algn="l" defTabSz="914400" rtl="0" eaLnBrk="1" fontAlgn="base" latinLnBrk="0" hangingPunct="1">
              <a:lnSpc>
                <a:spcPct val="100000"/>
              </a:lnSpc>
              <a:spcBef>
                <a:spcPct val="0"/>
              </a:spcBef>
              <a:spcAft>
                <a:spcPct val="0"/>
              </a:spcAft>
              <a:buClrTx/>
              <a:buSzTx/>
              <a:buFont typeface="Wingdings 2"/>
              <a:buNone/>
              <a:tabLst/>
              <a:defRPr/>
            </a:pPr>
            <a:r>
              <a:rPr kumimoji="1" lang="en-US" altLang="zh-TW" sz="24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D.</a:t>
            </a:r>
            <a:r>
              <a:rPr kumimoji="1" lang="zh-TW" altLang="en-US" sz="24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舌頭運動</a:t>
            </a:r>
            <a:endParaRPr kumimoji="1" lang="zh-TW" altLang="en-US" sz="2400" b="0" i="0" u="none" strike="noStrike" kern="1200" cap="none" spc="0" normalizeH="0" baseline="0" noProof="0" dirty="0" smtClean="0">
              <a:ln>
                <a:noFill/>
              </a:ln>
              <a:effectLst/>
              <a:uLnTx/>
              <a:uFillTx/>
              <a:latin typeface="Arial" pitchFamily="34" charset="0"/>
              <a:ea typeface="新細明體" pitchFamily="18" charset="-120"/>
              <a:cs typeface="+mn-cs"/>
            </a:endParaRPr>
          </a:p>
          <a:p>
            <a:pPr lvl="1" eaLnBrk="0" hangingPunct="0">
              <a:lnSpc>
                <a:spcPct val="120000"/>
              </a:lnSpc>
              <a:buFont typeface="Wingdings 2"/>
              <a:buNone/>
            </a:pPr>
            <a:r>
              <a:rPr kumimoji="1" lang="zh-TW" altLang="en-US" sz="24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a:t>
            </a:r>
            <a:r>
              <a:rPr kumimoji="1" lang="en-US" altLang="zh-TW" sz="24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3</a:t>
            </a:r>
            <a:r>
              <a:rPr kumimoji="1" lang="zh-TW" altLang="en-US" sz="24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）舌頭伸展運動三</a:t>
            </a:r>
            <a:endParaRPr kumimoji="1" lang="en-US" altLang="zh-TW" sz="3100" b="1"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endParaRPr>
          </a:p>
          <a:p>
            <a:pPr lvl="2" eaLnBrk="0" hangingPunct="0">
              <a:lnSpc>
                <a:spcPct val="120000"/>
              </a:lnSpc>
              <a:buFont typeface="Arial" pitchFamily="34" charset="0"/>
              <a:buChar char="•"/>
            </a:pPr>
            <a:r>
              <a:rPr kumimoji="1" lang="zh-TW" altLang="en-US" sz="2200" b="0"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嘴巴稍微張開</a:t>
            </a:r>
            <a:endParaRPr kumimoji="1" lang="en-US" altLang="zh-TW" sz="2200" b="0"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endParaRPr>
          </a:p>
          <a:p>
            <a:pPr lvl="2" eaLnBrk="0" hangingPunct="0">
              <a:lnSpc>
                <a:spcPct val="120000"/>
              </a:lnSpc>
              <a:buFont typeface="Arial" pitchFamily="34" charset="0"/>
              <a:buChar char="•"/>
            </a:pPr>
            <a:r>
              <a:rPr kumimoji="1" lang="zh-TW" altLang="en-US" sz="2200" b="0" i="0" u="none" strike="noStrike" kern="1200" cap="none" spc="0" normalizeH="0" baseline="0" noProof="0" dirty="0" smtClean="0">
                <a:ln>
                  <a:noFill/>
                </a:ln>
                <a:effectLst/>
                <a:uLnTx/>
                <a:uFillTx/>
                <a:latin typeface="標楷體" pitchFamily="65" charset="-120"/>
                <a:ea typeface="標楷體" pitchFamily="65" charset="-120"/>
                <a:cs typeface="Times New Roman" pitchFamily="18" charset="0"/>
              </a:rPr>
              <a:t>用舌頭沿著嘴角四周繞一圈。</a:t>
            </a:r>
            <a:endParaRPr kumimoji="1" lang="en-US" altLang="zh-TW" sz="2200" b="0" i="0" u="none" strike="noStrike" kern="1200" cap="none" spc="0" normalizeH="0" baseline="0" noProof="0" dirty="0" smtClean="0">
              <a:ln>
                <a:noFill/>
              </a:ln>
              <a:effectLst/>
              <a:uLnTx/>
              <a:uFillTx/>
              <a:latin typeface="Arial" pitchFamily="34" charset="0"/>
              <a:ea typeface="新細明體" pitchFamily="18" charset="-120"/>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zh-TW" altLang="en-US" sz="2600" b="0" i="0" u="none" strike="noStrike" kern="1200" cap="none" spc="0" normalizeH="0" baseline="0" noProof="0" dirty="0">
              <a:ln>
                <a:noFill/>
              </a:ln>
              <a:effectLst/>
              <a:uLnTx/>
              <a:uFillTx/>
              <a:latin typeface="+mn-lt"/>
              <a:ea typeface="+mn-ea"/>
              <a:cs typeface="+mn-cs"/>
            </a:endParaRPr>
          </a:p>
        </p:txBody>
      </p:sp>
      <p:pic>
        <p:nvPicPr>
          <p:cNvPr id="4098" name="Picture 2" descr="圖片17"/>
          <p:cNvPicPr>
            <a:picLocks noChangeAspect="1" noChangeArrowheads="1"/>
          </p:cNvPicPr>
          <p:nvPr/>
        </p:nvPicPr>
        <p:blipFill>
          <a:blip r:embed="rId2"/>
          <a:srcRect/>
          <a:stretch>
            <a:fillRect/>
          </a:stretch>
        </p:blipFill>
        <p:spPr bwMode="auto">
          <a:xfrm>
            <a:off x="1000100" y="3000372"/>
            <a:ext cx="3143272" cy="2500330"/>
          </a:xfrm>
          <a:prstGeom prst="rect">
            <a:avLst/>
          </a:prstGeom>
          <a:noFill/>
          <a:ln w="9525">
            <a:noFill/>
            <a:miter lim="800000"/>
            <a:headEnd/>
            <a:tailEnd/>
          </a:ln>
        </p:spPr>
      </p:pic>
      <p:pic>
        <p:nvPicPr>
          <p:cNvPr id="4099" name="Picture 3" descr="圖片18"/>
          <p:cNvPicPr>
            <a:picLocks noChangeAspect="1" noChangeArrowheads="1"/>
          </p:cNvPicPr>
          <p:nvPr/>
        </p:nvPicPr>
        <p:blipFill>
          <a:blip r:embed="rId3"/>
          <a:srcRect/>
          <a:stretch>
            <a:fillRect/>
          </a:stretch>
        </p:blipFill>
        <p:spPr bwMode="auto">
          <a:xfrm>
            <a:off x="5429256" y="2928934"/>
            <a:ext cx="3143272" cy="250033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857232"/>
            <a:ext cx="4257676" cy="5143536"/>
          </a:xfrm>
        </p:spPr>
        <p:txBody>
          <a:bodyPr>
            <a:normAutofit/>
          </a:bodyPr>
          <a:lstStyle/>
          <a:p>
            <a:pPr lvl="1">
              <a:buNone/>
            </a:pPr>
            <a:r>
              <a:rPr kumimoji="1" lang="en-US" altLang="zh-TW" sz="2400" b="1" dirty="0" smtClean="0">
                <a:latin typeface="標楷體" pitchFamily="65" charset="-120"/>
                <a:ea typeface="標楷體" pitchFamily="65" charset="-120"/>
                <a:cs typeface="Times New Roman" pitchFamily="18" charset="0"/>
              </a:rPr>
              <a:t>D.</a:t>
            </a:r>
            <a:r>
              <a:rPr kumimoji="1" lang="zh-TW" altLang="en-US" sz="2400" b="1" dirty="0" smtClean="0">
                <a:latin typeface="標楷體" pitchFamily="65" charset="-120"/>
                <a:ea typeface="標楷體" pitchFamily="65" charset="-120"/>
                <a:cs typeface="Times New Roman" pitchFamily="18" charset="0"/>
              </a:rPr>
              <a:t>舌頭運動</a:t>
            </a:r>
            <a:endParaRPr kumimoji="1" lang="en-US" altLang="zh-TW" sz="2400" b="1" dirty="0" smtClean="0">
              <a:latin typeface="標楷體" pitchFamily="65" charset="-120"/>
              <a:ea typeface="標楷體" pitchFamily="65" charset="-120"/>
              <a:cs typeface="Times New Roman" pitchFamily="18" charset="0"/>
            </a:endParaRPr>
          </a:p>
          <a:p>
            <a:pPr lvl="2">
              <a:buNone/>
            </a:pPr>
            <a:r>
              <a:rPr lang="zh-TW" altLang="en-US" b="1" kern="100" dirty="0" smtClean="0">
                <a:latin typeface="Times New Roman"/>
                <a:ea typeface="標楷體"/>
              </a:rPr>
              <a:t>（</a:t>
            </a:r>
            <a:r>
              <a:rPr lang="en-US" b="1" kern="100" dirty="0" smtClean="0">
                <a:latin typeface="標楷體" pitchFamily="65" charset="-120"/>
                <a:ea typeface="標楷體" pitchFamily="65" charset="-120"/>
              </a:rPr>
              <a:t>5</a:t>
            </a:r>
            <a:r>
              <a:rPr lang="zh-TW" altLang="en-US" b="1" kern="100" dirty="0" smtClean="0">
                <a:latin typeface="標楷體" pitchFamily="65" charset="-120"/>
                <a:ea typeface="標楷體" pitchFamily="65" charset="-120"/>
              </a:rPr>
              <a:t>）包舌運動</a:t>
            </a:r>
            <a:endParaRPr lang="en-US" altLang="zh-TW" b="1"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用沾濕的紗布或毛巾包住舌尖</a:t>
            </a:r>
            <a:endParaRPr lang="en-US" altLang="zh-TW" sz="2200"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將舌尖定位</a:t>
            </a:r>
            <a:endParaRPr lang="en-US" altLang="zh-TW" sz="2200"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要求病患將舌頭往後縮</a:t>
            </a:r>
            <a:endParaRPr lang="en-US" altLang="zh-TW" sz="2200"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反覆收縮三次後</a:t>
            </a:r>
            <a:endParaRPr lang="en-US" altLang="zh-TW" sz="2200"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放手讓舌頭自然往後用力縮</a:t>
            </a:r>
            <a:endParaRPr lang="en-US" altLang="zh-TW" sz="2200" kern="100" dirty="0" smtClean="0">
              <a:latin typeface="標楷體" pitchFamily="65" charset="-120"/>
              <a:ea typeface="標楷體" pitchFamily="65" charset="-120"/>
            </a:endParaRPr>
          </a:p>
          <a:p>
            <a:pPr lvl="4">
              <a:buFont typeface="Wingdings" pitchFamily="2" charset="2"/>
              <a:buChar char="l"/>
            </a:pPr>
            <a:r>
              <a:rPr lang="zh-TW" altLang="en-US" sz="2200" kern="100" dirty="0" smtClean="0">
                <a:latin typeface="標楷體" pitchFamily="65" charset="-120"/>
                <a:ea typeface="標楷體" pitchFamily="65" charset="-120"/>
              </a:rPr>
              <a:t>可增加舌根的力量</a:t>
            </a:r>
          </a:p>
          <a:p>
            <a:endParaRPr lang="zh-TW" altLang="en-US" dirty="0"/>
          </a:p>
        </p:txBody>
      </p:sp>
      <p:pic>
        <p:nvPicPr>
          <p:cNvPr id="148482" name="Picture 2" descr="圖片19"/>
          <p:cNvPicPr>
            <a:picLocks noChangeAspect="1" noChangeArrowheads="1"/>
          </p:cNvPicPr>
          <p:nvPr/>
        </p:nvPicPr>
        <p:blipFill>
          <a:blip r:embed="rId2"/>
          <a:srcRect/>
          <a:stretch>
            <a:fillRect/>
          </a:stretch>
        </p:blipFill>
        <p:spPr bwMode="auto">
          <a:xfrm>
            <a:off x="5214942" y="2357430"/>
            <a:ext cx="3071834" cy="271464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86314" y="1285860"/>
            <a:ext cx="4043362" cy="1643074"/>
          </a:xfrm>
        </p:spPr>
        <p:txBody>
          <a:bodyPr/>
          <a:lstStyle/>
          <a:p>
            <a:pPr>
              <a:buNone/>
            </a:pPr>
            <a:r>
              <a:rPr lang="en-US" altLang="zh-TW" sz="2400" b="1" dirty="0" smtClean="0">
                <a:latin typeface="標楷體" pitchFamily="65" charset="-120"/>
                <a:ea typeface="標楷體" pitchFamily="65" charset="-120"/>
              </a:rPr>
              <a:t>(</a:t>
            </a:r>
            <a:r>
              <a:rPr lang="en-US" sz="2400" b="1" dirty="0" smtClean="0">
                <a:latin typeface="標楷體" pitchFamily="65" charset="-120"/>
                <a:ea typeface="標楷體" pitchFamily="65" charset="-120"/>
              </a:rPr>
              <a:t>2</a:t>
            </a:r>
            <a:r>
              <a:rPr lang="zh-TW" altLang="en-US" sz="2400" b="1" dirty="0" smtClean="0">
                <a:latin typeface="標楷體" pitchFamily="65" charset="-120"/>
                <a:ea typeface="標楷體" pitchFamily="65" charset="-120"/>
              </a:rPr>
              <a:t>）嗓音練習</a:t>
            </a:r>
            <a:endParaRPr lang="en-US" altLang="zh-TW" sz="2400" b="1" dirty="0" smtClean="0">
              <a:latin typeface="標楷體" pitchFamily="65" charset="-120"/>
              <a:ea typeface="標楷體" pitchFamily="65" charset="-120"/>
            </a:endParaRPr>
          </a:p>
          <a:p>
            <a:pPr lvl="1">
              <a:buFont typeface="Wingdings" pitchFamily="2" charset="2"/>
              <a:buChar char="l"/>
            </a:pPr>
            <a:r>
              <a:rPr lang="zh-TW" altLang="en-US" sz="2200" dirty="0" smtClean="0">
                <a:latin typeface="標楷體" pitchFamily="65" charset="-120"/>
                <a:ea typeface="標楷體" pitchFamily="65" charset="-120"/>
              </a:rPr>
              <a:t>推牆壁喊出短促而響亮的「啊」，促使聲門合攏。</a:t>
            </a:r>
          </a:p>
          <a:p>
            <a:pPr>
              <a:buNone/>
            </a:pPr>
            <a:endParaRPr lang="zh-TW" altLang="en-US" dirty="0"/>
          </a:p>
        </p:txBody>
      </p:sp>
      <p:pic>
        <p:nvPicPr>
          <p:cNvPr id="4" name="Picture 3" descr="圖片20"/>
          <p:cNvPicPr>
            <a:picLocks noChangeAspect="1" noChangeArrowheads="1"/>
          </p:cNvPicPr>
          <p:nvPr/>
        </p:nvPicPr>
        <p:blipFill>
          <a:blip r:embed="rId2"/>
          <a:srcRect/>
          <a:stretch>
            <a:fillRect/>
          </a:stretch>
        </p:blipFill>
        <p:spPr bwMode="auto">
          <a:xfrm>
            <a:off x="857224" y="4071942"/>
            <a:ext cx="2928958" cy="2357454"/>
          </a:xfrm>
          <a:prstGeom prst="rect">
            <a:avLst/>
          </a:prstGeom>
          <a:noFill/>
          <a:ln w="9525">
            <a:noFill/>
            <a:miter lim="800000"/>
            <a:headEnd/>
            <a:tailEnd/>
          </a:ln>
        </p:spPr>
      </p:pic>
      <p:pic>
        <p:nvPicPr>
          <p:cNvPr id="5" name="Picture 4" descr="圖片25"/>
          <p:cNvPicPr>
            <a:picLocks noChangeAspect="1" noChangeArrowheads="1"/>
          </p:cNvPicPr>
          <p:nvPr/>
        </p:nvPicPr>
        <p:blipFill>
          <a:blip r:embed="rId3"/>
          <a:srcRect/>
          <a:stretch>
            <a:fillRect/>
          </a:stretch>
        </p:blipFill>
        <p:spPr bwMode="auto">
          <a:xfrm>
            <a:off x="5429256" y="4143380"/>
            <a:ext cx="2840923" cy="2214578"/>
          </a:xfrm>
          <a:prstGeom prst="rect">
            <a:avLst/>
          </a:prstGeom>
          <a:noFill/>
          <a:ln w="9525">
            <a:noFill/>
            <a:miter lim="800000"/>
            <a:headEnd/>
            <a:tailEnd/>
          </a:ln>
        </p:spPr>
      </p:pic>
      <p:sp>
        <p:nvSpPr>
          <p:cNvPr id="6" name="內容版面配置區 2"/>
          <p:cNvSpPr txBox="1">
            <a:spLocks/>
          </p:cNvSpPr>
          <p:nvPr/>
        </p:nvSpPr>
        <p:spPr>
          <a:xfrm>
            <a:off x="285720" y="928670"/>
            <a:ext cx="4033838" cy="214314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E.</a:t>
            </a: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聲門緊閉運動</a:t>
            </a: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a:t>
            </a: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推提運動</a:t>
            </a: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a:t>
            </a:r>
            <a:endParaRPr kumimoji="0" lang="zh-TW" altLang="en-US" sz="24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a:t>
            </a:r>
            <a:r>
              <a:rPr kumimoji="0" 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1</a:t>
            </a:r>
            <a:r>
              <a:rPr kumimoji="0" lang="zh-TW" altLang="en-US"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）吹哨子運動</a:t>
            </a:r>
            <a:endParaRPr kumimoji="0" lang="en-US" altLang="zh-TW" sz="2400" b="1" i="0" u="none" strike="noStrike" kern="1200" cap="none" spc="0" normalizeH="0" baseline="0" noProof="0" dirty="0" smtClean="0">
              <a:ln>
                <a:noFill/>
              </a:ln>
              <a:solidFill>
                <a:schemeClr val="tx1"/>
              </a:solidFill>
              <a:effectLst/>
              <a:uLnTx/>
              <a:uFillTx/>
              <a:latin typeface="標楷體" pitchFamily="65" charset="-120"/>
              <a:ea typeface="標楷體" pitchFamily="65" charset="-120"/>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先深呼吸</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再用力吹哨子</a:t>
            </a:r>
            <a:endParaRPr kumimoji="0" lang="en-US" altLang="zh-TW"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endParaRPr>
          </a:p>
          <a:p>
            <a:pPr marL="731520" lvl="1" indent="-274320" fontAlgn="auto">
              <a:spcBef>
                <a:spcPct val="20000"/>
              </a:spcBef>
              <a:spcAft>
                <a:spcPts val="0"/>
              </a:spcAft>
              <a:buClr>
                <a:schemeClr val="accent1"/>
              </a:buClr>
              <a:buSzPct val="95000"/>
              <a:buFont typeface="Wingdings" pitchFamily="2" charset="2"/>
              <a:buChar char="l"/>
              <a:defRPr/>
            </a:pPr>
            <a:r>
              <a:rPr kumimoji="0" lang="zh-TW" altLang="en-US" sz="22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rPr>
              <a:t>重複十次。</a:t>
            </a:r>
            <a:endParaRPr kumimoji="0" lang="zh-TW" altLang="en-US" sz="2200" b="0" i="0" u="none" strike="noStrike" kern="1200" cap="none" spc="0" normalizeH="0" baseline="0" noProof="0" dirty="0">
              <a:ln>
                <a:noFill/>
              </a:ln>
              <a:solidFill>
                <a:schemeClr val="tx1"/>
              </a:solidFill>
              <a:effectLst/>
              <a:uLnTx/>
              <a:uFillTx/>
              <a:latin typeface="標楷體" pitchFamily="65" charset="-120"/>
              <a:ea typeface="標楷體" pitchFamily="65"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內容版面配置區 2"/>
          <p:cNvSpPr>
            <a:spLocks noGrp="1"/>
          </p:cNvSpPr>
          <p:nvPr>
            <p:ph idx="1"/>
          </p:nvPr>
        </p:nvSpPr>
        <p:spPr>
          <a:xfrm>
            <a:off x="500034" y="857232"/>
            <a:ext cx="8229600" cy="1993586"/>
          </a:xfrm>
        </p:spPr>
        <p:txBody>
          <a:bodyPr/>
          <a:lstStyle/>
          <a:p>
            <a:pPr eaLnBrk="1" hangingPunct="1">
              <a:lnSpc>
                <a:spcPct val="80000"/>
              </a:lnSpc>
              <a:buFont typeface="Wingdings" pitchFamily="2" charset="2"/>
              <a:buNone/>
            </a:pPr>
            <a:r>
              <a:rPr lang="en-US" altLang="zh-TW" sz="2400" b="1" dirty="0" smtClean="0">
                <a:latin typeface="標楷體" pitchFamily="65" charset="-120"/>
                <a:ea typeface="標楷體" pitchFamily="65" charset="-120"/>
              </a:rPr>
              <a:t>F.</a:t>
            </a:r>
            <a:r>
              <a:rPr lang="zh-TW" altLang="en-US" sz="2400" b="1" dirty="0" smtClean="0">
                <a:latin typeface="標楷體" pitchFamily="65" charset="-120"/>
                <a:ea typeface="標楷體" pitchFamily="65" charset="-120"/>
              </a:rPr>
              <a:t>刺激吞嚥反射</a:t>
            </a:r>
          </a:p>
          <a:p>
            <a:pPr lvl="1">
              <a:lnSpc>
                <a:spcPct val="80000"/>
              </a:lnSpc>
              <a:buFont typeface="Arial" pitchFamily="34" charset="0"/>
              <a:buChar char="•"/>
            </a:pPr>
            <a:r>
              <a:rPr lang="zh-TW" altLang="en-US" sz="2200" dirty="0" smtClean="0">
                <a:latin typeface="標楷體" pitchFamily="65" charset="-120"/>
                <a:ea typeface="標楷體" pitchFamily="65" charset="-120"/>
              </a:rPr>
              <a:t>利用溫度</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冰</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刺激兩側前咽門弓</a:t>
            </a:r>
            <a:r>
              <a:rPr lang="en-US" altLang="en-US"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增加吞嚥反射敏感度 。</a:t>
            </a:r>
            <a:endParaRPr lang="en-US" altLang="zh-TW" sz="2200" dirty="0" smtClean="0">
              <a:latin typeface="標楷體" pitchFamily="65" charset="-120"/>
              <a:ea typeface="標楷體" pitchFamily="65" charset="-120"/>
            </a:endParaRPr>
          </a:p>
          <a:p>
            <a:pPr lvl="1">
              <a:buFont typeface="Arial" pitchFamily="34" charset="0"/>
              <a:buChar char="•"/>
            </a:pPr>
            <a:r>
              <a:rPr lang="zh-TW" altLang="en-US" sz="2200" dirty="0" smtClean="0">
                <a:latin typeface="標楷體" pitchFamily="65" charset="-120"/>
                <a:ea typeface="標楷體" pitchFamily="65" charset="-120"/>
              </a:rPr>
              <a:t>以冰棉棒輕輕的接觸病患的口腔兩側前咽弓，左右各輕觸</a:t>
            </a:r>
            <a:r>
              <a:rPr lang="en-US" altLang="zh-TW" sz="2200" dirty="0" smtClean="0">
                <a:latin typeface="標楷體" pitchFamily="65" charset="-120"/>
                <a:ea typeface="標楷體" pitchFamily="65" charset="-120"/>
              </a:rPr>
              <a:t>5</a:t>
            </a:r>
            <a:r>
              <a:rPr lang="zh-TW" altLang="en-US" sz="2200" dirty="0" smtClean="0">
                <a:latin typeface="標楷體" pitchFamily="65" charset="-120"/>
                <a:ea typeface="標楷體" pitchFamily="65" charset="-120"/>
              </a:rPr>
              <a:t>秒一遍後，請患者吞口水，以上動作重覆做</a:t>
            </a:r>
            <a:r>
              <a:rPr lang="en-US" altLang="zh-TW" sz="2200" dirty="0" smtClean="0">
                <a:latin typeface="標楷體" pitchFamily="65" charset="-120"/>
                <a:ea typeface="標楷體" pitchFamily="65" charset="-120"/>
              </a:rPr>
              <a:t>5</a:t>
            </a:r>
            <a:r>
              <a:rPr lang="zh-TW" altLang="en-US" sz="2200" dirty="0" smtClean="0">
                <a:latin typeface="標楷體" pitchFamily="65" charset="-120"/>
                <a:ea typeface="標楷體" pitchFamily="65" charset="-120"/>
              </a:rPr>
              <a:t>遍</a:t>
            </a:r>
          </a:p>
          <a:p>
            <a:pPr lvl="1">
              <a:buFont typeface="Arial" pitchFamily="34" charset="0"/>
              <a:buChar char="•"/>
            </a:pPr>
            <a:r>
              <a:rPr lang="zh-TW" altLang="en-US" sz="2200" dirty="0" smtClean="0">
                <a:latin typeface="標楷體" pitchFamily="65" charset="-120"/>
                <a:ea typeface="標楷體" pitchFamily="65" charset="-120"/>
              </a:rPr>
              <a:t>在患者進食前半小時進行，一天做</a:t>
            </a: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次。</a:t>
            </a:r>
          </a:p>
          <a:p>
            <a:pPr eaLnBrk="1" hangingPunct="1">
              <a:lnSpc>
                <a:spcPct val="80000"/>
              </a:lnSpc>
              <a:buFont typeface="Wingdings" pitchFamily="2" charset="2"/>
              <a:buChar char="ü"/>
            </a:pPr>
            <a:endParaRPr lang="zh-TW" altLang="en-US" sz="2800" dirty="0" smtClean="0"/>
          </a:p>
          <a:p>
            <a:pPr eaLnBrk="1" hangingPunct="1">
              <a:lnSpc>
                <a:spcPct val="80000"/>
              </a:lnSpc>
              <a:buFont typeface="Wingdings" pitchFamily="2" charset="2"/>
              <a:buNone/>
            </a:pPr>
            <a:endParaRPr lang="zh-TW" altLang="en-US" sz="2500" dirty="0" smtClean="0"/>
          </a:p>
        </p:txBody>
      </p:sp>
      <p:pic>
        <p:nvPicPr>
          <p:cNvPr id="4" name="Picture 2" descr="C:\Documents and Settings\user\桌面\掃描.jpg"/>
          <p:cNvPicPr>
            <a:picLocks noChangeAspect="1" noChangeArrowheads="1"/>
          </p:cNvPicPr>
          <p:nvPr/>
        </p:nvPicPr>
        <p:blipFill>
          <a:blip r:embed="rId2"/>
          <a:srcRect/>
          <a:stretch>
            <a:fillRect/>
          </a:stretch>
        </p:blipFill>
        <p:spPr bwMode="auto">
          <a:xfrm>
            <a:off x="2428860" y="3071810"/>
            <a:ext cx="4572032" cy="35719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57166"/>
            <a:ext cx="8229600" cy="5857916"/>
          </a:xfrm>
        </p:spPr>
        <p:txBody>
          <a:bodyPr>
            <a:normAutofit fontScale="40000" lnSpcReduction="20000"/>
          </a:bodyPr>
          <a:lstStyle/>
          <a:p>
            <a:pPr lvl="1">
              <a:lnSpc>
                <a:spcPct val="110000"/>
              </a:lnSpc>
              <a:buSzPct val="80000"/>
              <a:buNone/>
            </a:pPr>
            <a:endParaRPr lang="en-US" altLang="zh-TW" sz="10000" dirty="0" smtClean="0">
              <a:latin typeface="標楷體" pitchFamily="65" charset="-120"/>
              <a:ea typeface="標楷體" pitchFamily="65" charset="-120"/>
            </a:endParaRPr>
          </a:p>
          <a:p>
            <a:pPr lvl="1">
              <a:lnSpc>
                <a:spcPct val="110000"/>
              </a:lnSpc>
              <a:buSzPct val="80000"/>
              <a:buNone/>
            </a:pPr>
            <a:r>
              <a:rPr lang="zh-TW" altLang="en-US" sz="10000" dirty="0" smtClean="0">
                <a:latin typeface="標楷體" pitchFamily="65" charset="-120"/>
                <a:ea typeface="標楷體" pitchFamily="65" charset="-120"/>
              </a:rPr>
              <a:t>注意事項</a:t>
            </a:r>
            <a:endParaRPr lang="en-US" altLang="zh-TW" sz="10000" dirty="0" smtClean="0">
              <a:latin typeface="標楷體" pitchFamily="65" charset="-120"/>
              <a:ea typeface="標楷體" pitchFamily="65" charset="-120"/>
            </a:endParaRPr>
          </a:p>
          <a:p>
            <a:pPr lvl="1">
              <a:lnSpc>
                <a:spcPct val="110000"/>
              </a:lnSpc>
              <a:buSzPct val="80000"/>
              <a:buNone/>
            </a:pPr>
            <a:endParaRPr lang="en-US" altLang="zh-TW" sz="100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6000" dirty="0" smtClean="0">
                <a:latin typeface="標楷體" pitchFamily="65" charset="-120"/>
                <a:ea typeface="標楷體" pitchFamily="65" charset="-120"/>
              </a:rPr>
              <a:t>家屬、患者與醫療人員溝通</a:t>
            </a:r>
            <a:r>
              <a:rPr lang="en-US" altLang="en-US" sz="6000" dirty="0" smtClean="0">
                <a:latin typeface="標楷體" pitchFamily="65" charset="-120"/>
                <a:ea typeface="標楷體" pitchFamily="65" charset="-120"/>
              </a:rPr>
              <a:t>，</a:t>
            </a:r>
            <a:r>
              <a:rPr lang="zh-TW" altLang="en-US" sz="6000" dirty="0" smtClean="0">
                <a:latin typeface="標楷體" pitchFamily="65" charset="-120"/>
                <a:ea typeface="標楷體" pitchFamily="65" charset="-120"/>
              </a:rPr>
              <a:t>瞭解吞嚥治療計劃</a:t>
            </a:r>
            <a:endParaRPr lang="en-US" altLang="zh-TW" sz="60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6000" dirty="0" smtClean="0">
                <a:latin typeface="標楷體" pitchFamily="65" charset="-120"/>
                <a:ea typeface="標楷體" pitchFamily="65" charset="-120"/>
              </a:rPr>
              <a:t>病人意識清醒時，以棉籤沾水讓他吸食或喝檸檬汁刺激口水分泌訓練吞嚥，無咳嗽發生，就可開始進食訓練。</a:t>
            </a:r>
          </a:p>
          <a:p>
            <a:pPr lvl="2">
              <a:lnSpc>
                <a:spcPct val="110000"/>
              </a:lnSpc>
              <a:buSzPct val="80000"/>
              <a:buFont typeface="Wingdings" pitchFamily="2" charset="2"/>
              <a:buChar char="l"/>
            </a:pPr>
            <a:r>
              <a:rPr lang="zh-TW" altLang="en-US" sz="6000" dirty="0" smtClean="0">
                <a:latin typeface="標楷體" pitchFamily="65" charset="-120"/>
                <a:ea typeface="標楷體" pitchFamily="65" charset="-120"/>
              </a:rPr>
              <a:t>維持進餐環境安靜，將注意力集中在進食上，餵食時要緩慢，勿邊吃邊看電視或交談。</a:t>
            </a:r>
          </a:p>
          <a:p>
            <a:pPr lvl="2">
              <a:lnSpc>
                <a:spcPct val="110000"/>
              </a:lnSpc>
              <a:buSzPct val="80000"/>
              <a:buFont typeface="Wingdings" pitchFamily="2" charset="2"/>
              <a:buChar char="l"/>
            </a:pPr>
            <a:r>
              <a:rPr lang="zh-TW" altLang="en-US" sz="6000" dirty="0" smtClean="0">
                <a:latin typeface="標楷體" pitchFamily="65" charset="-120"/>
                <a:ea typeface="標楷體" pitchFamily="65" charset="-120"/>
              </a:rPr>
              <a:t>餵食時，除非某些特殊病人，否則皆應採坐立</a:t>
            </a:r>
            <a:r>
              <a:rPr lang="en-US" sz="6000" dirty="0" smtClean="0">
                <a:latin typeface="標楷體" pitchFamily="65" charset="-120"/>
                <a:ea typeface="標楷體" pitchFamily="65" charset="-120"/>
              </a:rPr>
              <a:t>90</a:t>
            </a:r>
            <a:r>
              <a:rPr lang="zh-TW" altLang="en-US" sz="6000" dirty="0" smtClean="0">
                <a:latin typeface="標楷體" pitchFamily="65" charset="-120"/>
                <a:ea typeface="標楷體" pitchFamily="65" charset="-120"/>
              </a:rPr>
              <a:t>度，頭部微傾向前或將頭傾向健側，轉頭至患側。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運動性吞嚥障礙</a:t>
            </a:r>
          </a:p>
        </p:txBody>
      </p:sp>
      <p:sp>
        <p:nvSpPr>
          <p:cNvPr id="28674" name="Rectangle 3"/>
          <p:cNvSpPr>
            <a:spLocks noGrp="1" noChangeArrowheads="1"/>
          </p:cNvSpPr>
          <p:nvPr>
            <p:ph idx="1"/>
          </p:nvPr>
        </p:nvSpPr>
        <p:spPr>
          <a:xfrm>
            <a:off x="457200" y="1357298"/>
            <a:ext cx="7972452" cy="5097510"/>
          </a:xfrm>
        </p:spPr>
        <p:txBody>
          <a:bodyPr>
            <a:normAutofit fontScale="92500" lnSpcReduction="10000"/>
          </a:bodyPr>
          <a:lstStyle/>
          <a:p>
            <a:pPr>
              <a:lnSpc>
                <a:spcPct val="150000"/>
              </a:lnSpc>
              <a:buNone/>
            </a:pPr>
            <a:r>
              <a:rPr lang="zh-TW" altLang="en-US" sz="2400" dirty="0" smtClean="0">
                <a:latin typeface="標楷體" pitchFamily="65" charset="-120"/>
                <a:ea typeface="標楷體" pitchFamily="65" charset="-120"/>
              </a:rPr>
              <a:t>指支配吞嚥步驟所涵蓋的肌肉或神經發生問題，使得吞嚥肌肉輸送、蠕動不全，或神經之調配失常。</a:t>
            </a:r>
          </a:p>
          <a:p>
            <a:pPr lvl="2">
              <a:lnSpc>
                <a:spcPct val="135000"/>
              </a:lnSpc>
              <a:buFont typeface="Wingdings" pitchFamily="2" charset="2"/>
              <a:buChar char="l"/>
            </a:pPr>
            <a:r>
              <a:rPr lang="zh-TW" altLang="en-US" sz="1800" dirty="0" smtClean="0">
                <a:latin typeface="標楷體" pitchFamily="65" charset="-120"/>
                <a:ea typeface="標楷體" pitchFamily="65" charset="-120"/>
              </a:rPr>
              <a:t>頭頸部手術後</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例如</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腫瘤手術</a:t>
            </a:r>
            <a:r>
              <a:rPr lang="en-US" altLang="zh-TW" sz="1800" dirty="0" smtClean="0">
                <a:latin typeface="標楷體" pitchFamily="65" charset="-120"/>
                <a:ea typeface="標楷體" pitchFamily="65" charset="-120"/>
              </a:rPr>
              <a:t>)</a:t>
            </a:r>
          </a:p>
          <a:p>
            <a:pPr lvl="2">
              <a:lnSpc>
                <a:spcPct val="135000"/>
              </a:lnSpc>
              <a:buFont typeface="Wingdings" pitchFamily="2" charset="2"/>
              <a:buChar char="l"/>
            </a:pPr>
            <a:r>
              <a:rPr lang="zh-TW" altLang="en-US" sz="1800" dirty="0" smtClean="0">
                <a:latin typeface="標楷體" pitchFamily="65" charset="-120"/>
                <a:ea typeface="標楷體" pitchFamily="65" charset="-120"/>
              </a:rPr>
              <a:t>頭部外傷</a:t>
            </a:r>
          </a:p>
          <a:p>
            <a:pPr lvl="2">
              <a:lnSpc>
                <a:spcPct val="135000"/>
              </a:lnSpc>
              <a:buFont typeface="Wingdings" pitchFamily="2" charset="2"/>
              <a:buChar char="l"/>
            </a:pPr>
            <a:r>
              <a:rPr lang="zh-TW" altLang="en-US" sz="1800" dirty="0" smtClean="0">
                <a:latin typeface="標楷體" pitchFamily="65" charset="-120"/>
                <a:ea typeface="標楷體" pitchFamily="65" charset="-120"/>
              </a:rPr>
              <a:t>中風</a:t>
            </a:r>
          </a:p>
          <a:p>
            <a:pPr lvl="2">
              <a:lnSpc>
                <a:spcPct val="135000"/>
              </a:lnSpc>
              <a:buFont typeface="Wingdings" pitchFamily="2" charset="2"/>
              <a:buChar char="l"/>
            </a:pPr>
            <a:r>
              <a:rPr lang="zh-TW" altLang="en-US" sz="1800" dirty="0" smtClean="0">
                <a:latin typeface="標楷體" pitchFamily="65" charset="-120"/>
                <a:ea typeface="標楷體" pitchFamily="65" charset="-120"/>
              </a:rPr>
              <a:t>多發性硬化症</a:t>
            </a:r>
          </a:p>
          <a:p>
            <a:pPr lvl="2">
              <a:lnSpc>
                <a:spcPct val="135000"/>
              </a:lnSpc>
              <a:buFont typeface="Wingdings" pitchFamily="2" charset="2"/>
              <a:buChar char="l"/>
            </a:pPr>
            <a:r>
              <a:rPr lang="zh-TW" altLang="en-US" sz="1800" dirty="0" smtClean="0">
                <a:latin typeface="標楷體" pitchFamily="65" charset="-120"/>
                <a:ea typeface="標楷體" pitchFamily="65" charset="-120"/>
              </a:rPr>
              <a:t>頸部放射線治療</a:t>
            </a:r>
          </a:p>
          <a:p>
            <a:pPr lvl="2">
              <a:lnSpc>
                <a:spcPct val="135000"/>
              </a:lnSpc>
              <a:buFont typeface="Wingdings" pitchFamily="2" charset="2"/>
              <a:buChar char="l"/>
            </a:pPr>
            <a:r>
              <a:rPr lang="zh-TW" altLang="en-US" sz="1800" dirty="0" smtClean="0">
                <a:ea typeface="標楷體" pitchFamily="65" charset="-120"/>
              </a:rPr>
              <a:t>重症肌無力症</a:t>
            </a:r>
            <a:endParaRPr lang="en-US" altLang="zh-TW" sz="1800" dirty="0" smtClean="0">
              <a:ea typeface="標楷體" pitchFamily="65" charset="-120"/>
            </a:endParaRPr>
          </a:p>
          <a:p>
            <a:pPr lvl="2">
              <a:lnSpc>
                <a:spcPct val="135000"/>
              </a:lnSpc>
              <a:buFont typeface="Wingdings" pitchFamily="2" charset="2"/>
              <a:buChar char="l"/>
            </a:pPr>
            <a:r>
              <a:rPr lang="zh-TW" altLang="en-US" sz="1800" dirty="0" smtClean="0">
                <a:latin typeface="標楷體" pitchFamily="65" charset="-120"/>
                <a:ea typeface="標楷體" pitchFamily="65" charset="-120"/>
              </a:rPr>
              <a:t>脊髓側索硬化症</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運動神經元病變</a:t>
            </a:r>
            <a:r>
              <a:rPr lang="en-US" altLang="zh-TW" sz="1400" dirty="0" smtClean="0">
                <a:ea typeface="新細明體" charset="-120"/>
              </a:rPr>
              <a:t>(amyotrophic lateral sclerosis)</a:t>
            </a:r>
            <a:endParaRPr lang="en-US" altLang="zh-TW" sz="1400" dirty="0" smtClean="0">
              <a:ea typeface="標楷體" pitchFamily="65" charset="-120"/>
            </a:endParaRPr>
          </a:p>
          <a:p>
            <a:pPr lvl="2">
              <a:lnSpc>
                <a:spcPct val="135000"/>
              </a:lnSpc>
              <a:buFont typeface="Wingdings" pitchFamily="2" charset="2"/>
              <a:buChar char="l"/>
            </a:pPr>
            <a:r>
              <a:rPr lang="zh-TW" altLang="en-US" sz="1800" dirty="0" smtClean="0">
                <a:ea typeface="標楷體" pitchFamily="65" charset="-120"/>
              </a:rPr>
              <a:t>肌肉萎縮症</a:t>
            </a:r>
          </a:p>
          <a:p>
            <a:pPr lvl="2">
              <a:lnSpc>
                <a:spcPct val="135000"/>
              </a:lnSpc>
              <a:buFont typeface="Wingdings" pitchFamily="2" charset="2"/>
              <a:buChar char="l"/>
            </a:pPr>
            <a:r>
              <a:rPr lang="zh-TW" altLang="en-US" sz="1800" dirty="0" smtClean="0">
                <a:ea typeface="標楷體" pitchFamily="65" charset="-120"/>
              </a:rPr>
              <a:t>何氏舞蹈症</a:t>
            </a:r>
          </a:p>
          <a:p>
            <a:pPr lvl="2">
              <a:lnSpc>
                <a:spcPct val="135000"/>
              </a:lnSpc>
              <a:buFont typeface="Wingdings" pitchFamily="2" charset="2"/>
              <a:buChar char="l"/>
            </a:pPr>
            <a:r>
              <a:rPr lang="zh-TW" altLang="en-US" sz="1800" dirty="0" smtClean="0">
                <a:ea typeface="標楷體" pitchFamily="65" charset="-120"/>
              </a:rPr>
              <a:t>其他疾病或外傷直接影響到口咽神經肌肉之機轉者</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1472" y="1285860"/>
            <a:ext cx="8229600" cy="4572000"/>
          </a:xfrm>
        </p:spPr>
        <p:txBody>
          <a:bodyPr>
            <a:normAutofit fontScale="25000" lnSpcReduction="20000"/>
          </a:bodyPr>
          <a:lstStyle/>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家屬只給患者進食治療師允許的食物食物性質由固體食物；半固體食物</a:t>
            </a:r>
            <a:r>
              <a:rPr lang="en-US" sz="9400" dirty="0" smtClean="0">
                <a:latin typeface="標楷體" pitchFamily="65" charset="-120"/>
                <a:ea typeface="標楷體" pitchFamily="65" charset="-120"/>
              </a:rPr>
              <a:t> →   </a:t>
            </a:r>
            <a:r>
              <a:rPr lang="zh-TW" altLang="en-US" sz="9400" dirty="0" smtClean="0">
                <a:latin typeface="標楷體" pitchFamily="65" charset="-120"/>
                <a:ea typeface="標楷體" pitchFamily="65" charset="-120"/>
              </a:rPr>
              <a:t>糊狀物</a:t>
            </a:r>
            <a:r>
              <a:rPr lang="en-US" sz="9400" dirty="0" smtClean="0">
                <a:latin typeface="標楷體" pitchFamily="65" charset="-120"/>
                <a:ea typeface="標楷體" pitchFamily="65" charset="-120"/>
              </a:rPr>
              <a:t> →   </a:t>
            </a:r>
            <a:r>
              <a:rPr lang="zh-TW" altLang="en-US" sz="9400" dirty="0" smtClean="0">
                <a:latin typeface="標楷體" pitchFamily="65" charset="-120"/>
                <a:ea typeface="標楷體" pitchFamily="65" charset="-120"/>
              </a:rPr>
              <a:t>液體。</a:t>
            </a:r>
            <a:endParaRPr lang="en-US" altLang="zh-TW" sz="94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如需由口進食流質也可添加一種商業粘稠劑配方</a:t>
            </a:r>
            <a:r>
              <a:rPr lang="en-US" sz="9400" dirty="0" smtClean="0">
                <a:latin typeface="標楷體" pitchFamily="65" charset="-120"/>
                <a:ea typeface="標楷體" pitchFamily="65" charset="-120"/>
              </a:rPr>
              <a:t>"</a:t>
            </a:r>
            <a:r>
              <a:rPr lang="zh-TW" altLang="en-US" sz="9400" b="1" dirty="0" smtClean="0">
                <a:latin typeface="標楷體" pitchFamily="65" charset="-120"/>
                <a:ea typeface="標楷體" pitchFamily="65" charset="-120"/>
              </a:rPr>
              <a:t>快凝寶</a:t>
            </a:r>
            <a:r>
              <a:rPr lang="en-US" sz="9400" b="1" dirty="0" smtClean="0">
                <a:latin typeface="標楷體" pitchFamily="65" charset="-120"/>
                <a:ea typeface="標楷體" pitchFamily="65" charset="-120"/>
              </a:rPr>
              <a:t>"</a:t>
            </a:r>
            <a:r>
              <a:rPr lang="zh-TW" altLang="en-US" sz="9400" b="1" dirty="0" smtClean="0">
                <a:latin typeface="標楷體" pitchFamily="65" charset="-120"/>
                <a:ea typeface="標楷體" pitchFamily="65" charset="-120"/>
              </a:rPr>
              <a:t>，</a:t>
            </a:r>
            <a:r>
              <a:rPr lang="zh-TW" altLang="en-US" sz="9400" dirty="0" smtClean="0">
                <a:latin typeface="標楷體" pitchFamily="65" charset="-120"/>
                <a:ea typeface="標楷體" pitchFamily="65" charset="-120"/>
              </a:rPr>
              <a:t>可使物體變得較稠狀，以避免吞嚥時液體流至咽部而嗆入呼吸道。</a:t>
            </a: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食物量由</a:t>
            </a:r>
            <a:r>
              <a:rPr lang="en-US" sz="9400" dirty="0" smtClean="0">
                <a:latin typeface="標楷體" pitchFamily="65" charset="-120"/>
                <a:ea typeface="標楷體" pitchFamily="65" charset="-120"/>
              </a:rPr>
              <a:t>2ml  → 5ml   →  10ml</a:t>
            </a:r>
            <a:r>
              <a:rPr lang="zh-TW" altLang="en-US" sz="9400" dirty="0" smtClean="0">
                <a:latin typeface="標楷體" pitchFamily="65" charset="-120"/>
                <a:ea typeface="標楷體" pitchFamily="65" charset="-120"/>
              </a:rPr>
              <a:t>。</a:t>
            </a: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小口進食，待病人完全吞嚥，無食物殘渣堆積在咽喉時，再繼續吃下一口。</a:t>
            </a: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進食完畢需檢查口腔兩頰內是否有食物殘留，並給予口腔清潔。</a:t>
            </a:r>
            <a:endParaRPr lang="en-US" altLang="zh-TW" sz="94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若患者有嗆咳情形</a:t>
            </a:r>
            <a:r>
              <a:rPr lang="en-US" altLang="en-US" sz="9400" dirty="0" smtClean="0">
                <a:latin typeface="標楷體" pitchFamily="65" charset="-120"/>
                <a:ea typeface="標楷體" pitchFamily="65" charset="-120"/>
              </a:rPr>
              <a:t>，</a:t>
            </a:r>
            <a:r>
              <a:rPr lang="zh-TW" altLang="en-US" sz="9400" dirty="0" smtClean="0">
                <a:latin typeface="標楷體" pitchFamily="65" charset="-120"/>
                <a:ea typeface="標楷體" pitchFamily="65" charset="-120"/>
              </a:rPr>
              <a:t>應立刻停止進餐 。</a:t>
            </a:r>
            <a:endParaRPr lang="en-US" altLang="zh-TW" sz="94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少量多餐。</a:t>
            </a:r>
            <a:endParaRPr lang="en-US" altLang="zh-TW" sz="9400" dirty="0" smtClean="0">
              <a:latin typeface="標楷體" pitchFamily="65" charset="-120"/>
              <a:ea typeface="標楷體" pitchFamily="65" charset="-120"/>
            </a:endParaRPr>
          </a:p>
          <a:p>
            <a:pPr lvl="2">
              <a:lnSpc>
                <a:spcPct val="110000"/>
              </a:lnSpc>
              <a:buSzPct val="80000"/>
              <a:buFont typeface="Wingdings" pitchFamily="2" charset="2"/>
              <a:buChar char="l"/>
            </a:pPr>
            <a:r>
              <a:rPr lang="zh-TW" altLang="en-US" sz="9400" dirty="0" smtClean="0">
                <a:latin typeface="標楷體" pitchFamily="65" charset="-120"/>
                <a:ea typeface="標楷體" pitchFamily="65" charset="-120"/>
              </a:rPr>
              <a:t>每週至少稱兩次體重 。</a:t>
            </a:r>
          </a:p>
          <a:p>
            <a:endParaRPr lang="zh-TW"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hop_health09"/>
          <p:cNvPicPr>
            <a:picLocks noChangeAspect="1" noChangeArrowheads="1"/>
          </p:cNvPicPr>
          <p:nvPr/>
        </p:nvPicPr>
        <p:blipFill>
          <a:blip r:embed="rId2"/>
          <a:srcRect/>
          <a:stretch>
            <a:fillRect/>
          </a:stretch>
        </p:blipFill>
        <p:spPr bwMode="auto">
          <a:xfrm>
            <a:off x="2771775" y="714356"/>
            <a:ext cx="3695700" cy="524670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14480" y="2571744"/>
            <a:ext cx="497779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謝謝聆聽</a:t>
            </a:r>
            <a:endParaRPr lang="zh-TW"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標題 1"/>
          <p:cNvSpPr>
            <a:spLocks noGrp="1"/>
          </p:cNvSpPr>
          <p:nvPr>
            <p:ph type="title"/>
          </p:nvPr>
        </p:nvSpPr>
        <p:spPr/>
        <p:txBody>
          <a:bodyPr>
            <a:normAutofit/>
          </a:bodyPr>
          <a:lstStyle/>
          <a:p>
            <a:r>
              <a:rPr lang="zh-TW" altLang="en-US" sz="4000" b="1" dirty="0" smtClean="0">
                <a:solidFill>
                  <a:schemeClr val="accent6">
                    <a:lumMod val="75000"/>
                  </a:schemeClr>
                </a:solidFill>
                <a:latin typeface="標楷體" pitchFamily="65" charset="-120"/>
                <a:ea typeface="標楷體" pitchFamily="65" charset="-120"/>
              </a:rPr>
              <a:t>機械性吞嚥障礙</a:t>
            </a:r>
          </a:p>
        </p:txBody>
      </p:sp>
      <p:sp>
        <p:nvSpPr>
          <p:cNvPr id="29698" name="內容版面配置區 2"/>
          <p:cNvSpPr>
            <a:spLocks noGrp="1"/>
          </p:cNvSpPr>
          <p:nvPr>
            <p:ph idx="1"/>
          </p:nvPr>
        </p:nvSpPr>
        <p:spPr>
          <a:xfrm>
            <a:off x="457200" y="1882808"/>
            <a:ext cx="8229600" cy="3117828"/>
          </a:xfrm>
        </p:spPr>
        <p:txBody>
          <a:bodyPr/>
          <a:lstStyle/>
          <a:p>
            <a:pPr>
              <a:lnSpc>
                <a:spcPct val="150000"/>
              </a:lnSpc>
            </a:pPr>
            <a:r>
              <a:rPr lang="zh-TW" altLang="en-US" sz="2400" dirty="0" smtClean="0">
                <a:latin typeface="標楷體" pitchFamily="65" charset="-120"/>
                <a:ea typeface="標楷體" pitchFamily="65" charset="-120"/>
              </a:rPr>
              <a:t>食道癌、長期逆行性食道炎或潰瘍，治療後之</a:t>
            </a:r>
            <a:r>
              <a:rPr lang="zh-TW" altLang="en-US" sz="2400" dirty="0" smtClean="0">
                <a:solidFill>
                  <a:srgbClr val="FFFF00"/>
                </a:solidFill>
                <a:latin typeface="標楷體" pitchFamily="65" charset="-120"/>
                <a:ea typeface="標楷體" pitchFamily="65" charset="-120"/>
              </a:rPr>
              <a:t>結痂</a:t>
            </a:r>
            <a:r>
              <a:rPr lang="zh-TW" altLang="en-US" sz="2400" dirty="0" smtClean="0">
                <a:latin typeface="標楷體" pitchFamily="65" charset="-120"/>
                <a:ea typeface="標楷體" pitchFamily="65" charset="-120"/>
              </a:rPr>
              <a:t>性食道狹窄</a:t>
            </a:r>
            <a:endParaRPr lang="en-US" altLang="zh-TW" sz="2400" dirty="0" smtClean="0">
              <a:latin typeface="標楷體" pitchFamily="65" charset="-120"/>
              <a:ea typeface="標楷體" pitchFamily="65" charset="-120"/>
            </a:endParaRPr>
          </a:p>
          <a:p>
            <a:pPr>
              <a:lnSpc>
                <a:spcPct val="150000"/>
              </a:lnSpc>
            </a:pPr>
            <a:r>
              <a:rPr lang="zh-TW" altLang="en-US" sz="2400" dirty="0" smtClean="0">
                <a:latin typeface="標楷體" pitchFamily="65" charset="-120"/>
                <a:ea typeface="標楷體" pitchFamily="65" charset="-120"/>
              </a:rPr>
              <a:t>誤食腐蝕性物質，經治療及長時間後</a:t>
            </a:r>
            <a:r>
              <a:rPr lang="zh-TW" altLang="en-US" sz="2400" dirty="0" smtClean="0">
                <a:solidFill>
                  <a:srgbClr val="FFFF00"/>
                </a:solidFill>
                <a:latin typeface="標楷體" pitchFamily="65" charset="-120"/>
                <a:ea typeface="標楷體" pitchFamily="65" charset="-120"/>
              </a:rPr>
              <a:t>纖維化</a:t>
            </a:r>
            <a:r>
              <a:rPr lang="zh-TW" altLang="en-US" sz="2400" dirty="0" smtClean="0">
                <a:latin typeface="標楷體" pitchFamily="65" charset="-120"/>
                <a:ea typeface="標楷體" pitchFamily="65" charset="-120"/>
              </a:rPr>
              <a:t>之狹窄</a:t>
            </a:r>
            <a:endParaRPr lang="en-US" altLang="zh-TW" sz="2400" dirty="0" smtClean="0">
              <a:latin typeface="標楷體" pitchFamily="65" charset="-120"/>
              <a:ea typeface="標楷體" pitchFamily="65" charset="-120"/>
            </a:endParaRPr>
          </a:p>
          <a:p>
            <a:pPr>
              <a:lnSpc>
                <a:spcPct val="150000"/>
              </a:lnSpc>
            </a:pPr>
            <a:r>
              <a:rPr lang="zh-TW" altLang="en-US" sz="2400" dirty="0" smtClean="0">
                <a:latin typeface="標楷體" pitchFamily="65" charset="-120"/>
                <a:ea typeface="標楷體" pitchFamily="65" charset="-120"/>
              </a:rPr>
              <a:t>胃噴門部有胃癌</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等等。</a:t>
            </a:r>
          </a:p>
          <a:p>
            <a:pPr eaLnBrk="1" hangingPunct="1"/>
            <a:endParaRPr lang="zh-TW"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428596" y="428604"/>
            <a:ext cx="8229600" cy="1143000"/>
          </a:xfrm>
        </p:spPr>
        <p:txBody>
          <a:bodyPr>
            <a:normAutofit fontScale="90000"/>
          </a:bodyPr>
          <a:lstStyle/>
          <a:p>
            <a:r>
              <a:rPr lang="zh-TW" altLang="en-US" sz="5600" b="1" dirty="0" smtClean="0">
                <a:latin typeface="標楷體" pitchFamily="65" charset="-120"/>
                <a:ea typeface="標楷體" pitchFamily="65" charset="-120"/>
              </a:rPr>
              <a:t>吞嚥相關的生理構造</a:t>
            </a:r>
            <a:r>
              <a:rPr lang="en-US" altLang="zh-TW" sz="4000" dirty="0" smtClean="0"/>
              <a:t/>
            </a:r>
            <a:br>
              <a:rPr lang="en-US" altLang="zh-TW" sz="4000" dirty="0" smtClean="0"/>
            </a:br>
            <a:endParaRPr lang="zh-TW" altLang="en-US" sz="4200" dirty="0" smtClean="0"/>
          </a:p>
        </p:txBody>
      </p:sp>
      <p:sp>
        <p:nvSpPr>
          <p:cNvPr id="6" name="標題 1"/>
          <p:cNvSpPr txBox="1">
            <a:spLocks/>
          </p:cNvSpPr>
          <p:nvPr/>
        </p:nvSpPr>
        <p:spPr>
          <a:xfrm>
            <a:off x="714348" y="1357298"/>
            <a:ext cx="5857916" cy="5000660"/>
          </a:xfrm>
          <a:prstGeom prst="rect">
            <a:avLst/>
          </a:prstGeom>
        </p:spPr>
        <p:txBody>
          <a:bodyPr vert="horz" anchor="t">
            <a:noAutofit/>
          </a:bodyPr>
          <a:lstStyle/>
          <a:p>
            <a:pPr lvl="1" fontAlgn="auto">
              <a:spcAft>
                <a:spcPts val="0"/>
              </a:spcAft>
              <a:defRPr/>
            </a:pPr>
            <a:r>
              <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口腔構造</a:t>
            </a:r>
            <a:endPar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a:p>
            <a:pPr fontAlgn="auto">
              <a:spcAft>
                <a:spcPts val="0"/>
              </a:spcAft>
              <a:defRPr/>
            </a:pPr>
            <a:endParaRPr kumimoji="0" lang="en-US" altLang="zh-TW"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
            </a:r>
            <a:br>
              <a:rPr kumimoji="0" lang="en-US" altLang="zh-TW" sz="4000" b="0"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br>
            <a:endParaRPr kumimoji="0" lang="zh-TW" altLang="en-US" sz="4000" b="0"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p:txBody>
      </p:sp>
      <p:sp>
        <p:nvSpPr>
          <p:cNvPr id="10" name="文字方塊 9"/>
          <p:cNvSpPr txBox="1"/>
          <p:nvPr/>
        </p:nvSpPr>
        <p:spPr>
          <a:xfrm>
            <a:off x="8001024" y="1285860"/>
            <a:ext cx="857256" cy="369332"/>
          </a:xfrm>
          <a:prstGeom prst="rect">
            <a:avLst/>
          </a:prstGeom>
          <a:noFill/>
        </p:spPr>
        <p:txBody>
          <a:bodyPr wrap="square" rtlCol="0">
            <a:spAutoFit/>
          </a:bodyPr>
          <a:lstStyle/>
          <a:p>
            <a:endParaRPr lang="zh-TW" altLang="en-US" dirty="0"/>
          </a:p>
        </p:txBody>
      </p:sp>
      <p:pic>
        <p:nvPicPr>
          <p:cNvPr id="1026" name="Picture 2"/>
          <p:cNvPicPr>
            <a:picLocks noChangeAspect="1" noChangeArrowheads="1"/>
          </p:cNvPicPr>
          <p:nvPr/>
        </p:nvPicPr>
        <p:blipFill>
          <a:blip r:embed="rId2"/>
          <a:srcRect/>
          <a:stretch>
            <a:fillRect/>
          </a:stretch>
        </p:blipFill>
        <p:spPr bwMode="auto">
          <a:xfrm>
            <a:off x="2000232" y="2285992"/>
            <a:ext cx="5786478" cy="42529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內容版面配置區 2"/>
          <p:cNvSpPr>
            <a:spLocks/>
          </p:cNvSpPr>
          <p:nvPr/>
        </p:nvSpPr>
        <p:spPr bwMode="auto">
          <a:xfrm>
            <a:off x="1214414" y="1857364"/>
            <a:ext cx="3786214" cy="4643470"/>
          </a:xfrm>
          <a:prstGeom prst="rect">
            <a:avLst/>
          </a:prstGeom>
          <a:noFill/>
          <a:ln w="9525">
            <a:noFill/>
            <a:miter lim="800000"/>
            <a:headEnd/>
            <a:tailEnd/>
          </a:ln>
        </p:spPr>
        <p:txBody>
          <a:bodyPr/>
          <a:lstStyle/>
          <a:p>
            <a:pPr marL="342900" indent="-342900">
              <a:lnSpc>
                <a:spcPct val="150000"/>
              </a:lnSpc>
              <a:spcBef>
                <a:spcPct val="20000"/>
              </a:spcBef>
              <a:buClr>
                <a:schemeClr val="accent1"/>
              </a:buClr>
              <a:buSzPct val="60000"/>
              <a:buFont typeface="Wingdings" pitchFamily="2" charset="2"/>
              <a:buChar char="l"/>
            </a:pPr>
            <a:r>
              <a:rPr lang="zh-TW" altLang="en-US" sz="2200" dirty="0">
                <a:latin typeface="標楷體" pitchFamily="65" charset="-120"/>
                <a:ea typeface="標楷體" pitchFamily="65" charset="-120"/>
              </a:rPr>
              <a:t>後咽壁</a:t>
            </a:r>
            <a:endParaRPr lang="en-US" altLang="zh-TW" sz="2200" dirty="0">
              <a:latin typeface="標楷體" pitchFamily="65" charset="-120"/>
              <a:ea typeface="標楷體" pitchFamily="65" charset="-120"/>
            </a:endParaRPr>
          </a:p>
          <a:p>
            <a:pPr marL="342900" indent="-342900">
              <a:lnSpc>
                <a:spcPct val="150000"/>
              </a:lnSpc>
              <a:spcBef>
                <a:spcPct val="20000"/>
              </a:spcBef>
              <a:buClr>
                <a:schemeClr val="accent1"/>
              </a:buClr>
              <a:buSzPct val="60000"/>
              <a:buFont typeface="Wingdings" pitchFamily="2" charset="2"/>
              <a:buChar char="l"/>
            </a:pPr>
            <a:r>
              <a:rPr lang="zh-TW" altLang="en-US" sz="2200" dirty="0">
                <a:latin typeface="標楷體" pitchFamily="65" charset="-120"/>
                <a:ea typeface="標楷體" pitchFamily="65" charset="-120"/>
              </a:rPr>
              <a:t>上咽縮肌</a:t>
            </a:r>
            <a:endParaRPr lang="en-US" altLang="zh-TW" sz="2200" dirty="0">
              <a:latin typeface="標楷體" pitchFamily="65" charset="-120"/>
              <a:ea typeface="標楷體" pitchFamily="65" charset="-120"/>
            </a:endParaRPr>
          </a:p>
          <a:p>
            <a:pPr marL="342900" indent="-342900">
              <a:lnSpc>
                <a:spcPct val="150000"/>
              </a:lnSpc>
              <a:spcBef>
                <a:spcPct val="20000"/>
              </a:spcBef>
              <a:buClr>
                <a:schemeClr val="accent1"/>
              </a:buClr>
              <a:buSzPct val="60000"/>
              <a:buFont typeface="Wingdings" pitchFamily="2" charset="2"/>
              <a:buChar char="l"/>
            </a:pPr>
            <a:r>
              <a:rPr lang="zh-TW" altLang="en-US" sz="2200" dirty="0">
                <a:latin typeface="標楷體" pitchFamily="65" charset="-120"/>
                <a:ea typeface="標楷體" pitchFamily="65" charset="-120"/>
              </a:rPr>
              <a:t>中咽縮</a:t>
            </a:r>
            <a:r>
              <a:rPr lang="zh-TW" altLang="en-US" sz="2200" dirty="0" smtClean="0">
                <a:latin typeface="標楷體" pitchFamily="65" charset="-120"/>
                <a:ea typeface="標楷體" pitchFamily="65" charset="-120"/>
              </a:rPr>
              <a:t>肌</a:t>
            </a:r>
            <a:endParaRPr lang="en-US" altLang="zh-TW" sz="2200" dirty="0" smtClean="0">
              <a:latin typeface="標楷體" pitchFamily="65" charset="-120"/>
              <a:ea typeface="標楷體" pitchFamily="65" charset="-120"/>
            </a:endParaRPr>
          </a:p>
          <a:p>
            <a:pPr marL="342900" indent="-342900">
              <a:lnSpc>
                <a:spcPct val="150000"/>
              </a:lnSpc>
              <a:spcBef>
                <a:spcPct val="20000"/>
              </a:spcBef>
              <a:buClr>
                <a:schemeClr val="accent1"/>
              </a:buClr>
              <a:buSzPct val="60000"/>
              <a:buFont typeface="Wingdings" pitchFamily="2" charset="2"/>
              <a:buChar char="l"/>
            </a:pPr>
            <a:r>
              <a:rPr lang="zh-TW" altLang="en-US" sz="2200" dirty="0" smtClean="0">
                <a:latin typeface="標楷體" pitchFamily="65" charset="-120"/>
                <a:ea typeface="標楷體" pitchFamily="65" charset="-120"/>
              </a:rPr>
              <a:t>下</a:t>
            </a:r>
            <a:r>
              <a:rPr lang="zh-TW" altLang="en-US" sz="2200" dirty="0">
                <a:latin typeface="標楷體" pitchFamily="65" charset="-120"/>
                <a:ea typeface="標楷體" pitchFamily="65" charset="-120"/>
              </a:rPr>
              <a:t>咽縮</a:t>
            </a:r>
            <a:r>
              <a:rPr lang="zh-TW" altLang="en-US" sz="2200" dirty="0" smtClean="0">
                <a:latin typeface="標楷體" pitchFamily="65" charset="-120"/>
                <a:ea typeface="標楷體" pitchFamily="65" charset="-120"/>
              </a:rPr>
              <a:t>肌</a:t>
            </a:r>
            <a:endParaRPr lang="en-US" altLang="zh-TW" sz="2200" dirty="0" smtClean="0">
              <a:latin typeface="標楷體" pitchFamily="65" charset="-120"/>
              <a:ea typeface="標楷體" pitchFamily="65" charset="-120"/>
            </a:endParaRPr>
          </a:p>
        </p:txBody>
      </p:sp>
      <p:sp>
        <p:nvSpPr>
          <p:cNvPr id="8" name="標題 1"/>
          <p:cNvSpPr txBox="1">
            <a:spLocks/>
          </p:cNvSpPr>
          <p:nvPr/>
        </p:nvSpPr>
        <p:spPr>
          <a:xfrm>
            <a:off x="990600" y="1142984"/>
            <a:ext cx="8153400" cy="990600"/>
          </a:xfrm>
          <a:prstGeom prst="rect">
            <a:avLst/>
          </a:prstGeom>
        </p:spPr>
        <p:txBody>
          <a:bodyPr vert="horz" anchor="ctr">
            <a:noAutofit/>
          </a:bodyPr>
          <a:lstStyle/>
          <a:p>
            <a:pPr lvl="0" fontAlgn="auto">
              <a:spcAft>
                <a:spcPts val="0"/>
              </a:spcAft>
              <a:defRPr/>
            </a:pPr>
            <a:r>
              <a:rPr lang="zh-TW" altLang="en-US" sz="4000" b="1" dirty="0" smtClean="0">
                <a:solidFill>
                  <a:schemeClr val="accent6">
                    <a:lumMod val="75000"/>
                  </a:schemeClr>
                </a:solidFill>
                <a:effectLst>
                  <a:outerShdw blurRad="38100" dist="38100" dir="2700000" algn="tl">
                    <a:srgbClr val="000000">
                      <a:alpha val="43137"/>
                    </a:srgbClr>
                  </a:outerShdw>
                </a:effectLst>
                <a:latin typeface="標楷體" pitchFamily="65" charset="-120"/>
                <a:ea typeface="標楷體" pitchFamily="65" charset="-120"/>
              </a:rPr>
              <a:t>咽部</a:t>
            </a:r>
            <a:r>
              <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構造</a:t>
            </a:r>
            <a:r>
              <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
            </a:r>
            <a:br>
              <a:rPr kumimoji="0" lang="en-US" altLang="zh-TW"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br>
            <a:endParaRPr kumimoji="0" lang="zh-TW" altLang="en-US" sz="40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endParaRPr>
          </a:p>
        </p:txBody>
      </p:sp>
      <p:sp>
        <p:nvSpPr>
          <p:cNvPr id="4" name="內容版面配置區 2"/>
          <p:cNvSpPr>
            <a:spLocks/>
          </p:cNvSpPr>
          <p:nvPr/>
        </p:nvSpPr>
        <p:spPr bwMode="auto">
          <a:xfrm>
            <a:off x="3929058" y="1857364"/>
            <a:ext cx="3795738" cy="4643470"/>
          </a:xfrm>
          <a:prstGeom prst="rect">
            <a:avLst/>
          </a:prstGeom>
          <a:noFill/>
          <a:ln w="9525">
            <a:noFill/>
            <a:miter lim="800000"/>
            <a:headEnd/>
            <a:tailEnd/>
          </a:ln>
        </p:spPr>
        <p:txBody>
          <a:bodyPr/>
          <a:lstStyle/>
          <a:p>
            <a:pPr marL="342900" indent="-342900">
              <a:lnSpc>
                <a:spcPct val="150000"/>
              </a:lnSpc>
              <a:spcBef>
                <a:spcPct val="20000"/>
              </a:spcBef>
              <a:buClr>
                <a:schemeClr val="accent1"/>
              </a:buClr>
              <a:buSzPct val="60000"/>
              <a:buFont typeface="Wingdings" pitchFamily="2" charset="2"/>
              <a:buChar char="l"/>
            </a:pPr>
            <a:r>
              <a:rPr lang="zh-TW" altLang="en-US" sz="2200" dirty="0" smtClean="0">
                <a:latin typeface="標楷體" pitchFamily="65" charset="-120"/>
                <a:ea typeface="標楷體" pitchFamily="65" charset="-120"/>
              </a:rPr>
              <a:t>谿域</a:t>
            </a:r>
            <a:r>
              <a:rPr lang="en-US" altLang="zh-TW" sz="2200" dirty="0" err="1" smtClean="0">
                <a:latin typeface="標楷體" pitchFamily="65" charset="-120"/>
                <a:ea typeface="標楷體" pitchFamily="65" charset="-120"/>
              </a:rPr>
              <a:t>valleculae</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舌根與會厭之間形成的楔型空間</a:t>
            </a:r>
            <a:endParaRPr lang="en-US" altLang="zh-TW" sz="2200" dirty="0" smtClean="0">
              <a:latin typeface="標楷體" pitchFamily="65" charset="-120"/>
              <a:ea typeface="標楷體" pitchFamily="65" charset="-120"/>
            </a:endParaRPr>
          </a:p>
          <a:p>
            <a:pPr marL="342900" indent="-342900">
              <a:lnSpc>
                <a:spcPct val="150000"/>
              </a:lnSpc>
              <a:spcBef>
                <a:spcPct val="20000"/>
              </a:spcBef>
              <a:buClr>
                <a:schemeClr val="accent1"/>
              </a:buClr>
              <a:buSzPct val="60000"/>
              <a:buFont typeface="Wingdings" pitchFamily="2" charset="2"/>
              <a:buChar char="l"/>
            </a:pPr>
            <a:r>
              <a:rPr lang="zh-TW" altLang="en-US" sz="2200" dirty="0" smtClean="0">
                <a:latin typeface="標楷體" pitchFamily="65" charset="-120"/>
                <a:ea typeface="標楷體" pitchFamily="65" charset="-120"/>
              </a:rPr>
              <a:t>梨狀竇</a:t>
            </a:r>
            <a:r>
              <a:rPr lang="en-US" altLang="zh-TW" sz="2200" dirty="0" err="1" smtClean="0">
                <a:latin typeface="標楷體" pitchFamily="65" charset="-120"/>
                <a:ea typeface="標楷體" pitchFamily="65" charset="-120"/>
              </a:rPr>
              <a:t>pyriform</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下收縮肌纖維往前，接到環狀軟骨的兩側之間形成間隙</a:t>
            </a:r>
            <a:endParaRPr lang="en-US" altLang="zh-TW" sz="2200" dirty="0" smtClean="0">
              <a:latin typeface="標楷體" pitchFamily="65" charset="-120"/>
              <a:ea typeface="標楷體" pitchFamily="65" charset="-120"/>
            </a:endParaRPr>
          </a:p>
          <a:p>
            <a:pPr marL="342900" indent="-342900">
              <a:lnSpc>
                <a:spcPct val="150000"/>
              </a:lnSpc>
              <a:spcBef>
                <a:spcPct val="20000"/>
              </a:spcBef>
              <a:buClr>
                <a:schemeClr val="accent1"/>
              </a:buClr>
              <a:buSzPct val="60000"/>
              <a:buFont typeface="Wingdings" pitchFamily="2" charset="2"/>
              <a:buChar char="l"/>
            </a:pPr>
            <a:r>
              <a:rPr lang="zh-TW" altLang="en-US" sz="2200" dirty="0" smtClean="0">
                <a:latin typeface="標楷體" pitchFamily="65" charset="-120"/>
                <a:ea typeface="標楷體" pitchFamily="65" charset="-120"/>
              </a:rPr>
              <a:t>環咽肌</a:t>
            </a:r>
            <a:endParaRPr lang="en-US" altLang="zh-TW" sz="2200" dirty="0" smtClean="0">
              <a:latin typeface="標楷體" pitchFamily="65" charset="-120"/>
              <a:ea typeface="標楷體" pitchFamily="65" charset="-120"/>
            </a:endParaRPr>
          </a:p>
          <a:p>
            <a:pPr marL="342900" indent="-342900">
              <a:spcBef>
                <a:spcPct val="20000"/>
              </a:spcBef>
              <a:buClr>
                <a:schemeClr val="folHlink"/>
              </a:buClr>
              <a:buSzPct val="60000"/>
              <a:buFont typeface="Wingdings" pitchFamily="2" charset="2"/>
              <a:buChar char="ü"/>
            </a:pPr>
            <a:endParaRPr lang="zh-TW" altLang="en-US" sz="2800" dirty="0">
              <a:latin typeface="+mj-ea"/>
              <a:ea typeface="+mj-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神韻">
  <a:themeElements>
    <a:clrScheme name="自訂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神韻">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神韻">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3404</Words>
  <Application>Microsoft Office PowerPoint</Application>
  <PresentationFormat>如螢幕大小 (4:3)</PresentationFormat>
  <Paragraphs>442</Paragraphs>
  <Slides>62</Slides>
  <Notes>1</Notes>
  <HiddenSlides>0</HiddenSlides>
  <MMClips>0</MMClips>
  <ScaleCrop>false</ScaleCrop>
  <HeadingPairs>
    <vt:vector size="4" baseType="variant">
      <vt:variant>
        <vt:lpstr>佈景主題</vt:lpstr>
      </vt:variant>
      <vt:variant>
        <vt:i4>1</vt:i4>
      </vt:variant>
      <vt:variant>
        <vt:lpstr>投影片標題</vt:lpstr>
      </vt:variant>
      <vt:variant>
        <vt:i4>62</vt:i4>
      </vt:variant>
    </vt:vector>
  </HeadingPairs>
  <TitlesOfParts>
    <vt:vector size="63" baseType="lpstr">
      <vt:lpstr>神韻</vt:lpstr>
      <vt:lpstr>吞嚥障礙評估與治療 </vt:lpstr>
      <vt:lpstr>吞嚥障礙 </vt:lpstr>
      <vt:lpstr>吞嚥障礙:流行病學</vt:lpstr>
      <vt:lpstr>中風患者吞嚥障礙之預後</vt:lpstr>
      <vt:lpstr>吞嚥障礙病因 </vt:lpstr>
      <vt:lpstr>運動性吞嚥障礙</vt:lpstr>
      <vt:lpstr>機械性吞嚥障礙</vt:lpstr>
      <vt:lpstr>吞嚥相關的生理構造 </vt:lpstr>
      <vt:lpstr>投影片 9</vt:lpstr>
      <vt:lpstr>投影片 10</vt:lpstr>
      <vt:lpstr>投影片 11</vt:lpstr>
      <vt:lpstr>投影片 12</vt:lpstr>
      <vt:lpstr>  </vt:lpstr>
      <vt:lpstr>第五對顱神經</vt:lpstr>
      <vt:lpstr>第七對顱神經</vt:lpstr>
      <vt:lpstr>第九對顱神經 </vt:lpstr>
      <vt:lpstr>第十對顱神經</vt:lpstr>
      <vt:lpstr>投影片 18</vt:lpstr>
      <vt:lpstr>第五對顱神經</vt:lpstr>
      <vt:lpstr>投影片 20</vt:lpstr>
      <vt:lpstr>投影片 21</vt:lpstr>
      <vt:lpstr>吞嚥作用</vt:lpstr>
      <vt:lpstr>吞嚥機轉(包括四期)  </vt:lpstr>
      <vt:lpstr>第二期:口腔期 oral phase of the swallow</vt:lpstr>
      <vt:lpstr>吞嚥反射</vt:lpstr>
      <vt:lpstr>投影片 26</vt:lpstr>
      <vt:lpstr>第四期:食道期esophageal phase</vt:lpstr>
      <vt:lpstr>吞嚥障礙之臨床評估</vt:lpstr>
      <vt:lpstr>投影片 29</vt:lpstr>
      <vt:lpstr>投影片 30</vt:lpstr>
      <vt:lpstr>投影片 31</vt:lpstr>
      <vt:lpstr>投影片 32</vt:lpstr>
      <vt:lpstr>四、聲音分析 </vt:lpstr>
      <vt:lpstr>投影片 34</vt:lpstr>
      <vt:lpstr>投影片 35</vt:lpstr>
      <vt:lpstr>螢光吞嚥攝影檢查</vt:lpstr>
      <vt:lpstr>光纖鼻咽內視鏡吞嚥檢查</vt:lpstr>
      <vt:lpstr>吞嚥障礙症狀  </vt:lpstr>
      <vt:lpstr>復健科吞嚥評估標準作業常規流程 </vt:lpstr>
      <vt:lpstr>投影片 40</vt:lpstr>
      <vt:lpstr>吞嚥障礙治療</vt:lpstr>
      <vt:lpstr>投影片 42</vt:lpstr>
      <vt:lpstr>  特殊吞嚥治療法 </vt:lpstr>
      <vt:lpstr>(2)間接治療</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吞嚥困難(Dysphagia)之診斷與治療原則 </dc:title>
  <dc:creator>user</dc:creator>
  <cp:lastModifiedBy>user</cp:lastModifiedBy>
  <cp:revision>134</cp:revision>
  <dcterms:created xsi:type="dcterms:W3CDTF">2011-03-20T14:00:14Z</dcterms:created>
  <dcterms:modified xsi:type="dcterms:W3CDTF">2011-04-13T15:22:51Z</dcterms:modified>
</cp:coreProperties>
</file>