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418" r:id="rId2"/>
    <p:sldId id="429" r:id="rId3"/>
    <p:sldId id="431" r:id="rId4"/>
    <p:sldId id="420" r:id="rId5"/>
    <p:sldId id="422" r:id="rId6"/>
    <p:sldId id="433" r:id="rId7"/>
    <p:sldId id="434" r:id="rId8"/>
    <p:sldId id="435" r:id="rId9"/>
    <p:sldId id="432" r:id="rId10"/>
    <p:sldId id="424" r:id="rId11"/>
    <p:sldId id="437" r:id="rId12"/>
    <p:sldId id="436" r:id="rId13"/>
    <p:sldId id="402" r:id="rId14"/>
  </p:sldIdLst>
  <p:sldSz cx="9144000" cy="6858000" type="screen4x3"/>
  <p:notesSz cx="6797675" cy="992822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i="1" kern="1200">
        <a:solidFill>
          <a:srgbClr val="800080"/>
        </a:solidFill>
        <a:latin typeface="Verdana" pitchFamily="34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5D7F1"/>
    <a:srgbClr val="F2DAEF"/>
    <a:srgbClr val="FFC000"/>
    <a:srgbClr val="D60093"/>
    <a:srgbClr val="FFFF99"/>
    <a:srgbClr val="339966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88848" autoAdjust="0"/>
  </p:normalViewPr>
  <p:slideViewPr>
    <p:cSldViewPr>
      <p:cViewPr varScale="1">
        <p:scale>
          <a:sx n="79" d="100"/>
          <a:sy n="79" d="100"/>
        </p:scale>
        <p:origin x="-576" y="-90"/>
      </p:cViewPr>
      <p:guideLst>
        <p:guide orient="horz" pos="2160"/>
        <p:guide pos="3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>
            <a:lvl1pPr defTabSz="955675">
              <a:defRPr sz="1400" i="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>
            <a:lvl1pPr algn="r" defTabSz="955675">
              <a:defRPr sz="1400" i="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4113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4" tIns="47777" rIns="95554" bIns="47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defTabSz="955675">
              <a:defRPr sz="1400" i="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54" tIns="47777" rIns="95554" bIns="47777" numCol="1" anchor="b" anchorCtr="0" compatLnSpc="1">
            <a:prstTxWarp prst="textNoShape">
              <a:avLst/>
            </a:prstTxWarp>
          </a:bodyPr>
          <a:lstStyle>
            <a:lvl1pPr algn="r" defTabSz="955675">
              <a:defRPr sz="1400" i="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F0534560-7E2A-4181-90E2-AF8D8FFA025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新細明體" pitchFamily="18" charset="-12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新細明體" pitchFamily="18" charset="-12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新細明體" pitchFamily="18" charset="-12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新細明體" pitchFamily="18" charset="-12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Verdana" pitchFamily="34" charset="0"/>
        <a:ea typeface="新細明體" pitchFamily="18" charset="-12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 txBox="1">
            <a:spLocks noGrp="1" noChangeArrowheads="1"/>
          </p:cNvSpPr>
          <p:nvPr/>
        </p:nvSpPr>
        <p:spPr bwMode="auto">
          <a:xfrm>
            <a:off x="3849688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54" tIns="47777" rIns="95554" bIns="47777" anchor="b"/>
          <a:lstStyle/>
          <a:p>
            <a:pPr algn="r" defTabSz="955675"/>
            <a:fld id="{848AFF6C-259D-4676-8F7B-62D7977694E8}" type="slidenum">
              <a:rPr lang="en-US" altLang="zh-TW" sz="1400" i="0">
                <a:solidFill>
                  <a:schemeClr val="tx1"/>
                </a:solidFill>
              </a:rPr>
              <a:pPr algn="r" defTabSz="955675"/>
              <a:t>9</a:t>
            </a:fld>
            <a:endParaRPr lang="en-US" altLang="zh-TW" sz="1400" i="0">
              <a:solidFill>
                <a:schemeClr val="tx1"/>
              </a:solidFill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>
              <a:ea typeface="新細明體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99DB2-71D0-490F-BB9F-9B82E6CABB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6225" y="103188"/>
            <a:ext cx="2060575" cy="59531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42913" y="103188"/>
            <a:ext cx="6030912" cy="59531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91BF7-9C34-4522-A307-71454876710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42913" y="103188"/>
            <a:ext cx="8243887" cy="59531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E7024-4963-4E21-A075-1137546712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BCC55-9C0E-439C-9F8B-D561E7B4F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1FFB2-C211-4F20-B0C2-0E7F7D1FF1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56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E549F-91BA-46C3-8CD0-C001E70C6A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4564C-F891-411B-94B1-84721539D52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8F097-23CB-4AA2-A14E-9F7DF003D0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7C70C-B242-4911-ACC3-7DFC41DD7BC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B8B9F-CB5A-4FCE-963C-9EC7D9E119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000D-E548-46BB-89FE-E487DF6C707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F6EE8-D81E-414E-A1BC-890EE06F2A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7938" y="0"/>
            <a:ext cx="2833688" cy="6856413"/>
            <a:chOff x="-5" y="0"/>
            <a:chExt cx="1785" cy="4319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-5" y="3262"/>
              <a:ext cx="472" cy="802"/>
            </a:xfrm>
            <a:custGeom>
              <a:avLst/>
              <a:gdLst/>
              <a:ahLst/>
              <a:cxnLst>
                <a:cxn ang="0">
                  <a:pos x="5" y="32"/>
                </a:cxn>
                <a:cxn ang="0">
                  <a:pos x="189" y="26"/>
                </a:cxn>
                <a:cxn ang="0">
                  <a:pos x="309" y="66"/>
                </a:cxn>
                <a:cxn ang="0">
                  <a:pos x="357" y="98"/>
                </a:cxn>
                <a:cxn ang="0">
                  <a:pos x="413" y="162"/>
                </a:cxn>
                <a:cxn ang="0">
                  <a:pos x="437" y="250"/>
                </a:cxn>
                <a:cxn ang="0">
                  <a:pos x="397" y="530"/>
                </a:cxn>
                <a:cxn ang="0">
                  <a:pos x="341" y="634"/>
                </a:cxn>
                <a:cxn ang="0">
                  <a:pos x="173" y="714"/>
                </a:cxn>
                <a:cxn ang="0">
                  <a:pos x="77" y="730"/>
                </a:cxn>
                <a:cxn ang="0">
                  <a:pos x="69" y="802"/>
                </a:cxn>
                <a:cxn ang="0">
                  <a:pos x="7" y="788"/>
                </a:cxn>
                <a:cxn ang="0">
                  <a:pos x="5" y="751"/>
                </a:cxn>
                <a:cxn ang="0">
                  <a:pos x="37" y="722"/>
                </a:cxn>
                <a:cxn ang="0">
                  <a:pos x="5" y="670"/>
                </a:cxn>
                <a:cxn ang="0">
                  <a:pos x="5" y="32"/>
                </a:cxn>
              </a:cxnLst>
              <a:rect l="0" t="0" r="r" b="b"/>
              <a:pathLst>
                <a:path w="472" h="802">
                  <a:moveTo>
                    <a:pt x="5" y="32"/>
                  </a:moveTo>
                  <a:cubicBezTo>
                    <a:pt x="101" y="0"/>
                    <a:pt x="20" y="17"/>
                    <a:pt x="189" y="26"/>
                  </a:cubicBezTo>
                  <a:cubicBezTo>
                    <a:pt x="221" y="37"/>
                    <a:pt x="280" y="47"/>
                    <a:pt x="309" y="66"/>
                  </a:cubicBezTo>
                  <a:cubicBezTo>
                    <a:pt x="325" y="77"/>
                    <a:pt x="357" y="98"/>
                    <a:pt x="357" y="98"/>
                  </a:cubicBezTo>
                  <a:cubicBezTo>
                    <a:pt x="394" y="154"/>
                    <a:pt x="373" y="135"/>
                    <a:pt x="413" y="162"/>
                  </a:cubicBezTo>
                  <a:cubicBezTo>
                    <a:pt x="433" y="223"/>
                    <a:pt x="426" y="193"/>
                    <a:pt x="437" y="250"/>
                  </a:cubicBezTo>
                  <a:cubicBezTo>
                    <a:pt x="433" y="370"/>
                    <a:pt x="472" y="455"/>
                    <a:pt x="397" y="530"/>
                  </a:cubicBezTo>
                  <a:cubicBezTo>
                    <a:pt x="385" y="567"/>
                    <a:pt x="368" y="607"/>
                    <a:pt x="341" y="634"/>
                  </a:cubicBezTo>
                  <a:cubicBezTo>
                    <a:pt x="319" y="701"/>
                    <a:pt x="233" y="707"/>
                    <a:pt x="173" y="714"/>
                  </a:cubicBezTo>
                  <a:cubicBezTo>
                    <a:pt x="142" y="724"/>
                    <a:pt x="100" y="707"/>
                    <a:pt x="77" y="730"/>
                  </a:cubicBezTo>
                  <a:cubicBezTo>
                    <a:pt x="60" y="747"/>
                    <a:pt x="72" y="778"/>
                    <a:pt x="69" y="802"/>
                  </a:cubicBezTo>
                  <a:cubicBezTo>
                    <a:pt x="53" y="799"/>
                    <a:pt x="23" y="792"/>
                    <a:pt x="7" y="788"/>
                  </a:cubicBezTo>
                  <a:cubicBezTo>
                    <a:pt x="5" y="788"/>
                    <a:pt x="0" y="762"/>
                    <a:pt x="5" y="751"/>
                  </a:cubicBezTo>
                  <a:cubicBezTo>
                    <a:pt x="10" y="740"/>
                    <a:pt x="37" y="735"/>
                    <a:pt x="37" y="722"/>
                  </a:cubicBezTo>
                  <a:cubicBezTo>
                    <a:pt x="26" y="682"/>
                    <a:pt x="22" y="685"/>
                    <a:pt x="5" y="670"/>
                  </a:cubicBezTo>
                  <a:cubicBezTo>
                    <a:pt x="5" y="541"/>
                    <a:pt x="5" y="233"/>
                    <a:pt x="5" y="32"/>
                  </a:cubicBezTo>
                  <a:close/>
                </a:path>
              </a:pathLst>
            </a:custGeom>
            <a:solidFill>
              <a:schemeClr val="folHlink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 rot="14964908" flipH="1">
              <a:off x="104" y="2441"/>
              <a:ext cx="452" cy="444"/>
              <a:chOff x="1727" y="866"/>
              <a:chExt cx="129" cy="157"/>
            </a:xfrm>
          </p:grpSpPr>
          <p:sp>
            <p:nvSpPr>
              <p:cNvPr id="4101" name="Freeform 5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02" name="Freeform 6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03" name="Freeform 7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</p:grp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90" y="1736"/>
              <a:ext cx="710" cy="768"/>
            </a:xfrm>
            <a:custGeom>
              <a:avLst/>
              <a:gdLst/>
              <a:ahLst/>
              <a:cxnLst>
                <a:cxn ang="0">
                  <a:pos x="14" y="416"/>
                </a:cxn>
                <a:cxn ang="0">
                  <a:pos x="14" y="272"/>
                </a:cxn>
                <a:cxn ang="0">
                  <a:pos x="102" y="144"/>
                </a:cxn>
                <a:cxn ang="0">
                  <a:pos x="150" y="96"/>
                </a:cxn>
                <a:cxn ang="0">
                  <a:pos x="198" y="64"/>
                </a:cxn>
                <a:cxn ang="0">
                  <a:pos x="350" y="0"/>
                </a:cxn>
                <a:cxn ang="0">
                  <a:pos x="534" y="8"/>
                </a:cxn>
                <a:cxn ang="0">
                  <a:pos x="662" y="96"/>
                </a:cxn>
                <a:cxn ang="0">
                  <a:pos x="710" y="200"/>
                </a:cxn>
                <a:cxn ang="0">
                  <a:pos x="702" y="400"/>
                </a:cxn>
                <a:cxn ang="0">
                  <a:pos x="678" y="448"/>
                </a:cxn>
                <a:cxn ang="0">
                  <a:pos x="550" y="632"/>
                </a:cxn>
                <a:cxn ang="0">
                  <a:pos x="518" y="656"/>
                </a:cxn>
                <a:cxn ang="0">
                  <a:pos x="470" y="664"/>
                </a:cxn>
                <a:cxn ang="0">
                  <a:pos x="518" y="680"/>
                </a:cxn>
                <a:cxn ang="0">
                  <a:pos x="566" y="696"/>
                </a:cxn>
                <a:cxn ang="0">
                  <a:pos x="574" y="720"/>
                </a:cxn>
                <a:cxn ang="0">
                  <a:pos x="526" y="736"/>
                </a:cxn>
                <a:cxn ang="0">
                  <a:pos x="502" y="752"/>
                </a:cxn>
                <a:cxn ang="0">
                  <a:pos x="454" y="768"/>
                </a:cxn>
                <a:cxn ang="0">
                  <a:pos x="438" y="712"/>
                </a:cxn>
                <a:cxn ang="0">
                  <a:pos x="246" y="688"/>
                </a:cxn>
                <a:cxn ang="0">
                  <a:pos x="134" y="648"/>
                </a:cxn>
                <a:cxn ang="0">
                  <a:pos x="110" y="624"/>
                </a:cxn>
                <a:cxn ang="0">
                  <a:pos x="78" y="576"/>
                </a:cxn>
                <a:cxn ang="0">
                  <a:pos x="54" y="464"/>
                </a:cxn>
                <a:cxn ang="0">
                  <a:pos x="30" y="408"/>
                </a:cxn>
                <a:cxn ang="0">
                  <a:pos x="22" y="384"/>
                </a:cxn>
                <a:cxn ang="0">
                  <a:pos x="14" y="416"/>
                </a:cxn>
              </a:cxnLst>
              <a:rect l="0" t="0" r="r" b="b"/>
              <a:pathLst>
                <a:path w="710" h="768">
                  <a:moveTo>
                    <a:pt x="14" y="416"/>
                  </a:moveTo>
                  <a:cubicBezTo>
                    <a:pt x="6" y="353"/>
                    <a:pt x="0" y="339"/>
                    <a:pt x="14" y="272"/>
                  </a:cubicBezTo>
                  <a:cubicBezTo>
                    <a:pt x="24" y="227"/>
                    <a:pt x="72" y="178"/>
                    <a:pt x="102" y="144"/>
                  </a:cubicBezTo>
                  <a:cubicBezTo>
                    <a:pt x="117" y="127"/>
                    <a:pt x="134" y="112"/>
                    <a:pt x="150" y="96"/>
                  </a:cubicBezTo>
                  <a:cubicBezTo>
                    <a:pt x="164" y="82"/>
                    <a:pt x="198" y="64"/>
                    <a:pt x="198" y="64"/>
                  </a:cubicBezTo>
                  <a:cubicBezTo>
                    <a:pt x="231" y="14"/>
                    <a:pt x="294" y="7"/>
                    <a:pt x="350" y="0"/>
                  </a:cubicBezTo>
                  <a:cubicBezTo>
                    <a:pt x="411" y="3"/>
                    <a:pt x="473" y="1"/>
                    <a:pt x="534" y="8"/>
                  </a:cubicBezTo>
                  <a:cubicBezTo>
                    <a:pt x="582" y="13"/>
                    <a:pt x="624" y="71"/>
                    <a:pt x="662" y="96"/>
                  </a:cubicBezTo>
                  <a:cubicBezTo>
                    <a:pt x="691" y="140"/>
                    <a:pt x="698" y="151"/>
                    <a:pt x="710" y="200"/>
                  </a:cubicBezTo>
                  <a:cubicBezTo>
                    <a:pt x="707" y="267"/>
                    <a:pt x="707" y="333"/>
                    <a:pt x="702" y="400"/>
                  </a:cubicBezTo>
                  <a:cubicBezTo>
                    <a:pt x="700" y="423"/>
                    <a:pt x="688" y="428"/>
                    <a:pt x="678" y="448"/>
                  </a:cubicBezTo>
                  <a:cubicBezTo>
                    <a:pt x="646" y="512"/>
                    <a:pt x="626" y="607"/>
                    <a:pt x="550" y="632"/>
                  </a:cubicBezTo>
                  <a:cubicBezTo>
                    <a:pt x="539" y="640"/>
                    <a:pt x="530" y="651"/>
                    <a:pt x="518" y="656"/>
                  </a:cubicBezTo>
                  <a:cubicBezTo>
                    <a:pt x="503" y="662"/>
                    <a:pt x="470" y="648"/>
                    <a:pt x="470" y="664"/>
                  </a:cubicBezTo>
                  <a:cubicBezTo>
                    <a:pt x="470" y="681"/>
                    <a:pt x="502" y="675"/>
                    <a:pt x="518" y="680"/>
                  </a:cubicBezTo>
                  <a:cubicBezTo>
                    <a:pt x="534" y="685"/>
                    <a:pt x="566" y="696"/>
                    <a:pt x="566" y="696"/>
                  </a:cubicBezTo>
                  <a:cubicBezTo>
                    <a:pt x="569" y="704"/>
                    <a:pt x="580" y="714"/>
                    <a:pt x="574" y="720"/>
                  </a:cubicBezTo>
                  <a:cubicBezTo>
                    <a:pt x="562" y="732"/>
                    <a:pt x="542" y="731"/>
                    <a:pt x="526" y="736"/>
                  </a:cubicBezTo>
                  <a:cubicBezTo>
                    <a:pt x="517" y="739"/>
                    <a:pt x="511" y="748"/>
                    <a:pt x="502" y="752"/>
                  </a:cubicBezTo>
                  <a:cubicBezTo>
                    <a:pt x="487" y="759"/>
                    <a:pt x="454" y="768"/>
                    <a:pt x="454" y="768"/>
                  </a:cubicBezTo>
                  <a:cubicBezTo>
                    <a:pt x="448" y="750"/>
                    <a:pt x="453" y="725"/>
                    <a:pt x="438" y="712"/>
                  </a:cubicBezTo>
                  <a:cubicBezTo>
                    <a:pt x="407" y="685"/>
                    <a:pt x="256" y="689"/>
                    <a:pt x="246" y="688"/>
                  </a:cubicBezTo>
                  <a:cubicBezTo>
                    <a:pt x="207" y="680"/>
                    <a:pt x="166" y="674"/>
                    <a:pt x="134" y="648"/>
                  </a:cubicBezTo>
                  <a:cubicBezTo>
                    <a:pt x="125" y="641"/>
                    <a:pt x="117" y="633"/>
                    <a:pt x="110" y="624"/>
                  </a:cubicBezTo>
                  <a:cubicBezTo>
                    <a:pt x="98" y="609"/>
                    <a:pt x="78" y="576"/>
                    <a:pt x="78" y="576"/>
                  </a:cubicBezTo>
                  <a:cubicBezTo>
                    <a:pt x="66" y="506"/>
                    <a:pt x="74" y="544"/>
                    <a:pt x="54" y="464"/>
                  </a:cubicBezTo>
                  <a:cubicBezTo>
                    <a:pt x="37" y="397"/>
                    <a:pt x="58" y="463"/>
                    <a:pt x="30" y="408"/>
                  </a:cubicBezTo>
                  <a:cubicBezTo>
                    <a:pt x="26" y="400"/>
                    <a:pt x="30" y="380"/>
                    <a:pt x="22" y="384"/>
                  </a:cubicBezTo>
                  <a:cubicBezTo>
                    <a:pt x="12" y="389"/>
                    <a:pt x="17" y="405"/>
                    <a:pt x="14" y="416"/>
                  </a:cubicBezTo>
                  <a:close/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grpSp>
          <p:nvGrpSpPr>
            <p:cNvPr id="1035" name="Group 9"/>
            <p:cNvGrpSpPr>
              <a:grpSpLocks/>
            </p:cNvGrpSpPr>
            <p:nvPr/>
          </p:nvGrpSpPr>
          <p:grpSpPr bwMode="auto">
            <a:xfrm rot="416244">
              <a:off x="9" y="1746"/>
              <a:ext cx="1771" cy="1741"/>
              <a:chOff x="41" y="2787"/>
              <a:chExt cx="902" cy="833"/>
            </a:xfrm>
          </p:grpSpPr>
          <p:sp>
            <p:nvSpPr>
              <p:cNvPr id="4106" name="Freeform 10"/>
              <p:cNvSpPr>
                <a:spLocks/>
              </p:cNvSpPr>
              <p:nvPr userDrawn="1"/>
            </p:nvSpPr>
            <p:spPr bwMode="ltGray">
              <a:xfrm rot="373331" flipH="1">
                <a:off x="125" y="2787"/>
                <a:ext cx="313" cy="303"/>
              </a:xfrm>
              <a:custGeom>
                <a:avLst/>
                <a:gdLst/>
                <a:ahLst/>
                <a:cxnLst>
                  <a:cxn ang="0">
                    <a:pos x="46" y="210"/>
                  </a:cxn>
                  <a:cxn ang="0">
                    <a:pos x="37" y="198"/>
                  </a:cxn>
                  <a:cxn ang="0">
                    <a:pos x="26" y="181"/>
                  </a:cxn>
                  <a:cxn ang="0">
                    <a:pos x="15" y="159"/>
                  </a:cxn>
                  <a:cxn ang="0">
                    <a:pos x="5" y="135"/>
                  </a:cxn>
                  <a:cxn ang="0">
                    <a:pos x="0" y="109"/>
                  </a:cxn>
                  <a:cxn ang="0">
                    <a:pos x="1" y="82"/>
                  </a:cxn>
                  <a:cxn ang="0">
                    <a:pos x="9" y="57"/>
                  </a:cxn>
                  <a:cxn ang="0">
                    <a:pos x="27" y="35"/>
                  </a:cxn>
                  <a:cxn ang="0">
                    <a:pos x="45" y="22"/>
                  </a:cxn>
                  <a:cxn ang="0">
                    <a:pos x="60" y="12"/>
                  </a:cxn>
                  <a:cxn ang="0">
                    <a:pos x="72" y="7"/>
                  </a:cxn>
                  <a:cxn ang="0">
                    <a:pos x="81" y="5"/>
                  </a:cxn>
                  <a:cxn ang="0">
                    <a:pos x="88" y="5"/>
                  </a:cxn>
                  <a:cxn ang="0">
                    <a:pos x="104" y="0"/>
                  </a:cxn>
                  <a:cxn ang="0">
                    <a:pos x="148" y="8"/>
                  </a:cxn>
                  <a:cxn ang="0">
                    <a:pos x="160" y="12"/>
                  </a:cxn>
                  <a:cxn ang="0">
                    <a:pos x="172" y="15"/>
                  </a:cxn>
                  <a:cxn ang="0">
                    <a:pos x="182" y="19"/>
                  </a:cxn>
                  <a:cxn ang="0">
                    <a:pos x="190" y="23"/>
                  </a:cxn>
                  <a:cxn ang="0">
                    <a:pos x="198" y="27"/>
                  </a:cxn>
                  <a:cxn ang="0">
                    <a:pos x="205" y="32"/>
                  </a:cxn>
                  <a:cxn ang="0">
                    <a:pos x="211" y="38"/>
                  </a:cxn>
                  <a:cxn ang="0">
                    <a:pos x="217" y="45"/>
                  </a:cxn>
                  <a:cxn ang="0">
                    <a:pos x="205" y="40"/>
                  </a:cxn>
                  <a:cxn ang="0">
                    <a:pos x="194" y="36"/>
                  </a:cxn>
                  <a:cxn ang="0">
                    <a:pos x="183" y="33"/>
                  </a:cxn>
                  <a:cxn ang="0">
                    <a:pos x="172" y="30"/>
                  </a:cxn>
                  <a:cxn ang="0">
                    <a:pos x="163" y="27"/>
                  </a:cxn>
                  <a:cxn ang="0">
                    <a:pos x="153" y="26"/>
                  </a:cxn>
                  <a:cxn ang="0">
                    <a:pos x="143" y="24"/>
                  </a:cxn>
                  <a:cxn ang="0">
                    <a:pos x="134" y="24"/>
                  </a:cxn>
                  <a:cxn ang="0">
                    <a:pos x="125" y="24"/>
                  </a:cxn>
                  <a:cxn ang="0">
                    <a:pos x="116" y="25"/>
                  </a:cxn>
                  <a:cxn ang="0">
                    <a:pos x="107" y="27"/>
                  </a:cxn>
                  <a:cxn ang="0">
                    <a:pos x="99" y="29"/>
                  </a:cxn>
                  <a:cxn ang="0">
                    <a:pos x="91" y="33"/>
                  </a:cxn>
                  <a:cxn ang="0">
                    <a:pos x="82" y="36"/>
                  </a:cxn>
                  <a:cxn ang="0">
                    <a:pos x="74" y="41"/>
                  </a:cxn>
                  <a:cxn ang="0">
                    <a:pos x="66" y="46"/>
                  </a:cxn>
                  <a:cxn ang="0">
                    <a:pos x="52" y="61"/>
                  </a:cxn>
                  <a:cxn ang="0">
                    <a:pos x="42" y="80"/>
                  </a:cxn>
                  <a:cxn ang="0">
                    <a:pos x="37" y="103"/>
                  </a:cxn>
                  <a:cxn ang="0">
                    <a:pos x="35" y="126"/>
                  </a:cxn>
                  <a:cxn ang="0">
                    <a:pos x="35" y="151"/>
                  </a:cxn>
                  <a:cxn ang="0">
                    <a:pos x="38" y="174"/>
                  </a:cxn>
                  <a:cxn ang="0">
                    <a:pos x="41" y="194"/>
                  </a:cxn>
                  <a:cxn ang="0">
                    <a:pos x="46" y="210"/>
                  </a:cxn>
                </a:cxnLst>
                <a:rect l="0" t="0" r="r" b="b"/>
                <a:pathLst>
                  <a:path w="217" h="210">
                    <a:moveTo>
                      <a:pt x="46" y="210"/>
                    </a:moveTo>
                    <a:lnTo>
                      <a:pt x="37" y="198"/>
                    </a:lnTo>
                    <a:lnTo>
                      <a:pt x="26" y="181"/>
                    </a:lnTo>
                    <a:lnTo>
                      <a:pt x="15" y="159"/>
                    </a:lnTo>
                    <a:lnTo>
                      <a:pt x="5" y="135"/>
                    </a:lnTo>
                    <a:lnTo>
                      <a:pt x="0" y="109"/>
                    </a:lnTo>
                    <a:lnTo>
                      <a:pt x="1" y="82"/>
                    </a:lnTo>
                    <a:lnTo>
                      <a:pt x="9" y="57"/>
                    </a:lnTo>
                    <a:lnTo>
                      <a:pt x="27" y="35"/>
                    </a:lnTo>
                    <a:lnTo>
                      <a:pt x="45" y="22"/>
                    </a:lnTo>
                    <a:lnTo>
                      <a:pt x="60" y="12"/>
                    </a:lnTo>
                    <a:lnTo>
                      <a:pt x="72" y="7"/>
                    </a:lnTo>
                    <a:lnTo>
                      <a:pt x="81" y="5"/>
                    </a:lnTo>
                    <a:lnTo>
                      <a:pt x="88" y="5"/>
                    </a:lnTo>
                    <a:lnTo>
                      <a:pt x="104" y="0"/>
                    </a:lnTo>
                    <a:lnTo>
                      <a:pt x="148" y="8"/>
                    </a:lnTo>
                    <a:lnTo>
                      <a:pt x="160" y="12"/>
                    </a:lnTo>
                    <a:lnTo>
                      <a:pt x="172" y="15"/>
                    </a:lnTo>
                    <a:lnTo>
                      <a:pt x="182" y="19"/>
                    </a:lnTo>
                    <a:lnTo>
                      <a:pt x="190" y="23"/>
                    </a:lnTo>
                    <a:lnTo>
                      <a:pt x="198" y="27"/>
                    </a:lnTo>
                    <a:lnTo>
                      <a:pt x="205" y="32"/>
                    </a:lnTo>
                    <a:lnTo>
                      <a:pt x="211" y="38"/>
                    </a:lnTo>
                    <a:lnTo>
                      <a:pt x="217" y="45"/>
                    </a:lnTo>
                    <a:lnTo>
                      <a:pt x="205" y="40"/>
                    </a:lnTo>
                    <a:lnTo>
                      <a:pt x="194" y="36"/>
                    </a:lnTo>
                    <a:lnTo>
                      <a:pt x="183" y="33"/>
                    </a:lnTo>
                    <a:lnTo>
                      <a:pt x="172" y="30"/>
                    </a:lnTo>
                    <a:lnTo>
                      <a:pt x="163" y="27"/>
                    </a:lnTo>
                    <a:lnTo>
                      <a:pt x="153" y="26"/>
                    </a:lnTo>
                    <a:lnTo>
                      <a:pt x="143" y="24"/>
                    </a:lnTo>
                    <a:lnTo>
                      <a:pt x="134" y="24"/>
                    </a:lnTo>
                    <a:lnTo>
                      <a:pt x="125" y="24"/>
                    </a:lnTo>
                    <a:lnTo>
                      <a:pt x="116" y="25"/>
                    </a:lnTo>
                    <a:lnTo>
                      <a:pt x="107" y="27"/>
                    </a:lnTo>
                    <a:lnTo>
                      <a:pt x="99" y="29"/>
                    </a:lnTo>
                    <a:lnTo>
                      <a:pt x="91" y="33"/>
                    </a:lnTo>
                    <a:lnTo>
                      <a:pt x="82" y="36"/>
                    </a:lnTo>
                    <a:lnTo>
                      <a:pt x="74" y="41"/>
                    </a:lnTo>
                    <a:lnTo>
                      <a:pt x="66" y="46"/>
                    </a:lnTo>
                    <a:lnTo>
                      <a:pt x="52" y="61"/>
                    </a:lnTo>
                    <a:lnTo>
                      <a:pt x="42" y="80"/>
                    </a:lnTo>
                    <a:lnTo>
                      <a:pt x="37" y="103"/>
                    </a:lnTo>
                    <a:lnTo>
                      <a:pt x="35" y="126"/>
                    </a:lnTo>
                    <a:lnTo>
                      <a:pt x="35" y="151"/>
                    </a:lnTo>
                    <a:lnTo>
                      <a:pt x="38" y="174"/>
                    </a:lnTo>
                    <a:lnTo>
                      <a:pt x="41" y="194"/>
                    </a:lnTo>
                    <a:lnTo>
                      <a:pt x="46" y="21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ltGray">
              <a:xfrm rot="373331" flipH="1">
                <a:off x="41" y="2843"/>
                <a:ext cx="262" cy="308"/>
              </a:xfrm>
              <a:custGeom>
                <a:avLst/>
                <a:gdLst/>
                <a:ahLst/>
                <a:cxnLst>
                  <a:cxn ang="0">
                    <a:pos x="109" y="0"/>
                  </a:cxn>
                  <a:cxn ang="0">
                    <a:pos x="112" y="2"/>
                  </a:cxn>
                  <a:cxn ang="0">
                    <a:pos x="118" y="8"/>
                  </a:cxn>
                  <a:cxn ang="0">
                    <a:pos x="127" y="18"/>
                  </a:cxn>
                  <a:cxn ang="0">
                    <a:pos x="137" y="33"/>
                  </a:cxn>
                  <a:cxn ang="0">
                    <a:pos x="145" y="52"/>
                  </a:cxn>
                  <a:cxn ang="0">
                    <a:pos x="150" y="76"/>
                  </a:cxn>
                  <a:cxn ang="0">
                    <a:pos x="150" y="105"/>
                  </a:cxn>
                  <a:cxn ang="0">
                    <a:pos x="144" y="139"/>
                  </a:cxn>
                  <a:cxn ang="0">
                    <a:pos x="140" y="149"/>
                  </a:cxn>
                  <a:cxn ang="0">
                    <a:pos x="136" y="157"/>
                  </a:cxn>
                  <a:cxn ang="0">
                    <a:pos x="131" y="165"/>
                  </a:cxn>
                  <a:cxn ang="0">
                    <a:pos x="125" y="173"/>
                  </a:cxn>
                  <a:cxn ang="0">
                    <a:pos x="117" y="180"/>
                  </a:cxn>
                  <a:cxn ang="0">
                    <a:pos x="110" y="185"/>
                  </a:cxn>
                  <a:cxn ang="0">
                    <a:pos x="102" y="191"/>
                  </a:cxn>
                  <a:cxn ang="0">
                    <a:pos x="92" y="195"/>
                  </a:cxn>
                  <a:cxn ang="0">
                    <a:pos x="82" y="197"/>
                  </a:cxn>
                  <a:cxn ang="0">
                    <a:pos x="72" y="200"/>
                  </a:cxn>
                  <a:cxn ang="0">
                    <a:pos x="61" y="201"/>
                  </a:cxn>
                  <a:cxn ang="0">
                    <a:pos x="49" y="201"/>
                  </a:cxn>
                  <a:cxn ang="0">
                    <a:pos x="37" y="200"/>
                  </a:cxn>
                  <a:cxn ang="0">
                    <a:pos x="25" y="197"/>
                  </a:cxn>
                  <a:cxn ang="0">
                    <a:pos x="12" y="193"/>
                  </a:cxn>
                  <a:cxn ang="0">
                    <a:pos x="0" y="188"/>
                  </a:cxn>
                  <a:cxn ang="0">
                    <a:pos x="11" y="195"/>
                  </a:cxn>
                  <a:cxn ang="0">
                    <a:pos x="22" y="200"/>
                  </a:cxn>
                  <a:cxn ang="0">
                    <a:pos x="33" y="205"/>
                  </a:cxn>
                  <a:cxn ang="0">
                    <a:pos x="43" y="208"/>
                  </a:cxn>
                  <a:cxn ang="0">
                    <a:pos x="53" y="211"/>
                  </a:cxn>
                  <a:cxn ang="0">
                    <a:pos x="63" y="212"/>
                  </a:cxn>
                  <a:cxn ang="0">
                    <a:pos x="73" y="213"/>
                  </a:cxn>
                  <a:cxn ang="0">
                    <a:pos x="83" y="213"/>
                  </a:cxn>
                  <a:cxn ang="0">
                    <a:pos x="91" y="212"/>
                  </a:cxn>
                  <a:cxn ang="0">
                    <a:pos x="100" y="210"/>
                  </a:cxn>
                  <a:cxn ang="0">
                    <a:pos x="108" y="208"/>
                  </a:cxn>
                  <a:cxn ang="0">
                    <a:pos x="116" y="206"/>
                  </a:cxn>
                  <a:cxn ang="0">
                    <a:pos x="123" y="203"/>
                  </a:cxn>
                  <a:cxn ang="0">
                    <a:pos x="130" y="199"/>
                  </a:cxn>
                  <a:cxn ang="0">
                    <a:pos x="136" y="195"/>
                  </a:cxn>
                  <a:cxn ang="0">
                    <a:pos x="142" y="191"/>
                  </a:cxn>
                  <a:cxn ang="0">
                    <a:pos x="158" y="176"/>
                  </a:cxn>
                  <a:cxn ang="0">
                    <a:pos x="169" y="161"/>
                  </a:cxn>
                  <a:cxn ang="0">
                    <a:pos x="176" y="144"/>
                  </a:cxn>
                  <a:cxn ang="0">
                    <a:pos x="179" y="128"/>
                  </a:cxn>
                  <a:cxn ang="0">
                    <a:pos x="181" y="111"/>
                  </a:cxn>
                  <a:cxn ang="0">
                    <a:pos x="181" y="95"/>
                  </a:cxn>
                  <a:cxn ang="0">
                    <a:pos x="182" y="79"/>
                  </a:cxn>
                  <a:cxn ang="0">
                    <a:pos x="173" y="46"/>
                  </a:cxn>
                  <a:cxn ang="0">
                    <a:pos x="156" y="21"/>
                  </a:cxn>
                  <a:cxn ang="0">
                    <a:pos x="151" y="18"/>
                  </a:cxn>
                  <a:cxn ang="0">
                    <a:pos x="147" y="15"/>
                  </a:cxn>
                  <a:cxn ang="0">
                    <a:pos x="142" y="13"/>
                  </a:cxn>
                  <a:cxn ang="0">
                    <a:pos x="138" y="11"/>
                  </a:cxn>
                  <a:cxn ang="0">
                    <a:pos x="132" y="9"/>
                  </a:cxn>
                  <a:cxn ang="0">
                    <a:pos x="126" y="6"/>
                  </a:cxn>
                  <a:cxn ang="0">
                    <a:pos x="119" y="3"/>
                  </a:cxn>
                  <a:cxn ang="0">
                    <a:pos x="109" y="0"/>
                  </a:cxn>
                </a:cxnLst>
                <a:rect l="0" t="0" r="r" b="b"/>
                <a:pathLst>
                  <a:path w="182" h="213">
                    <a:moveTo>
                      <a:pt x="109" y="0"/>
                    </a:moveTo>
                    <a:lnTo>
                      <a:pt x="112" y="2"/>
                    </a:lnTo>
                    <a:lnTo>
                      <a:pt x="118" y="8"/>
                    </a:lnTo>
                    <a:lnTo>
                      <a:pt x="127" y="18"/>
                    </a:lnTo>
                    <a:lnTo>
                      <a:pt x="137" y="33"/>
                    </a:lnTo>
                    <a:lnTo>
                      <a:pt x="145" y="52"/>
                    </a:lnTo>
                    <a:lnTo>
                      <a:pt x="150" y="76"/>
                    </a:lnTo>
                    <a:lnTo>
                      <a:pt x="150" y="105"/>
                    </a:lnTo>
                    <a:lnTo>
                      <a:pt x="144" y="139"/>
                    </a:lnTo>
                    <a:lnTo>
                      <a:pt x="140" y="149"/>
                    </a:lnTo>
                    <a:lnTo>
                      <a:pt x="136" y="157"/>
                    </a:lnTo>
                    <a:lnTo>
                      <a:pt x="131" y="165"/>
                    </a:lnTo>
                    <a:lnTo>
                      <a:pt x="125" y="173"/>
                    </a:lnTo>
                    <a:lnTo>
                      <a:pt x="117" y="180"/>
                    </a:lnTo>
                    <a:lnTo>
                      <a:pt x="110" y="185"/>
                    </a:lnTo>
                    <a:lnTo>
                      <a:pt x="102" y="191"/>
                    </a:lnTo>
                    <a:lnTo>
                      <a:pt x="92" y="195"/>
                    </a:lnTo>
                    <a:lnTo>
                      <a:pt x="82" y="197"/>
                    </a:lnTo>
                    <a:lnTo>
                      <a:pt x="72" y="200"/>
                    </a:lnTo>
                    <a:lnTo>
                      <a:pt x="61" y="201"/>
                    </a:lnTo>
                    <a:lnTo>
                      <a:pt x="49" y="201"/>
                    </a:lnTo>
                    <a:lnTo>
                      <a:pt x="37" y="200"/>
                    </a:lnTo>
                    <a:lnTo>
                      <a:pt x="25" y="197"/>
                    </a:lnTo>
                    <a:lnTo>
                      <a:pt x="12" y="193"/>
                    </a:lnTo>
                    <a:lnTo>
                      <a:pt x="0" y="188"/>
                    </a:lnTo>
                    <a:lnTo>
                      <a:pt x="11" y="195"/>
                    </a:lnTo>
                    <a:lnTo>
                      <a:pt x="22" y="200"/>
                    </a:lnTo>
                    <a:lnTo>
                      <a:pt x="33" y="205"/>
                    </a:lnTo>
                    <a:lnTo>
                      <a:pt x="43" y="208"/>
                    </a:lnTo>
                    <a:lnTo>
                      <a:pt x="53" y="211"/>
                    </a:lnTo>
                    <a:lnTo>
                      <a:pt x="63" y="212"/>
                    </a:lnTo>
                    <a:lnTo>
                      <a:pt x="73" y="213"/>
                    </a:lnTo>
                    <a:lnTo>
                      <a:pt x="83" y="213"/>
                    </a:lnTo>
                    <a:lnTo>
                      <a:pt x="91" y="212"/>
                    </a:lnTo>
                    <a:lnTo>
                      <a:pt x="100" y="210"/>
                    </a:lnTo>
                    <a:lnTo>
                      <a:pt x="108" y="208"/>
                    </a:lnTo>
                    <a:lnTo>
                      <a:pt x="116" y="206"/>
                    </a:lnTo>
                    <a:lnTo>
                      <a:pt x="123" y="203"/>
                    </a:lnTo>
                    <a:lnTo>
                      <a:pt x="130" y="199"/>
                    </a:lnTo>
                    <a:lnTo>
                      <a:pt x="136" y="195"/>
                    </a:lnTo>
                    <a:lnTo>
                      <a:pt x="142" y="191"/>
                    </a:lnTo>
                    <a:lnTo>
                      <a:pt x="158" y="176"/>
                    </a:lnTo>
                    <a:lnTo>
                      <a:pt x="169" y="161"/>
                    </a:lnTo>
                    <a:lnTo>
                      <a:pt x="176" y="144"/>
                    </a:lnTo>
                    <a:lnTo>
                      <a:pt x="179" y="128"/>
                    </a:lnTo>
                    <a:lnTo>
                      <a:pt x="181" y="111"/>
                    </a:lnTo>
                    <a:lnTo>
                      <a:pt x="181" y="95"/>
                    </a:lnTo>
                    <a:lnTo>
                      <a:pt x="182" y="79"/>
                    </a:lnTo>
                    <a:lnTo>
                      <a:pt x="173" y="46"/>
                    </a:lnTo>
                    <a:lnTo>
                      <a:pt x="156" y="21"/>
                    </a:lnTo>
                    <a:lnTo>
                      <a:pt x="151" y="18"/>
                    </a:lnTo>
                    <a:lnTo>
                      <a:pt x="147" y="15"/>
                    </a:lnTo>
                    <a:lnTo>
                      <a:pt x="142" y="13"/>
                    </a:lnTo>
                    <a:lnTo>
                      <a:pt x="138" y="11"/>
                    </a:lnTo>
                    <a:lnTo>
                      <a:pt x="132" y="9"/>
                    </a:lnTo>
                    <a:lnTo>
                      <a:pt x="126" y="6"/>
                    </a:lnTo>
                    <a:lnTo>
                      <a:pt x="119" y="3"/>
                    </a:lnTo>
                    <a:lnTo>
                      <a:pt x="10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ltGray">
              <a:xfrm rot="373331" flipH="1">
                <a:off x="121" y="2907"/>
                <a:ext cx="93" cy="156"/>
              </a:xfrm>
              <a:custGeom>
                <a:avLst/>
                <a:gdLst/>
                <a:ahLst/>
                <a:cxnLst>
                  <a:cxn ang="0">
                    <a:pos x="94" y="0"/>
                  </a:cxn>
                  <a:cxn ang="0">
                    <a:pos x="105" y="9"/>
                  </a:cxn>
                  <a:cxn ang="0">
                    <a:pos x="115" y="27"/>
                  </a:cxn>
                  <a:cxn ang="0">
                    <a:pos x="123" y="50"/>
                  </a:cxn>
                  <a:cxn ang="0">
                    <a:pos x="128" y="78"/>
                  </a:cxn>
                  <a:cxn ang="0">
                    <a:pos x="127" y="111"/>
                  </a:cxn>
                  <a:cxn ang="0">
                    <a:pos x="116" y="145"/>
                  </a:cxn>
                  <a:cxn ang="0">
                    <a:pos x="94" y="181"/>
                  </a:cxn>
                  <a:cxn ang="0">
                    <a:pos x="60" y="217"/>
                  </a:cxn>
                  <a:cxn ang="0">
                    <a:pos x="49" y="213"/>
                  </a:cxn>
                  <a:cxn ang="0">
                    <a:pos x="38" y="210"/>
                  </a:cxn>
                  <a:cxn ang="0">
                    <a:pos x="26" y="205"/>
                  </a:cxn>
                  <a:cxn ang="0">
                    <a:pos x="16" y="201"/>
                  </a:cxn>
                  <a:cxn ang="0">
                    <a:pos x="8" y="196"/>
                  </a:cxn>
                  <a:cxn ang="0">
                    <a:pos x="2" y="190"/>
                  </a:cxn>
                  <a:cxn ang="0">
                    <a:pos x="0" y="183"/>
                  </a:cxn>
                  <a:cxn ang="0">
                    <a:pos x="1" y="178"/>
                  </a:cxn>
                  <a:cxn ang="0">
                    <a:pos x="13" y="171"/>
                  </a:cxn>
                  <a:cxn ang="0">
                    <a:pos x="29" y="161"/>
                  </a:cxn>
                  <a:cxn ang="0">
                    <a:pos x="46" y="150"/>
                  </a:cxn>
                  <a:cxn ang="0">
                    <a:pos x="63" y="134"/>
                  </a:cxn>
                  <a:cxn ang="0">
                    <a:pos x="79" y="112"/>
                  </a:cxn>
                  <a:cxn ang="0">
                    <a:pos x="91" y="83"/>
                  </a:cxn>
                  <a:cxn ang="0">
                    <a:pos x="97" y="46"/>
                  </a:cxn>
                  <a:cxn ang="0">
                    <a:pos x="94" y="0"/>
                  </a:cxn>
                </a:cxnLst>
                <a:rect l="0" t="0" r="r" b="b"/>
                <a:pathLst>
                  <a:path w="128" h="217">
                    <a:moveTo>
                      <a:pt x="94" y="0"/>
                    </a:moveTo>
                    <a:lnTo>
                      <a:pt x="105" y="9"/>
                    </a:lnTo>
                    <a:lnTo>
                      <a:pt x="115" y="27"/>
                    </a:lnTo>
                    <a:lnTo>
                      <a:pt x="123" y="50"/>
                    </a:lnTo>
                    <a:lnTo>
                      <a:pt x="128" y="78"/>
                    </a:lnTo>
                    <a:lnTo>
                      <a:pt x="127" y="111"/>
                    </a:lnTo>
                    <a:lnTo>
                      <a:pt x="116" y="145"/>
                    </a:lnTo>
                    <a:lnTo>
                      <a:pt x="94" y="181"/>
                    </a:lnTo>
                    <a:lnTo>
                      <a:pt x="60" y="217"/>
                    </a:lnTo>
                    <a:lnTo>
                      <a:pt x="49" y="213"/>
                    </a:lnTo>
                    <a:lnTo>
                      <a:pt x="38" y="210"/>
                    </a:lnTo>
                    <a:lnTo>
                      <a:pt x="26" y="205"/>
                    </a:lnTo>
                    <a:lnTo>
                      <a:pt x="16" y="201"/>
                    </a:lnTo>
                    <a:lnTo>
                      <a:pt x="8" y="196"/>
                    </a:lnTo>
                    <a:lnTo>
                      <a:pt x="2" y="190"/>
                    </a:lnTo>
                    <a:lnTo>
                      <a:pt x="0" y="183"/>
                    </a:lnTo>
                    <a:lnTo>
                      <a:pt x="1" y="178"/>
                    </a:lnTo>
                    <a:lnTo>
                      <a:pt x="13" y="171"/>
                    </a:lnTo>
                    <a:lnTo>
                      <a:pt x="29" y="161"/>
                    </a:lnTo>
                    <a:lnTo>
                      <a:pt x="46" y="150"/>
                    </a:lnTo>
                    <a:lnTo>
                      <a:pt x="63" y="134"/>
                    </a:lnTo>
                    <a:lnTo>
                      <a:pt x="79" y="112"/>
                    </a:lnTo>
                    <a:lnTo>
                      <a:pt x="91" y="83"/>
                    </a:lnTo>
                    <a:lnTo>
                      <a:pt x="97" y="46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ltGray">
              <a:xfrm rot="373331" flipH="1">
                <a:off x="313" y="3110"/>
                <a:ext cx="85" cy="93"/>
              </a:xfrm>
              <a:custGeom>
                <a:avLst/>
                <a:gdLst/>
                <a:ahLst/>
                <a:cxnLst>
                  <a:cxn ang="0">
                    <a:pos x="75" y="0"/>
                  </a:cxn>
                  <a:cxn ang="0">
                    <a:pos x="0" y="25"/>
                  </a:cxn>
                  <a:cxn ang="0">
                    <a:pos x="3" y="26"/>
                  </a:cxn>
                  <a:cxn ang="0">
                    <a:pos x="14" y="29"/>
                  </a:cxn>
                  <a:cxn ang="0">
                    <a:pos x="29" y="36"/>
                  </a:cxn>
                  <a:cxn ang="0">
                    <a:pos x="46" y="47"/>
                  </a:cxn>
                  <a:cxn ang="0">
                    <a:pos x="66" y="62"/>
                  </a:cxn>
                  <a:cxn ang="0">
                    <a:pos x="84" y="80"/>
                  </a:cxn>
                  <a:cxn ang="0">
                    <a:pos x="102" y="103"/>
                  </a:cxn>
                  <a:cxn ang="0">
                    <a:pos x="116" y="132"/>
                  </a:cxn>
                  <a:cxn ang="0">
                    <a:pos x="117" y="120"/>
                  </a:cxn>
                  <a:cxn ang="0">
                    <a:pos x="115" y="107"/>
                  </a:cxn>
                  <a:cxn ang="0">
                    <a:pos x="108" y="90"/>
                  </a:cxn>
                  <a:cxn ang="0">
                    <a:pos x="99" y="74"/>
                  </a:cxn>
                  <a:cxn ang="0">
                    <a:pos x="89" y="58"/>
                  </a:cxn>
                  <a:cxn ang="0">
                    <a:pos x="78" y="45"/>
                  </a:cxn>
                  <a:cxn ang="0">
                    <a:pos x="67" y="36"/>
                  </a:cxn>
                  <a:cxn ang="0">
                    <a:pos x="58" y="32"/>
                  </a:cxn>
                  <a:cxn ang="0">
                    <a:pos x="69" y="29"/>
                  </a:cxn>
                  <a:cxn ang="0">
                    <a:pos x="79" y="28"/>
                  </a:cxn>
                  <a:cxn ang="0">
                    <a:pos x="89" y="26"/>
                  </a:cxn>
                  <a:cxn ang="0">
                    <a:pos x="98" y="25"/>
                  </a:cxn>
                  <a:cxn ang="0">
                    <a:pos x="105" y="24"/>
                  </a:cxn>
                  <a:cxn ang="0">
                    <a:pos x="109" y="22"/>
                  </a:cxn>
                  <a:cxn ang="0">
                    <a:pos x="113" y="21"/>
                  </a:cxn>
                  <a:cxn ang="0">
                    <a:pos x="114" y="21"/>
                  </a:cxn>
                  <a:cxn ang="0">
                    <a:pos x="75" y="0"/>
                  </a:cxn>
                </a:cxnLst>
                <a:rect l="0" t="0" r="r" b="b"/>
                <a:pathLst>
                  <a:path w="117" h="132">
                    <a:moveTo>
                      <a:pt x="75" y="0"/>
                    </a:moveTo>
                    <a:lnTo>
                      <a:pt x="0" y="25"/>
                    </a:lnTo>
                    <a:lnTo>
                      <a:pt x="3" y="26"/>
                    </a:lnTo>
                    <a:lnTo>
                      <a:pt x="14" y="29"/>
                    </a:lnTo>
                    <a:lnTo>
                      <a:pt x="29" y="36"/>
                    </a:lnTo>
                    <a:lnTo>
                      <a:pt x="46" y="47"/>
                    </a:lnTo>
                    <a:lnTo>
                      <a:pt x="66" y="62"/>
                    </a:lnTo>
                    <a:lnTo>
                      <a:pt x="84" y="80"/>
                    </a:lnTo>
                    <a:lnTo>
                      <a:pt x="102" y="103"/>
                    </a:lnTo>
                    <a:lnTo>
                      <a:pt x="116" y="132"/>
                    </a:lnTo>
                    <a:lnTo>
                      <a:pt x="117" y="120"/>
                    </a:lnTo>
                    <a:lnTo>
                      <a:pt x="115" y="107"/>
                    </a:lnTo>
                    <a:lnTo>
                      <a:pt x="108" y="90"/>
                    </a:lnTo>
                    <a:lnTo>
                      <a:pt x="99" y="74"/>
                    </a:lnTo>
                    <a:lnTo>
                      <a:pt x="89" y="58"/>
                    </a:lnTo>
                    <a:lnTo>
                      <a:pt x="78" y="45"/>
                    </a:lnTo>
                    <a:lnTo>
                      <a:pt x="67" y="36"/>
                    </a:lnTo>
                    <a:lnTo>
                      <a:pt x="58" y="32"/>
                    </a:lnTo>
                    <a:lnTo>
                      <a:pt x="69" y="29"/>
                    </a:lnTo>
                    <a:lnTo>
                      <a:pt x="79" y="28"/>
                    </a:lnTo>
                    <a:lnTo>
                      <a:pt x="89" y="26"/>
                    </a:lnTo>
                    <a:lnTo>
                      <a:pt x="98" y="25"/>
                    </a:lnTo>
                    <a:lnTo>
                      <a:pt x="105" y="24"/>
                    </a:lnTo>
                    <a:lnTo>
                      <a:pt x="109" y="22"/>
                    </a:lnTo>
                    <a:lnTo>
                      <a:pt x="113" y="21"/>
                    </a:lnTo>
                    <a:lnTo>
                      <a:pt x="114" y="21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ltGray">
              <a:xfrm rot="373331" flipH="1">
                <a:off x="289" y="3133"/>
                <a:ext cx="21" cy="55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3" y="0"/>
                  </a:cxn>
                  <a:cxn ang="0">
                    <a:pos x="16" y="4"/>
                  </a:cxn>
                  <a:cxn ang="0">
                    <a:pos x="9" y="9"/>
                  </a:cxn>
                  <a:cxn ang="0">
                    <a:pos x="4" y="19"/>
                  </a:cxn>
                  <a:cxn ang="0">
                    <a:pos x="1" y="30"/>
                  </a:cxn>
                  <a:cxn ang="0">
                    <a:pos x="0" y="44"/>
                  </a:cxn>
                  <a:cxn ang="0">
                    <a:pos x="3" y="60"/>
                  </a:cxn>
                  <a:cxn ang="0">
                    <a:pos x="11" y="77"/>
                  </a:cxn>
                  <a:cxn ang="0">
                    <a:pos x="15" y="53"/>
                  </a:cxn>
                  <a:cxn ang="0">
                    <a:pos x="19" y="37"/>
                  </a:cxn>
                  <a:cxn ang="0">
                    <a:pos x="23" y="22"/>
                  </a:cxn>
                  <a:cxn ang="0">
                    <a:pos x="29" y="0"/>
                  </a:cxn>
                </a:cxnLst>
                <a:rect l="0" t="0" r="r" b="b"/>
                <a:pathLst>
                  <a:path w="29" h="77">
                    <a:moveTo>
                      <a:pt x="29" y="0"/>
                    </a:moveTo>
                    <a:lnTo>
                      <a:pt x="23" y="0"/>
                    </a:lnTo>
                    <a:lnTo>
                      <a:pt x="16" y="4"/>
                    </a:lnTo>
                    <a:lnTo>
                      <a:pt x="9" y="9"/>
                    </a:lnTo>
                    <a:lnTo>
                      <a:pt x="4" y="19"/>
                    </a:lnTo>
                    <a:lnTo>
                      <a:pt x="1" y="30"/>
                    </a:lnTo>
                    <a:lnTo>
                      <a:pt x="0" y="44"/>
                    </a:lnTo>
                    <a:lnTo>
                      <a:pt x="3" y="60"/>
                    </a:lnTo>
                    <a:lnTo>
                      <a:pt x="11" y="77"/>
                    </a:lnTo>
                    <a:lnTo>
                      <a:pt x="15" y="53"/>
                    </a:lnTo>
                    <a:lnTo>
                      <a:pt x="19" y="37"/>
                    </a:lnTo>
                    <a:lnTo>
                      <a:pt x="23" y="22"/>
                    </a:lnTo>
                    <a:lnTo>
                      <a:pt x="29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grpSp>
            <p:nvGrpSpPr>
              <p:cNvPr id="1067" name="Group 15"/>
              <p:cNvGrpSpPr>
                <a:grpSpLocks/>
              </p:cNvGrpSpPr>
              <p:nvPr userDrawn="1"/>
            </p:nvGrpSpPr>
            <p:grpSpPr bwMode="auto">
              <a:xfrm rot="10886446" flipH="1">
                <a:off x="335" y="3251"/>
                <a:ext cx="608" cy="369"/>
                <a:chOff x="-366" y="1704"/>
                <a:chExt cx="608" cy="369"/>
              </a:xfrm>
            </p:grpSpPr>
            <p:sp>
              <p:nvSpPr>
                <p:cNvPr id="4112" name="Freeform 16"/>
                <p:cNvSpPr>
                  <a:spLocks/>
                </p:cNvSpPr>
                <p:nvPr userDrawn="1"/>
              </p:nvSpPr>
              <p:spPr bwMode="ltGray">
                <a:xfrm rot="4200091">
                  <a:off x="-243" y="1807"/>
                  <a:ext cx="143" cy="390"/>
                </a:xfrm>
                <a:custGeom>
                  <a:avLst/>
                  <a:gdLst/>
                  <a:ahLst/>
                  <a:cxnLst>
                    <a:cxn ang="0">
                      <a:pos x="12" y="44"/>
                    </a:cxn>
                    <a:cxn ang="0">
                      <a:pos x="6" y="72"/>
                    </a:cxn>
                    <a:cxn ang="0">
                      <a:pos x="3" y="99"/>
                    </a:cxn>
                    <a:cxn ang="0">
                      <a:pos x="0" y="125"/>
                    </a:cxn>
                    <a:cxn ang="0">
                      <a:pos x="0" y="151"/>
                    </a:cxn>
                    <a:cxn ang="0">
                      <a:pos x="3" y="180"/>
                    </a:cxn>
                    <a:cxn ang="0">
                      <a:pos x="7" y="211"/>
                    </a:cxn>
                    <a:cxn ang="0">
                      <a:pos x="16" y="247"/>
                    </a:cxn>
                    <a:cxn ang="0">
                      <a:pos x="29" y="287"/>
                    </a:cxn>
                    <a:cxn ang="0">
                      <a:pos x="43" y="325"/>
                    </a:cxn>
                    <a:cxn ang="0">
                      <a:pos x="61" y="364"/>
                    </a:cxn>
                    <a:cxn ang="0">
                      <a:pos x="83" y="406"/>
                    </a:cxn>
                    <a:cxn ang="0">
                      <a:pos x="106" y="446"/>
                    </a:cxn>
                    <a:cxn ang="0">
                      <a:pos x="132" y="483"/>
                    </a:cxn>
                    <a:cxn ang="0">
                      <a:pos x="157" y="516"/>
                    </a:cxn>
                    <a:cxn ang="0">
                      <a:pos x="182" y="544"/>
                    </a:cxn>
                    <a:cxn ang="0">
                      <a:pos x="207" y="564"/>
                    </a:cxn>
                    <a:cxn ang="0">
                      <a:pos x="160" y="501"/>
                    </a:cxn>
                    <a:cxn ang="0">
                      <a:pos x="127" y="448"/>
                    </a:cxn>
                    <a:cxn ang="0">
                      <a:pos x="103" y="405"/>
                    </a:cxn>
                    <a:cxn ang="0">
                      <a:pos x="87" y="368"/>
                    </a:cxn>
                    <a:cxn ang="0">
                      <a:pos x="75" y="337"/>
                    </a:cxn>
                    <a:cxn ang="0">
                      <a:pos x="68" y="309"/>
                    </a:cxn>
                    <a:cxn ang="0">
                      <a:pos x="63" y="285"/>
                    </a:cxn>
                    <a:cxn ang="0">
                      <a:pos x="56" y="261"/>
                    </a:cxn>
                    <a:cxn ang="0">
                      <a:pos x="44" y="205"/>
                    </a:cxn>
                    <a:cxn ang="0">
                      <a:pos x="41" y="140"/>
                    </a:cxn>
                    <a:cxn ang="0">
                      <a:pos x="43" y="68"/>
                    </a:cxn>
                    <a:cxn ang="0">
                      <a:pos x="50" y="0"/>
                    </a:cxn>
                    <a:cxn ang="0">
                      <a:pos x="12" y="44"/>
                    </a:cxn>
                  </a:cxnLst>
                  <a:rect l="0" t="0" r="r" b="b"/>
                  <a:pathLst>
                    <a:path w="207" h="564">
                      <a:moveTo>
                        <a:pt x="12" y="44"/>
                      </a:moveTo>
                      <a:lnTo>
                        <a:pt x="6" y="72"/>
                      </a:lnTo>
                      <a:lnTo>
                        <a:pt x="3" y="99"/>
                      </a:lnTo>
                      <a:lnTo>
                        <a:pt x="0" y="125"/>
                      </a:lnTo>
                      <a:lnTo>
                        <a:pt x="0" y="151"/>
                      </a:lnTo>
                      <a:lnTo>
                        <a:pt x="3" y="180"/>
                      </a:lnTo>
                      <a:lnTo>
                        <a:pt x="7" y="211"/>
                      </a:lnTo>
                      <a:lnTo>
                        <a:pt x="16" y="247"/>
                      </a:lnTo>
                      <a:lnTo>
                        <a:pt x="29" y="287"/>
                      </a:lnTo>
                      <a:lnTo>
                        <a:pt x="43" y="325"/>
                      </a:lnTo>
                      <a:lnTo>
                        <a:pt x="61" y="364"/>
                      </a:lnTo>
                      <a:lnTo>
                        <a:pt x="83" y="406"/>
                      </a:lnTo>
                      <a:lnTo>
                        <a:pt x="106" y="446"/>
                      </a:lnTo>
                      <a:lnTo>
                        <a:pt x="132" y="483"/>
                      </a:lnTo>
                      <a:lnTo>
                        <a:pt x="157" y="516"/>
                      </a:lnTo>
                      <a:lnTo>
                        <a:pt x="182" y="544"/>
                      </a:lnTo>
                      <a:lnTo>
                        <a:pt x="207" y="564"/>
                      </a:lnTo>
                      <a:lnTo>
                        <a:pt x="160" y="501"/>
                      </a:lnTo>
                      <a:lnTo>
                        <a:pt x="127" y="448"/>
                      </a:lnTo>
                      <a:lnTo>
                        <a:pt x="103" y="405"/>
                      </a:lnTo>
                      <a:lnTo>
                        <a:pt x="87" y="368"/>
                      </a:lnTo>
                      <a:lnTo>
                        <a:pt x="75" y="337"/>
                      </a:lnTo>
                      <a:lnTo>
                        <a:pt x="68" y="309"/>
                      </a:lnTo>
                      <a:lnTo>
                        <a:pt x="63" y="285"/>
                      </a:lnTo>
                      <a:lnTo>
                        <a:pt x="56" y="261"/>
                      </a:lnTo>
                      <a:lnTo>
                        <a:pt x="44" y="205"/>
                      </a:lnTo>
                      <a:lnTo>
                        <a:pt x="41" y="140"/>
                      </a:lnTo>
                      <a:lnTo>
                        <a:pt x="43" y="68"/>
                      </a:lnTo>
                      <a:lnTo>
                        <a:pt x="50" y="0"/>
                      </a:lnTo>
                      <a:lnTo>
                        <a:pt x="12" y="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TW" altLang="en-US" b="1" i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新細明體" pitchFamily="18" charset="-120"/>
                  </a:endParaRPr>
                </a:p>
              </p:txBody>
            </p:sp>
            <p:sp>
              <p:nvSpPr>
                <p:cNvPr id="4113" name="Freeform 17"/>
                <p:cNvSpPr>
                  <a:spLocks/>
                </p:cNvSpPr>
                <p:nvPr userDrawn="1"/>
              </p:nvSpPr>
              <p:spPr bwMode="ltGray">
                <a:xfrm rot="4200091">
                  <a:off x="124" y="1761"/>
                  <a:ext cx="33" cy="160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14" y="55"/>
                    </a:cxn>
                    <a:cxn ang="0">
                      <a:pos x="22" y="101"/>
                    </a:cxn>
                    <a:cxn ang="0">
                      <a:pos x="24" y="159"/>
                    </a:cxn>
                    <a:cxn ang="0">
                      <a:pos x="19" y="232"/>
                    </a:cxn>
                    <a:cxn ang="0">
                      <a:pos x="45" y="217"/>
                    </a:cxn>
                    <a:cxn ang="0">
                      <a:pos x="47" y="178"/>
                    </a:cxn>
                    <a:cxn ang="0">
                      <a:pos x="47" y="140"/>
                    </a:cxn>
                    <a:cxn ang="0">
                      <a:pos x="45" y="103"/>
                    </a:cxn>
                    <a:cxn ang="0">
                      <a:pos x="41" y="71"/>
                    </a:cxn>
                    <a:cxn ang="0">
                      <a:pos x="36" y="52"/>
                    </a:cxn>
                    <a:cxn ang="0">
                      <a:pos x="29" y="34"/>
                    </a:cxn>
                    <a:cxn ang="0">
                      <a:pos x="22" y="17"/>
                    </a:cxn>
                    <a:cxn ang="0">
                      <a:pos x="13" y="0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47" h="232">
                      <a:moveTo>
                        <a:pt x="0" y="19"/>
                      </a:moveTo>
                      <a:lnTo>
                        <a:pt x="14" y="55"/>
                      </a:lnTo>
                      <a:lnTo>
                        <a:pt x="22" y="101"/>
                      </a:lnTo>
                      <a:lnTo>
                        <a:pt x="24" y="159"/>
                      </a:lnTo>
                      <a:lnTo>
                        <a:pt x="19" y="232"/>
                      </a:lnTo>
                      <a:lnTo>
                        <a:pt x="45" y="217"/>
                      </a:lnTo>
                      <a:lnTo>
                        <a:pt x="47" y="178"/>
                      </a:lnTo>
                      <a:lnTo>
                        <a:pt x="47" y="140"/>
                      </a:lnTo>
                      <a:lnTo>
                        <a:pt x="45" y="103"/>
                      </a:lnTo>
                      <a:lnTo>
                        <a:pt x="41" y="71"/>
                      </a:lnTo>
                      <a:lnTo>
                        <a:pt x="36" y="52"/>
                      </a:lnTo>
                      <a:lnTo>
                        <a:pt x="29" y="34"/>
                      </a:lnTo>
                      <a:lnTo>
                        <a:pt x="22" y="17"/>
                      </a:lnTo>
                      <a:lnTo>
                        <a:pt x="13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TW" altLang="en-US" b="1" i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新細明體" pitchFamily="18" charset="-120"/>
                  </a:endParaRPr>
                </a:p>
              </p:txBody>
            </p:sp>
            <p:sp>
              <p:nvSpPr>
                <p:cNvPr id="4114" name="Freeform 18"/>
                <p:cNvSpPr>
                  <a:spLocks/>
                </p:cNvSpPr>
                <p:nvPr userDrawn="1"/>
              </p:nvSpPr>
              <p:spPr bwMode="ltGray">
                <a:xfrm rot="4200091">
                  <a:off x="189" y="1723"/>
                  <a:ext cx="60" cy="27"/>
                </a:xfrm>
                <a:custGeom>
                  <a:avLst/>
                  <a:gdLst/>
                  <a:ahLst/>
                  <a:cxnLst>
                    <a:cxn ang="0">
                      <a:pos x="87" y="22"/>
                    </a:cxn>
                    <a:cxn ang="0">
                      <a:pos x="77" y="17"/>
                    </a:cxn>
                    <a:cxn ang="0">
                      <a:pos x="68" y="12"/>
                    </a:cxn>
                    <a:cxn ang="0">
                      <a:pos x="58" y="7"/>
                    </a:cxn>
                    <a:cxn ang="0">
                      <a:pos x="47" y="5"/>
                    </a:cxn>
                    <a:cxn ang="0">
                      <a:pos x="37" y="3"/>
                    </a:cxn>
                    <a:cxn ang="0">
                      <a:pos x="26" y="2"/>
                    </a:cxn>
                    <a:cxn ang="0">
                      <a:pos x="13" y="0"/>
                    </a:cxn>
                    <a:cxn ang="0">
                      <a:pos x="0" y="2"/>
                    </a:cxn>
                    <a:cxn ang="0">
                      <a:pos x="6" y="6"/>
                    </a:cxn>
                    <a:cxn ang="0">
                      <a:pos x="14" y="10"/>
                    </a:cxn>
                    <a:cxn ang="0">
                      <a:pos x="22" y="14"/>
                    </a:cxn>
                    <a:cxn ang="0">
                      <a:pos x="33" y="18"/>
                    </a:cxn>
                    <a:cxn ang="0">
                      <a:pos x="42" y="22"/>
                    </a:cxn>
                    <a:cxn ang="0">
                      <a:pos x="52" y="27"/>
                    </a:cxn>
                    <a:cxn ang="0">
                      <a:pos x="64" y="33"/>
                    </a:cxn>
                    <a:cxn ang="0">
                      <a:pos x="74" y="40"/>
                    </a:cxn>
                    <a:cxn ang="0">
                      <a:pos x="87" y="22"/>
                    </a:cxn>
                  </a:cxnLst>
                  <a:rect l="0" t="0" r="r" b="b"/>
                  <a:pathLst>
                    <a:path w="87" h="40">
                      <a:moveTo>
                        <a:pt x="87" y="22"/>
                      </a:moveTo>
                      <a:lnTo>
                        <a:pt x="77" y="17"/>
                      </a:lnTo>
                      <a:lnTo>
                        <a:pt x="68" y="12"/>
                      </a:lnTo>
                      <a:lnTo>
                        <a:pt x="58" y="7"/>
                      </a:lnTo>
                      <a:lnTo>
                        <a:pt x="47" y="5"/>
                      </a:lnTo>
                      <a:lnTo>
                        <a:pt x="37" y="3"/>
                      </a:lnTo>
                      <a:lnTo>
                        <a:pt x="26" y="2"/>
                      </a:lnTo>
                      <a:lnTo>
                        <a:pt x="13" y="0"/>
                      </a:lnTo>
                      <a:lnTo>
                        <a:pt x="0" y="2"/>
                      </a:lnTo>
                      <a:lnTo>
                        <a:pt x="6" y="6"/>
                      </a:lnTo>
                      <a:lnTo>
                        <a:pt x="14" y="10"/>
                      </a:lnTo>
                      <a:lnTo>
                        <a:pt x="22" y="14"/>
                      </a:lnTo>
                      <a:lnTo>
                        <a:pt x="33" y="18"/>
                      </a:lnTo>
                      <a:lnTo>
                        <a:pt x="42" y="22"/>
                      </a:lnTo>
                      <a:lnTo>
                        <a:pt x="52" y="27"/>
                      </a:lnTo>
                      <a:lnTo>
                        <a:pt x="64" y="33"/>
                      </a:lnTo>
                      <a:lnTo>
                        <a:pt x="74" y="40"/>
                      </a:lnTo>
                      <a:lnTo>
                        <a:pt x="87" y="2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zh-TW" altLang="en-US" b="1" i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新細明體" pitchFamily="18" charset="-120"/>
                  </a:endParaRPr>
                </a:p>
              </p:txBody>
            </p:sp>
          </p:grpSp>
        </p:grpSp>
        <p:grpSp>
          <p:nvGrpSpPr>
            <p:cNvPr id="1036" name="Group 19"/>
            <p:cNvGrpSpPr>
              <a:grpSpLocks/>
            </p:cNvGrpSpPr>
            <p:nvPr/>
          </p:nvGrpSpPr>
          <p:grpSpPr bwMode="auto">
            <a:xfrm rot="6248562">
              <a:off x="343" y="3854"/>
              <a:ext cx="392" cy="424"/>
              <a:chOff x="1727" y="866"/>
              <a:chExt cx="129" cy="157"/>
            </a:xfrm>
          </p:grpSpPr>
          <p:sp>
            <p:nvSpPr>
              <p:cNvPr id="4116" name="Freeform 20"/>
              <p:cNvSpPr>
                <a:spLocks/>
              </p:cNvSpPr>
              <p:nvPr userDrawn="1"/>
            </p:nvSpPr>
            <p:spPr bwMode="ltGray">
              <a:xfrm>
                <a:off x="1727" y="868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17" name="Freeform 21"/>
              <p:cNvSpPr>
                <a:spLocks/>
              </p:cNvSpPr>
              <p:nvPr userDrawn="1"/>
            </p:nvSpPr>
            <p:spPr bwMode="ltGray">
              <a:xfrm>
                <a:off x="1786" y="896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18" name="Freeform 22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</p:grpSp>
        <p:grpSp>
          <p:nvGrpSpPr>
            <p:cNvPr id="1037" name="Group 23"/>
            <p:cNvGrpSpPr>
              <a:grpSpLocks/>
            </p:cNvGrpSpPr>
            <p:nvPr/>
          </p:nvGrpSpPr>
          <p:grpSpPr bwMode="auto">
            <a:xfrm rot="5003157">
              <a:off x="249" y="1102"/>
              <a:ext cx="412" cy="500"/>
              <a:chOff x="1727" y="866"/>
              <a:chExt cx="129" cy="157"/>
            </a:xfrm>
          </p:grpSpPr>
          <p:sp>
            <p:nvSpPr>
              <p:cNvPr id="4120" name="Freeform 24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21" name="Freeform 25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</p:grpSp>
        <p:grpSp>
          <p:nvGrpSpPr>
            <p:cNvPr id="1038" name="Group 27"/>
            <p:cNvGrpSpPr>
              <a:grpSpLocks/>
            </p:cNvGrpSpPr>
            <p:nvPr/>
          </p:nvGrpSpPr>
          <p:grpSpPr bwMode="auto">
            <a:xfrm>
              <a:off x="815" y="0"/>
              <a:ext cx="345" cy="367"/>
              <a:chOff x="1727" y="866"/>
              <a:chExt cx="129" cy="157"/>
            </a:xfrm>
          </p:grpSpPr>
          <p:sp>
            <p:nvSpPr>
              <p:cNvPr id="4124" name="Freeform 28"/>
              <p:cNvSpPr>
                <a:spLocks/>
              </p:cNvSpPr>
              <p:nvPr userDrawn="1"/>
            </p:nvSpPr>
            <p:spPr bwMode="ltGray">
              <a:xfrm>
                <a:off x="1727" y="866"/>
                <a:ext cx="41" cy="59"/>
              </a:xfrm>
              <a:custGeom>
                <a:avLst/>
                <a:gdLst/>
                <a:ahLst/>
                <a:cxnLst>
                  <a:cxn ang="0">
                    <a:pos x="83" y="28"/>
                  </a:cxn>
                  <a:cxn ang="0">
                    <a:pos x="27" y="0"/>
                  </a:cxn>
                  <a:cxn ang="0">
                    <a:pos x="0" y="117"/>
                  </a:cxn>
                  <a:cxn ang="0">
                    <a:pos x="83" y="28"/>
                  </a:cxn>
                </a:cxnLst>
                <a:rect l="0" t="0" r="r" b="b"/>
                <a:pathLst>
                  <a:path w="83" h="117">
                    <a:moveTo>
                      <a:pt x="83" y="28"/>
                    </a:moveTo>
                    <a:lnTo>
                      <a:pt x="27" y="0"/>
                    </a:lnTo>
                    <a:lnTo>
                      <a:pt x="0" y="117"/>
                    </a:lnTo>
                    <a:lnTo>
                      <a:pt x="83" y="2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25" name="Freeform 29"/>
              <p:cNvSpPr>
                <a:spLocks/>
              </p:cNvSpPr>
              <p:nvPr userDrawn="1"/>
            </p:nvSpPr>
            <p:spPr bwMode="ltGray">
              <a:xfrm>
                <a:off x="1786" y="894"/>
                <a:ext cx="70" cy="49"/>
              </a:xfrm>
              <a:custGeom>
                <a:avLst/>
                <a:gdLst/>
                <a:ahLst/>
                <a:cxnLst>
                  <a:cxn ang="0">
                    <a:pos x="0" y="98"/>
                  </a:cxn>
                  <a:cxn ang="0">
                    <a:pos x="118" y="0"/>
                  </a:cxn>
                  <a:cxn ang="0">
                    <a:pos x="140" y="49"/>
                  </a:cxn>
                  <a:cxn ang="0">
                    <a:pos x="0" y="98"/>
                  </a:cxn>
                </a:cxnLst>
                <a:rect l="0" t="0" r="r" b="b"/>
                <a:pathLst>
                  <a:path w="140" h="98">
                    <a:moveTo>
                      <a:pt x="0" y="98"/>
                    </a:moveTo>
                    <a:lnTo>
                      <a:pt x="118" y="0"/>
                    </a:lnTo>
                    <a:lnTo>
                      <a:pt x="140" y="49"/>
                    </a:lnTo>
                    <a:lnTo>
                      <a:pt x="0" y="98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  <p:sp>
            <p:nvSpPr>
              <p:cNvPr id="4126" name="Freeform 30"/>
              <p:cNvSpPr>
                <a:spLocks/>
              </p:cNvSpPr>
              <p:nvPr userDrawn="1"/>
            </p:nvSpPr>
            <p:spPr bwMode="ltGray">
              <a:xfrm>
                <a:off x="1772" y="998"/>
                <a:ext cx="73" cy="25"/>
              </a:xfrm>
              <a:custGeom>
                <a:avLst/>
                <a:gdLst/>
                <a:ahLst/>
                <a:cxnLst>
                  <a:cxn ang="0">
                    <a:pos x="0" y="7"/>
                  </a:cxn>
                  <a:cxn ang="0">
                    <a:pos x="145" y="0"/>
                  </a:cxn>
                  <a:cxn ang="0">
                    <a:pos x="131" y="49"/>
                  </a:cxn>
                  <a:cxn ang="0">
                    <a:pos x="0" y="7"/>
                  </a:cxn>
                </a:cxnLst>
                <a:rect l="0" t="0" r="r" b="b"/>
                <a:pathLst>
                  <a:path w="145" h="49">
                    <a:moveTo>
                      <a:pt x="0" y="7"/>
                    </a:moveTo>
                    <a:lnTo>
                      <a:pt x="145" y="0"/>
                    </a:lnTo>
                    <a:lnTo>
                      <a:pt x="131" y="49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zh-TW" altLang="en-US" b="1" i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ea typeface="新細明體" pitchFamily="18" charset="-120"/>
                </a:endParaRPr>
              </a:p>
            </p:txBody>
          </p:sp>
        </p:grpSp>
        <p:sp>
          <p:nvSpPr>
            <p:cNvPr id="4127" name="Freeform 31"/>
            <p:cNvSpPr>
              <a:spLocks/>
            </p:cNvSpPr>
            <p:nvPr/>
          </p:nvSpPr>
          <p:spPr bwMode="ltGray">
            <a:xfrm>
              <a:off x="87" y="94"/>
              <a:ext cx="699" cy="756"/>
            </a:xfrm>
            <a:custGeom>
              <a:avLst/>
              <a:gdLst/>
              <a:ahLst/>
              <a:cxnLst>
                <a:cxn ang="0">
                  <a:pos x="1" y="392"/>
                </a:cxn>
                <a:cxn ang="0">
                  <a:pos x="3" y="252"/>
                </a:cxn>
                <a:cxn ang="0">
                  <a:pos x="21" y="210"/>
                </a:cxn>
                <a:cxn ang="0">
                  <a:pos x="29" y="182"/>
                </a:cxn>
                <a:cxn ang="0">
                  <a:pos x="39" y="154"/>
                </a:cxn>
                <a:cxn ang="0">
                  <a:pos x="51" y="138"/>
                </a:cxn>
                <a:cxn ang="0">
                  <a:pos x="111" y="74"/>
                </a:cxn>
                <a:cxn ang="0">
                  <a:pos x="169" y="30"/>
                </a:cxn>
                <a:cxn ang="0">
                  <a:pos x="225" y="10"/>
                </a:cxn>
                <a:cxn ang="0">
                  <a:pos x="249" y="4"/>
                </a:cxn>
                <a:cxn ang="0">
                  <a:pos x="265" y="0"/>
                </a:cxn>
                <a:cxn ang="0">
                  <a:pos x="357" y="2"/>
                </a:cxn>
                <a:cxn ang="0">
                  <a:pos x="385" y="6"/>
                </a:cxn>
                <a:cxn ang="0">
                  <a:pos x="489" y="40"/>
                </a:cxn>
                <a:cxn ang="0">
                  <a:pos x="619" y="128"/>
                </a:cxn>
                <a:cxn ang="0">
                  <a:pos x="653" y="178"/>
                </a:cxn>
                <a:cxn ang="0">
                  <a:pos x="693" y="322"/>
                </a:cxn>
                <a:cxn ang="0">
                  <a:pos x="687" y="434"/>
                </a:cxn>
                <a:cxn ang="0">
                  <a:pos x="665" y="538"/>
                </a:cxn>
                <a:cxn ang="0">
                  <a:pos x="639" y="564"/>
                </a:cxn>
                <a:cxn ang="0">
                  <a:pos x="631" y="580"/>
                </a:cxn>
                <a:cxn ang="0">
                  <a:pos x="607" y="588"/>
                </a:cxn>
                <a:cxn ang="0">
                  <a:pos x="473" y="664"/>
                </a:cxn>
                <a:cxn ang="0">
                  <a:pos x="449" y="678"/>
                </a:cxn>
                <a:cxn ang="0">
                  <a:pos x="405" y="684"/>
                </a:cxn>
                <a:cxn ang="0">
                  <a:pos x="375" y="690"/>
                </a:cxn>
                <a:cxn ang="0">
                  <a:pos x="267" y="684"/>
                </a:cxn>
                <a:cxn ang="0">
                  <a:pos x="259" y="722"/>
                </a:cxn>
                <a:cxn ang="0">
                  <a:pos x="241" y="756"/>
                </a:cxn>
                <a:cxn ang="0">
                  <a:pos x="185" y="728"/>
                </a:cxn>
                <a:cxn ang="0">
                  <a:pos x="163" y="720"/>
                </a:cxn>
                <a:cxn ang="0">
                  <a:pos x="151" y="716"/>
                </a:cxn>
                <a:cxn ang="0">
                  <a:pos x="195" y="674"/>
                </a:cxn>
                <a:cxn ang="0">
                  <a:pos x="211" y="644"/>
                </a:cxn>
                <a:cxn ang="0">
                  <a:pos x="209" y="626"/>
                </a:cxn>
                <a:cxn ang="0">
                  <a:pos x="195" y="620"/>
                </a:cxn>
                <a:cxn ang="0">
                  <a:pos x="165" y="596"/>
                </a:cxn>
                <a:cxn ang="0">
                  <a:pos x="99" y="534"/>
                </a:cxn>
                <a:cxn ang="0">
                  <a:pos x="61" y="506"/>
                </a:cxn>
                <a:cxn ang="0">
                  <a:pos x="23" y="470"/>
                </a:cxn>
                <a:cxn ang="0">
                  <a:pos x="7" y="434"/>
                </a:cxn>
                <a:cxn ang="0">
                  <a:pos x="5" y="396"/>
                </a:cxn>
                <a:cxn ang="0">
                  <a:pos x="1" y="392"/>
                </a:cxn>
              </a:cxnLst>
              <a:rect l="0" t="0" r="r" b="b"/>
              <a:pathLst>
                <a:path w="699" h="756">
                  <a:moveTo>
                    <a:pt x="1" y="392"/>
                  </a:moveTo>
                  <a:cubicBezTo>
                    <a:pt x="2" y="345"/>
                    <a:pt x="2" y="299"/>
                    <a:pt x="3" y="252"/>
                  </a:cubicBezTo>
                  <a:cubicBezTo>
                    <a:pt x="3" y="238"/>
                    <a:pt x="16" y="224"/>
                    <a:pt x="21" y="210"/>
                  </a:cubicBezTo>
                  <a:cubicBezTo>
                    <a:pt x="24" y="202"/>
                    <a:pt x="29" y="182"/>
                    <a:pt x="29" y="182"/>
                  </a:cubicBezTo>
                  <a:cubicBezTo>
                    <a:pt x="32" y="173"/>
                    <a:pt x="34" y="163"/>
                    <a:pt x="39" y="154"/>
                  </a:cubicBezTo>
                  <a:cubicBezTo>
                    <a:pt x="42" y="148"/>
                    <a:pt x="51" y="138"/>
                    <a:pt x="51" y="138"/>
                  </a:cubicBezTo>
                  <a:cubicBezTo>
                    <a:pt x="58" y="116"/>
                    <a:pt x="88" y="82"/>
                    <a:pt x="111" y="74"/>
                  </a:cubicBezTo>
                  <a:cubicBezTo>
                    <a:pt x="128" y="61"/>
                    <a:pt x="149" y="37"/>
                    <a:pt x="169" y="30"/>
                  </a:cubicBezTo>
                  <a:cubicBezTo>
                    <a:pt x="182" y="17"/>
                    <a:pt x="207" y="15"/>
                    <a:pt x="225" y="10"/>
                  </a:cubicBezTo>
                  <a:cubicBezTo>
                    <a:pt x="233" y="8"/>
                    <a:pt x="241" y="6"/>
                    <a:pt x="249" y="4"/>
                  </a:cubicBezTo>
                  <a:cubicBezTo>
                    <a:pt x="254" y="3"/>
                    <a:pt x="265" y="0"/>
                    <a:pt x="265" y="0"/>
                  </a:cubicBezTo>
                  <a:cubicBezTo>
                    <a:pt x="296" y="1"/>
                    <a:pt x="326" y="0"/>
                    <a:pt x="357" y="2"/>
                  </a:cubicBezTo>
                  <a:cubicBezTo>
                    <a:pt x="366" y="2"/>
                    <a:pt x="385" y="6"/>
                    <a:pt x="385" y="6"/>
                  </a:cubicBezTo>
                  <a:cubicBezTo>
                    <a:pt x="417" y="17"/>
                    <a:pt x="463" y="14"/>
                    <a:pt x="489" y="40"/>
                  </a:cubicBezTo>
                  <a:cubicBezTo>
                    <a:pt x="528" y="60"/>
                    <a:pt x="592" y="105"/>
                    <a:pt x="619" y="128"/>
                  </a:cubicBezTo>
                  <a:cubicBezTo>
                    <a:pt x="635" y="134"/>
                    <a:pt x="643" y="164"/>
                    <a:pt x="653" y="178"/>
                  </a:cubicBezTo>
                  <a:cubicBezTo>
                    <a:pt x="667" y="234"/>
                    <a:pt x="687" y="265"/>
                    <a:pt x="693" y="322"/>
                  </a:cubicBezTo>
                  <a:cubicBezTo>
                    <a:pt x="699" y="365"/>
                    <a:pt x="692" y="398"/>
                    <a:pt x="687" y="434"/>
                  </a:cubicBezTo>
                  <a:cubicBezTo>
                    <a:pt x="686" y="469"/>
                    <a:pt x="691" y="510"/>
                    <a:pt x="665" y="538"/>
                  </a:cubicBezTo>
                  <a:cubicBezTo>
                    <a:pt x="657" y="547"/>
                    <a:pt x="644" y="553"/>
                    <a:pt x="639" y="564"/>
                  </a:cubicBezTo>
                  <a:cubicBezTo>
                    <a:pt x="636" y="569"/>
                    <a:pt x="636" y="576"/>
                    <a:pt x="631" y="580"/>
                  </a:cubicBezTo>
                  <a:cubicBezTo>
                    <a:pt x="624" y="585"/>
                    <a:pt x="607" y="588"/>
                    <a:pt x="607" y="588"/>
                  </a:cubicBezTo>
                  <a:cubicBezTo>
                    <a:pt x="581" y="602"/>
                    <a:pt x="499" y="649"/>
                    <a:pt x="473" y="664"/>
                  </a:cubicBezTo>
                  <a:cubicBezTo>
                    <a:pt x="465" y="666"/>
                    <a:pt x="449" y="678"/>
                    <a:pt x="449" y="678"/>
                  </a:cubicBezTo>
                  <a:cubicBezTo>
                    <a:pt x="438" y="685"/>
                    <a:pt x="417" y="679"/>
                    <a:pt x="405" y="684"/>
                  </a:cubicBezTo>
                  <a:cubicBezTo>
                    <a:pt x="396" y="687"/>
                    <a:pt x="385" y="688"/>
                    <a:pt x="375" y="690"/>
                  </a:cubicBezTo>
                  <a:cubicBezTo>
                    <a:pt x="328" y="689"/>
                    <a:pt x="307" y="687"/>
                    <a:pt x="267" y="684"/>
                  </a:cubicBezTo>
                  <a:cubicBezTo>
                    <a:pt x="249" y="690"/>
                    <a:pt x="264" y="683"/>
                    <a:pt x="259" y="722"/>
                  </a:cubicBezTo>
                  <a:cubicBezTo>
                    <a:pt x="258" y="733"/>
                    <a:pt x="250" y="750"/>
                    <a:pt x="241" y="756"/>
                  </a:cubicBezTo>
                  <a:cubicBezTo>
                    <a:pt x="218" y="752"/>
                    <a:pt x="207" y="735"/>
                    <a:pt x="185" y="728"/>
                  </a:cubicBezTo>
                  <a:cubicBezTo>
                    <a:pt x="176" y="725"/>
                    <a:pt x="171" y="724"/>
                    <a:pt x="163" y="720"/>
                  </a:cubicBezTo>
                  <a:cubicBezTo>
                    <a:pt x="159" y="718"/>
                    <a:pt x="151" y="716"/>
                    <a:pt x="151" y="716"/>
                  </a:cubicBezTo>
                  <a:cubicBezTo>
                    <a:pt x="157" y="695"/>
                    <a:pt x="180" y="689"/>
                    <a:pt x="195" y="674"/>
                  </a:cubicBezTo>
                  <a:cubicBezTo>
                    <a:pt x="198" y="665"/>
                    <a:pt x="205" y="652"/>
                    <a:pt x="211" y="644"/>
                  </a:cubicBezTo>
                  <a:cubicBezTo>
                    <a:pt x="210" y="638"/>
                    <a:pt x="212" y="631"/>
                    <a:pt x="209" y="626"/>
                  </a:cubicBezTo>
                  <a:cubicBezTo>
                    <a:pt x="207" y="621"/>
                    <a:pt x="199" y="623"/>
                    <a:pt x="195" y="620"/>
                  </a:cubicBezTo>
                  <a:cubicBezTo>
                    <a:pt x="185" y="612"/>
                    <a:pt x="173" y="606"/>
                    <a:pt x="165" y="596"/>
                  </a:cubicBezTo>
                  <a:cubicBezTo>
                    <a:pt x="146" y="573"/>
                    <a:pt x="123" y="552"/>
                    <a:pt x="99" y="534"/>
                  </a:cubicBezTo>
                  <a:cubicBezTo>
                    <a:pt x="87" y="525"/>
                    <a:pt x="72" y="517"/>
                    <a:pt x="61" y="506"/>
                  </a:cubicBezTo>
                  <a:cubicBezTo>
                    <a:pt x="49" y="494"/>
                    <a:pt x="37" y="480"/>
                    <a:pt x="23" y="470"/>
                  </a:cubicBezTo>
                  <a:cubicBezTo>
                    <a:pt x="13" y="456"/>
                    <a:pt x="10" y="451"/>
                    <a:pt x="7" y="434"/>
                  </a:cubicBezTo>
                  <a:cubicBezTo>
                    <a:pt x="6" y="421"/>
                    <a:pt x="7" y="408"/>
                    <a:pt x="5" y="396"/>
                  </a:cubicBezTo>
                  <a:cubicBezTo>
                    <a:pt x="5" y="394"/>
                    <a:pt x="0" y="391"/>
                    <a:pt x="1" y="392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ltGray">
            <a:xfrm rot="828663">
              <a:off x="242" y="3404"/>
              <a:ext cx="132" cy="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ltGray">
            <a:xfrm rot="828663">
              <a:off x="266" y="3592"/>
              <a:ext cx="66" cy="4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ltGray">
            <a:xfrm>
              <a:off x="11" y="4110"/>
              <a:ext cx="118" cy="20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8"/>
                </a:cxn>
                <a:cxn ang="0">
                  <a:pos x="15" y="19"/>
                </a:cxn>
                <a:cxn ang="0">
                  <a:pos x="26" y="33"/>
                </a:cxn>
                <a:cxn ang="0">
                  <a:pos x="38" y="51"/>
                </a:cxn>
                <a:cxn ang="0">
                  <a:pos x="54" y="72"/>
                </a:cxn>
                <a:cxn ang="0">
                  <a:pos x="67" y="94"/>
                </a:cxn>
                <a:cxn ang="0">
                  <a:pos x="79" y="119"/>
                </a:cxn>
                <a:cxn ang="0">
                  <a:pos x="87" y="146"/>
                </a:cxn>
                <a:cxn ang="0">
                  <a:pos x="94" y="175"/>
                </a:cxn>
                <a:cxn ang="0">
                  <a:pos x="91" y="209"/>
                </a:cxn>
                <a:cxn ang="0">
                  <a:pos x="118" y="209"/>
                </a:cxn>
                <a:cxn ang="0">
                  <a:pos x="117" y="177"/>
                </a:cxn>
                <a:cxn ang="0">
                  <a:pos x="104" y="119"/>
                </a:cxn>
                <a:cxn ang="0">
                  <a:pos x="82" y="69"/>
                </a:cxn>
                <a:cxn ang="0">
                  <a:pos x="47" y="27"/>
                </a:cxn>
                <a:cxn ang="0">
                  <a:pos x="0" y="0"/>
                </a:cxn>
              </a:cxnLst>
              <a:rect l="0" t="0" r="r" b="b"/>
              <a:pathLst>
                <a:path w="118" h="209">
                  <a:moveTo>
                    <a:pt x="0" y="0"/>
                  </a:moveTo>
                  <a:lnTo>
                    <a:pt x="6" y="8"/>
                  </a:lnTo>
                  <a:lnTo>
                    <a:pt x="15" y="19"/>
                  </a:lnTo>
                  <a:lnTo>
                    <a:pt x="26" y="33"/>
                  </a:lnTo>
                  <a:lnTo>
                    <a:pt x="38" y="51"/>
                  </a:lnTo>
                  <a:lnTo>
                    <a:pt x="54" y="72"/>
                  </a:lnTo>
                  <a:lnTo>
                    <a:pt x="67" y="94"/>
                  </a:lnTo>
                  <a:lnTo>
                    <a:pt x="79" y="119"/>
                  </a:lnTo>
                  <a:lnTo>
                    <a:pt x="87" y="146"/>
                  </a:lnTo>
                  <a:lnTo>
                    <a:pt x="94" y="175"/>
                  </a:lnTo>
                  <a:lnTo>
                    <a:pt x="91" y="209"/>
                  </a:lnTo>
                  <a:lnTo>
                    <a:pt x="118" y="209"/>
                  </a:lnTo>
                  <a:lnTo>
                    <a:pt x="117" y="177"/>
                  </a:lnTo>
                  <a:lnTo>
                    <a:pt x="104" y="119"/>
                  </a:lnTo>
                  <a:lnTo>
                    <a:pt x="82" y="69"/>
                  </a:lnTo>
                  <a:lnTo>
                    <a:pt x="47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ltGray">
            <a:xfrm>
              <a:off x="0" y="3968"/>
              <a:ext cx="130" cy="128"/>
            </a:xfrm>
            <a:custGeom>
              <a:avLst/>
              <a:gdLst/>
              <a:ahLst/>
              <a:cxnLst>
                <a:cxn ang="0">
                  <a:pos x="103" y="0"/>
                </a:cxn>
                <a:cxn ang="0">
                  <a:pos x="130" y="128"/>
                </a:cxn>
                <a:cxn ang="0">
                  <a:pos x="125" y="126"/>
                </a:cxn>
                <a:cxn ang="0">
                  <a:pos x="111" y="121"/>
                </a:cxn>
                <a:cxn ang="0">
                  <a:pos x="92" y="111"/>
                </a:cxn>
                <a:cxn ang="0">
                  <a:pos x="68" y="103"/>
                </a:cxn>
                <a:cxn ang="0">
                  <a:pos x="41" y="94"/>
                </a:cxn>
                <a:cxn ang="0">
                  <a:pos x="19" y="90"/>
                </a:cxn>
                <a:cxn ang="0">
                  <a:pos x="0" y="93"/>
                </a:cxn>
                <a:cxn ang="0">
                  <a:pos x="0" y="72"/>
                </a:cxn>
                <a:cxn ang="0">
                  <a:pos x="12" y="70"/>
                </a:cxn>
                <a:cxn ang="0">
                  <a:pos x="24" y="66"/>
                </a:cxn>
                <a:cxn ang="0">
                  <a:pos x="38" y="66"/>
                </a:cxn>
                <a:cxn ang="0">
                  <a:pos x="51" y="67"/>
                </a:cxn>
                <a:cxn ang="0">
                  <a:pos x="65" y="70"/>
                </a:cxn>
                <a:cxn ang="0">
                  <a:pos x="78" y="78"/>
                </a:cxn>
                <a:cxn ang="0">
                  <a:pos x="81" y="74"/>
                </a:cxn>
                <a:cxn ang="0">
                  <a:pos x="81" y="58"/>
                </a:cxn>
                <a:cxn ang="0">
                  <a:pos x="82" y="37"/>
                </a:cxn>
                <a:cxn ang="0">
                  <a:pos x="82" y="29"/>
                </a:cxn>
                <a:cxn ang="0">
                  <a:pos x="80" y="29"/>
                </a:cxn>
                <a:cxn ang="0">
                  <a:pos x="77" y="27"/>
                </a:cxn>
                <a:cxn ang="0">
                  <a:pos x="76" y="22"/>
                </a:cxn>
                <a:cxn ang="0">
                  <a:pos x="75" y="19"/>
                </a:cxn>
                <a:cxn ang="0">
                  <a:pos x="76" y="15"/>
                </a:cxn>
                <a:cxn ang="0">
                  <a:pos x="79" y="10"/>
                </a:cxn>
                <a:cxn ang="0">
                  <a:pos x="89" y="6"/>
                </a:cxn>
                <a:cxn ang="0">
                  <a:pos x="103" y="0"/>
                </a:cxn>
              </a:cxnLst>
              <a:rect l="0" t="0" r="r" b="b"/>
              <a:pathLst>
                <a:path w="130" h="128">
                  <a:moveTo>
                    <a:pt x="103" y="0"/>
                  </a:moveTo>
                  <a:lnTo>
                    <a:pt x="130" y="128"/>
                  </a:lnTo>
                  <a:lnTo>
                    <a:pt x="125" y="126"/>
                  </a:lnTo>
                  <a:lnTo>
                    <a:pt x="111" y="121"/>
                  </a:lnTo>
                  <a:lnTo>
                    <a:pt x="92" y="111"/>
                  </a:lnTo>
                  <a:lnTo>
                    <a:pt x="68" y="103"/>
                  </a:lnTo>
                  <a:lnTo>
                    <a:pt x="41" y="94"/>
                  </a:lnTo>
                  <a:lnTo>
                    <a:pt x="19" y="90"/>
                  </a:lnTo>
                  <a:lnTo>
                    <a:pt x="0" y="93"/>
                  </a:lnTo>
                  <a:lnTo>
                    <a:pt x="0" y="72"/>
                  </a:lnTo>
                  <a:lnTo>
                    <a:pt x="12" y="70"/>
                  </a:lnTo>
                  <a:lnTo>
                    <a:pt x="24" y="66"/>
                  </a:lnTo>
                  <a:lnTo>
                    <a:pt x="38" y="66"/>
                  </a:lnTo>
                  <a:lnTo>
                    <a:pt x="51" y="67"/>
                  </a:lnTo>
                  <a:lnTo>
                    <a:pt x="65" y="70"/>
                  </a:lnTo>
                  <a:lnTo>
                    <a:pt x="78" y="78"/>
                  </a:lnTo>
                  <a:lnTo>
                    <a:pt x="81" y="74"/>
                  </a:lnTo>
                  <a:lnTo>
                    <a:pt x="81" y="58"/>
                  </a:lnTo>
                  <a:lnTo>
                    <a:pt x="82" y="37"/>
                  </a:lnTo>
                  <a:lnTo>
                    <a:pt x="82" y="29"/>
                  </a:lnTo>
                  <a:lnTo>
                    <a:pt x="80" y="29"/>
                  </a:lnTo>
                  <a:lnTo>
                    <a:pt x="77" y="27"/>
                  </a:lnTo>
                  <a:lnTo>
                    <a:pt x="76" y="22"/>
                  </a:lnTo>
                  <a:lnTo>
                    <a:pt x="75" y="19"/>
                  </a:lnTo>
                  <a:lnTo>
                    <a:pt x="76" y="15"/>
                  </a:lnTo>
                  <a:lnTo>
                    <a:pt x="79" y="10"/>
                  </a:lnTo>
                  <a:lnTo>
                    <a:pt x="89" y="6"/>
                  </a:lnTo>
                  <a:lnTo>
                    <a:pt x="103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ltGray">
            <a:xfrm>
              <a:off x="0" y="3949"/>
              <a:ext cx="47" cy="86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15" y="37"/>
                </a:cxn>
                <a:cxn ang="0">
                  <a:pos x="0" y="59"/>
                </a:cxn>
                <a:cxn ang="0">
                  <a:pos x="0" y="86"/>
                </a:cxn>
                <a:cxn ang="0">
                  <a:pos x="8" y="82"/>
                </a:cxn>
                <a:cxn ang="0">
                  <a:pos x="20" y="73"/>
                </a:cxn>
                <a:cxn ang="0">
                  <a:pos x="33" y="63"/>
                </a:cxn>
                <a:cxn ang="0">
                  <a:pos x="42" y="51"/>
                </a:cxn>
                <a:cxn ang="0">
                  <a:pos x="47" y="36"/>
                </a:cxn>
                <a:cxn ang="0">
                  <a:pos x="46" y="19"/>
                </a:cxn>
                <a:cxn ang="0">
                  <a:pos x="37" y="0"/>
                </a:cxn>
              </a:cxnLst>
              <a:rect l="0" t="0" r="r" b="b"/>
              <a:pathLst>
                <a:path w="47" h="86">
                  <a:moveTo>
                    <a:pt x="37" y="0"/>
                  </a:moveTo>
                  <a:lnTo>
                    <a:pt x="15" y="37"/>
                  </a:lnTo>
                  <a:lnTo>
                    <a:pt x="0" y="59"/>
                  </a:lnTo>
                  <a:lnTo>
                    <a:pt x="0" y="86"/>
                  </a:lnTo>
                  <a:lnTo>
                    <a:pt x="8" y="82"/>
                  </a:lnTo>
                  <a:lnTo>
                    <a:pt x="20" y="73"/>
                  </a:lnTo>
                  <a:lnTo>
                    <a:pt x="33" y="63"/>
                  </a:lnTo>
                  <a:lnTo>
                    <a:pt x="42" y="51"/>
                  </a:lnTo>
                  <a:lnTo>
                    <a:pt x="47" y="36"/>
                  </a:lnTo>
                  <a:lnTo>
                    <a:pt x="46" y="19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ltGray">
            <a:xfrm>
              <a:off x="0" y="3239"/>
              <a:ext cx="497" cy="740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41" y="4"/>
                </a:cxn>
                <a:cxn ang="0">
                  <a:pos x="101" y="0"/>
                </a:cxn>
                <a:cxn ang="0">
                  <a:pos x="170" y="4"/>
                </a:cxn>
                <a:cxn ang="0">
                  <a:pos x="248" y="21"/>
                </a:cxn>
                <a:cxn ang="0">
                  <a:pos x="323" y="50"/>
                </a:cxn>
                <a:cxn ang="0">
                  <a:pos x="382" y="90"/>
                </a:cxn>
                <a:cxn ang="0">
                  <a:pos x="428" y="141"/>
                </a:cxn>
                <a:cxn ang="0">
                  <a:pos x="463" y="199"/>
                </a:cxn>
                <a:cxn ang="0">
                  <a:pos x="485" y="262"/>
                </a:cxn>
                <a:cxn ang="0">
                  <a:pos x="496" y="327"/>
                </a:cxn>
                <a:cxn ang="0">
                  <a:pos x="497" y="396"/>
                </a:cxn>
                <a:cxn ang="0">
                  <a:pos x="487" y="462"/>
                </a:cxn>
                <a:cxn ang="0">
                  <a:pos x="470" y="527"/>
                </a:cxn>
                <a:cxn ang="0">
                  <a:pos x="443" y="586"/>
                </a:cxn>
                <a:cxn ang="0">
                  <a:pos x="406" y="639"/>
                </a:cxn>
                <a:cxn ang="0">
                  <a:pos x="364" y="683"/>
                </a:cxn>
                <a:cxn ang="0">
                  <a:pos x="315" y="715"/>
                </a:cxn>
                <a:cxn ang="0">
                  <a:pos x="259" y="736"/>
                </a:cxn>
                <a:cxn ang="0">
                  <a:pos x="198" y="740"/>
                </a:cxn>
                <a:cxn ang="0">
                  <a:pos x="131" y="727"/>
                </a:cxn>
                <a:cxn ang="0">
                  <a:pos x="167" y="728"/>
                </a:cxn>
                <a:cxn ang="0">
                  <a:pos x="204" y="718"/>
                </a:cxn>
                <a:cxn ang="0">
                  <a:pos x="238" y="700"/>
                </a:cxn>
                <a:cxn ang="0">
                  <a:pos x="272" y="670"/>
                </a:cxn>
                <a:cxn ang="0">
                  <a:pos x="304" y="635"/>
                </a:cxn>
                <a:cxn ang="0">
                  <a:pos x="333" y="594"/>
                </a:cxn>
                <a:cxn ang="0">
                  <a:pos x="358" y="549"/>
                </a:cxn>
                <a:cxn ang="0">
                  <a:pos x="381" y="500"/>
                </a:cxn>
                <a:cxn ang="0">
                  <a:pos x="396" y="449"/>
                </a:cxn>
                <a:cxn ang="0">
                  <a:pos x="408" y="397"/>
                </a:cxn>
                <a:cxn ang="0">
                  <a:pos x="414" y="346"/>
                </a:cxn>
                <a:cxn ang="0">
                  <a:pos x="412" y="296"/>
                </a:cxn>
                <a:cxn ang="0">
                  <a:pos x="402" y="251"/>
                </a:cxn>
                <a:cxn ang="0">
                  <a:pos x="384" y="208"/>
                </a:cxn>
                <a:cxn ang="0">
                  <a:pos x="357" y="172"/>
                </a:cxn>
                <a:cxn ang="0">
                  <a:pos x="320" y="142"/>
                </a:cxn>
                <a:cxn ang="0">
                  <a:pos x="260" y="107"/>
                </a:cxn>
                <a:cxn ang="0">
                  <a:pos x="203" y="82"/>
                </a:cxn>
                <a:cxn ang="0">
                  <a:pos x="154" y="65"/>
                </a:cxn>
                <a:cxn ang="0">
                  <a:pos x="108" y="56"/>
                </a:cxn>
                <a:cxn ang="0">
                  <a:pos x="68" y="55"/>
                </a:cxn>
                <a:cxn ang="0">
                  <a:pos x="32" y="61"/>
                </a:cxn>
                <a:cxn ang="0">
                  <a:pos x="0" y="70"/>
                </a:cxn>
                <a:cxn ang="0">
                  <a:pos x="0" y="13"/>
                </a:cxn>
              </a:cxnLst>
              <a:rect l="0" t="0" r="r" b="b"/>
              <a:pathLst>
                <a:path w="497" h="740">
                  <a:moveTo>
                    <a:pt x="0" y="13"/>
                  </a:moveTo>
                  <a:lnTo>
                    <a:pt x="41" y="4"/>
                  </a:lnTo>
                  <a:lnTo>
                    <a:pt x="101" y="0"/>
                  </a:lnTo>
                  <a:lnTo>
                    <a:pt x="170" y="4"/>
                  </a:lnTo>
                  <a:lnTo>
                    <a:pt x="248" y="21"/>
                  </a:lnTo>
                  <a:lnTo>
                    <a:pt x="323" y="50"/>
                  </a:lnTo>
                  <a:lnTo>
                    <a:pt x="382" y="90"/>
                  </a:lnTo>
                  <a:lnTo>
                    <a:pt x="428" y="141"/>
                  </a:lnTo>
                  <a:lnTo>
                    <a:pt x="463" y="199"/>
                  </a:lnTo>
                  <a:lnTo>
                    <a:pt x="485" y="262"/>
                  </a:lnTo>
                  <a:lnTo>
                    <a:pt x="496" y="327"/>
                  </a:lnTo>
                  <a:lnTo>
                    <a:pt x="497" y="396"/>
                  </a:lnTo>
                  <a:lnTo>
                    <a:pt x="487" y="462"/>
                  </a:lnTo>
                  <a:lnTo>
                    <a:pt x="470" y="527"/>
                  </a:lnTo>
                  <a:lnTo>
                    <a:pt x="443" y="586"/>
                  </a:lnTo>
                  <a:lnTo>
                    <a:pt x="406" y="639"/>
                  </a:lnTo>
                  <a:lnTo>
                    <a:pt x="364" y="683"/>
                  </a:lnTo>
                  <a:lnTo>
                    <a:pt x="315" y="715"/>
                  </a:lnTo>
                  <a:lnTo>
                    <a:pt x="259" y="736"/>
                  </a:lnTo>
                  <a:lnTo>
                    <a:pt x="198" y="740"/>
                  </a:lnTo>
                  <a:lnTo>
                    <a:pt x="131" y="727"/>
                  </a:lnTo>
                  <a:lnTo>
                    <a:pt x="167" y="728"/>
                  </a:lnTo>
                  <a:lnTo>
                    <a:pt x="204" y="718"/>
                  </a:lnTo>
                  <a:lnTo>
                    <a:pt x="238" y="700"/>
                  </a:lnTo>
                  <a:lnTo>
                    <a:pt x="272" y="670"/>
                  </a:lnTo>
                  <a:lnTo>
                    <a:pt x="304" y="635"/>
                  </a:lnTo>
                  <a:lnTo>
                    <a:pt x="333" y="594"/>
                  </a:lnTo>
                  <a:lnTo>
                    <a:pt x="358" y="549"/>
                  </a:lnTo>
                  <a:lnTo>
                    <a:pt x="381" y="500"/>
                  </a:lnTo>
                  <a:lnTo>
                    <a:pt x="396" y="449"/>
                  </a:lnTo>
                  <a:lnTo>
                    <a:pt x="408" y="397"/>
                  </a:lnTo>
                  <a:lnTo>
                    <a:pt x="414" y="346"/>
                  </a:lnTo>
                  <a:lnTo>
                    <a:pt x="412" y="296"/>
                  </a:lnTo>
                  <a:lnTo>
                    <a:pt x="402" y="251"/>
                  </a:lnTo>
                  <a:lnTo>
                    <a:pt x="384" y="208"/>
                  </a:lnTo>
                  <a:lnTo>
                    <a:pt x="357" y="172"/>
                  </a:lnTo>
                  <a:lnTo>
                    <a:pt x="320" y="142"/>
                  </a:lnTo>
                  <a:lnTo>
                    <a:pt x="260" y="107"/>
                  </a:lnTo>
                  <a:lnTo>
                    <a:pt x="203" y="82"/>
                  </a:lnTo>
                  <a:lnTo>
                    <a:pt x="154" y="65"/>
                  </a:lnTo>
                  <a:lnTo>
                    <a:pt x="108" y="56"/>
                  </a:lnTo>
                  <a:lnTo>
                    <a:pt x="68" y="55"/>
                  </a:lnTo>
                  <a:lnTo>
                    <a:pt x="32" y="61"/>
                  </a:lnTo>
                  <a:lnTo>
                    <a:pt x="0" y="7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ltGray">
            <a:xfrm rot="1584153">
              <a:off x="20" y="410"/>
              <a:ext cx="344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5"/>
                </a:cxn>
                <a:cxn ang="0">
                  <a:pos x="3" y="50"/>
                </a:cxn>
                <a:cxn ang="0">
                  <a:pos x="6" y="75"/>
                </a:cxn>
                <a:cxn ang="0">
                  <a:pos x="11" y="98"/>
                </a:cxn>
                <a:cxn ang="0">
                  <a:pos x="18" y="119"/>
                </a:cxn>
                <a:cxn ang="0">
                  <a:pos x="27" y="141"/>
                </a:cxn>
                <a:cxn ang="0">
                  <a:pos x="38" y="161"/>
                </a:cxn>
                <a:cxn ang="0">
                  <a:pos x="51" y="178"/>
                </a:cxn>
                <a:cxn ang="0">
                  <a:pos x="67" y="194"/>
                </a:cxn>
                <a:cxn ang="0">
                  <a:pos x="86" y="208"/>
                </a:cxn>
                <a:cxn ang="0">
                  <a:pos x="106" y="219"/>
                </a:cxn>
                <a:cxn ang="0">
                  <a:pos x="131" y="228"/>
                </a:cxn>
                <a:cxn ang="0">
                  <a:pos x="158" y="234"/>
                </a:cxn>
                <a:cxn ang="0">
                  <a:pos x="188" y="237"/>
                </a:cxn>
                <a:cxn ang="0">
                  <a:pos x="220" y="236"/>
                </a:cxn>
                <a:cxn ang="0">
                  <a:pos x="257" y="232"/>
                </a:cxn>
                <a:cxn ang="0">
                  <a:pos x="224" y="227"/>
                </a:cxn>
                <a:cxn ang="0">
                  <a:pos x="195" y="220"/>
                </a:cxn>
                <a:cxn ang="0">
                  <a:pos x="170" y="212"/>
                </a:cxn>
                <a:cxn ang="0">
                  <a:pos x="148" y="204"/>
                </a:cxn>
                <a:cxn ang="0">
                  <a:pos x="128" y="193"/>
                </a:cxn>
                <a:cxn ang="0">
                  <a:pos x="112" y="182"/>
                </a:cxn>
                <a:cxn ang="0">
                  <a:pos x="97" y="169"/>
                </a:cxn>
                <a:cxn ang="0">
                  <a:pos x="84" y="155"/>
                </a:cxn>
                <a:cxn ang="0">
                  <a:pos x="72" y="141"/>
                </a:cxn>
                <a:cxn ang="0">
                  <a:pos x="61" y="125"/>
                </a:cxn>
                <a:cxn ang="0">
                  <a:pos x="52" y="107"/>
                </a:cxn>
                <a:cxn ang="0">
                  <a:pos x="43" y="88"/>
                </a:cxn>
                <a:cxn ang="0">
                  <a:pos x="33" y="69"/>
                </a:cxn>
                <a:cxn ang="0">
                  <a:pos x="23" y="47"/>
                </a:cxn>
                <a:cxn ang="0">
                  <a:pos x="12" y="24"/>
                </a:cxn>
                <a:cxn ang="0">
                  <a:pos x="0" y="0"/>
                </a:cxn>
              </a:cxnLst>
              <a:rect l="0" t="0" r="r" b="b"/>
              <a:pathLst>
                <a:path w="257" h="237">
                  <a:moveTo>
                    <a:pt x="0" y="0"/>
                  </a:moveTo>
                  <a:lnTo>
                    <a:pt x="0" y="25"/>
                  </a:lnTo>
                  <a:lnTo>
                    <a:pt x="3" y="50"/>
                  </a:lnTo>
                  <a:lnTo>
                    <a:pt x="6" y="75"/>
                  </a:lnTo>
                  <a:lnTo>
                    <a:pt x="11" y="98"/>
                  </a:lnTo>
                  <a:lnTo>
                    <a:pt x="18" y="119"/>
                  </a:lnTo>
                  <a:lnTo>
                    <a:pt x="27" y="141"/>
                  </a:lnTo>
                  <a:lnTo>
                    <a:pt x="38" y="161"/>
                  </a:lnTo>
                  <a:lnTo>
                    <a:pt x="51" y="178"/>
                  </a:lnTo>
                  <a:lnTo>
                    <a:pt x="67" y="194"/>
                  </a:lnTo>
                  <a:lnTo>
                    <a:pt x="86" y="208"/>
                  </a:lnTo>
                  <a:lnTo>
                    <a:pt x="106" y="219"/>
                  </a:lnTo>
                  <a:lnTo>
                    <a:pt x="131" y="228"/>
                  </a:lnTo>
                  <a:lnTo>
                    <a:pt x="158" y="234"/>
                  </a:lnTo>
                  <a:lnTo>
                    <a:pt x="188" y="237"/>
                  </a:lnTo>
                  <a:lnTo>
                    <a:pt x="220" y="236"/>
                  </a:lnTo>
                  <a:lnTo>
                    <a:pt x="257" y="232"/>
                  </a:lnTo>
                  <a:lnTo>
                    <a:pt x="224" y="227"/>
                  </a:lnTo>
                  <a:lnTo>
                    <a:pt x="195" y="220"/>
                  </a:lnTo>
                  <a:lnTo>
                    <a:pt x="170" y="212"/>
                  </a:lnTo>
                  <a:lnTo>
                    <a:pt x="148" y="204"/>
                  </a:lnTo>
                  <a:lnTo>
                    <a:pt x="128" y="193"/>
                  </a:lnTo>
                  <a:lnTo>
                    <a:pt x="112" y="182"/>
                  </a:lnTo>
                  <a:lnTo>
                    <a:pt x="97" y="169"/>
                  </a:lnTo>
                  <a:lnTo>
                    <a:pt x="84" y="155"/>
                  </a:lnTo>
                  <a:lnTo>
                    <a:pt x="72" y="141"/>
                  </a:lnTo>
                  <a:lnTo>
                    <a:pt x="61" y="125"/>
                  </a:lnTo>
                  <a:lnTo>
                    <a:pt x="52" y="107"/>
                  </a:lnTo>
                  <a:lnTo>
                    <a:pt x="43" y="88"/>
                  </a:lnTo>
                  <a:lnTo>
                    <a:pt x="33" y="69"/>
                  </a:lnTo>
                  <a:lnTo>
                    <a:pt x="23" y="47"/>
                  </a:lnTo>
                  <a:lnTo>
                    <a:pt x="1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5" name="Freeform 39"/>
            <p:cNvSpPr>
              <a:spLocks/>
            </p:cNvSpPr>
            <p:nvPr/>
          </p:nvSpPr>
          <p:spPr bwMode="ltGray">
            <a:xfrm rot="1584153">
              <a:off x="242" y="756"/>
              <a:ext cx="167" cy="115"/>
            </a:xfrm>
            <a:custGeom>
              <a:avLst/>
              <a:gdLst/>
              <a:ahLst/>
              <a:cxnLst>
                <a:cxn ang="0">
                  <a:pos x="77" y="0"/>
                </a:cxn>
                <a:cxn ang="0">
                  <a:pos x="124" y="108"/>
                </a:cxn>
                <a:cxn ang="0">
                  <a:pos x="120" y="107"/>
                </a:cxn>
                <a:cxn ang="0">
                  <a:pos x="107" y="105"/>
                </a:cxn>
                <a:cxn ang="0">
                  <a:pos x="89" y="101"/>
                </a:cxn>
                <a:cxn ang="0">
                  <a:pos x="68" y="99"/>
                </a:cxn>
                <a:cxn ang="0">
                  <a:pos x="45" y="97"/>
                </a:cxn>
                <a:cxn ang="0">
                  <a:pos x="25" y="98"/>
                </a:cxn>
                <a:cxn ang="0">
                  <a:pos x="9" y="102"/>
                </a:cxn>
                <a:cxn ang="0">
                  <a:pos x="0" y="110"/>
                </a:cxn>
                <a:cxn ang="0">
                  <a:pos x="4" y="98"/>
                </a:cxn>
                <a:cxn ang="0">
                  <a:pos x="8" y="89"/>
                </a:cxn>
                <a:cxn ang="0">
                  <a:pos x="16" y="82"/>
                </a:cxn>
                <a:cxn ang="0">
                  <a:pos x="25" y="76"/>
                </a:cxn>
                <a:cxn ang="0">
                  <a:pos x="36" y="72"/>
                </a:cxn>
                <a:cxn ang="0">
                  <a:pos x="47" y="71"/>
                </a:cxn>
                <a:cxn ang="0">
                  <a:pos x="59" y="71"/>
                </a:cxn>
                <a:cxn ang="0">
                  <a:pos x="72" y="74"/>
                </a:cxn>
                <a:cxn ang="0">
                  <a:pos x="73" y="71"/>
                </a:cxn>
                <a:cxn ang="0">
                  <a:pos x="70" y="56"/>
                </a:cxn>
                <a:cxn ang="0">
                  <a:pos x="67" y="38"/>
                </a:cxn>
                <a:cxn ang="0">
                  <a:pos x="65" y="30"/>
                </a:cxn>
                <a:cxn ang="0">
                  <a:pos x="63" y="30"/>
                </a:cxn>
                <a:cxn ang="0">
                  <a:pos x="61" y="29"/>
                </a:cxn>
                <a:cxn ang="0">
                  <a:pos x="59" y="26"/>
                </a:cxn>
                <a:cxn ang="0">
                  <a:pos x="57" y="23"/>
                </a:cxn>
                <a:cxn ang="0">
                  <a:pos x="57" y="19"/>
                </a:cxn>
                <a:cxn ang="0">
                  <a:pos x="59" y="14"/>
                </a:cxn>
                <a:cxn ang="0">
                  <a:pos x="66" y="8"/>
                </a:cxn>
                <a:cxn ang="0">
                  <a:pos x="77" y="0"/>
                </a:cxn>
              </a:cxnLst>
              <a:rect l="0" t="0" r="r" b="b"/>
              <a:pathLst>
                <a:path w="124" h="110">
                  <a:moveTo>
                    <a:pt x="77" y="0"/>
                  </a:moveTo>
                  <a:lnTo>
                    <a:pt x="124" y="108"/>
                  </a:lnTo>
                  <a:lnTo>
                    <a:pt x="120" y="107"/>
                  </a:lnTo>
                  <a:lnTo>
                    <a:pt x="107" y="105"/>
                  </a:lnTo>
                  <a:lnTo>
                    <a:pt x="89" y="101"/>
                  </a:lnTo>
                  <a:lnTo>
                    <a:pt x="68" y="99"/>
                  </a:lnTo>
                  <a:lnTo>
                    <a:pt x="45" y="97"/>
                  </a:lnTo>
                  <a:lnTo>
                    <a:pt x="25" y="98"/>
                  </a:lnTo>
                  <a:lnTo>
                    <a:pt x="9" y="102"/>
                  </a:lnTo>
                  <a:lnTo>
                    <a:pt x="0" y="110"/>
                  </a:lnTo>
                  <a:lnTo>
                    <a:pt x="4" y="98"/>
                  </a:lnTo>
                  <a:lnTo>
                    <a:pt x="8" y="89"/>
                  </a:lnTo>
                  <a:lnTo>
                    <a:pt x="16" y="82"/>
                  </a:lnTo>
                  <a:lnTo>
                    <a:pt x="25" y="76"/>
                  </a:lnTo>
                  <a:lnTo>
                    <a:pt x="36" y="72"/>
                  </a:lnTo>
                  <a:lnTo>
                    <a:pt x="47" y="71"/>
                  </a:lnTo>
                  <a:lnTo>
                    <a:pt x="59" y="71"/>
                  </a:lnTo>
                  <a:lnTo>
                    <a:pt x="72" y="74"/>
                  </a:lnTo>
                  <a:lnTo>
                    <a:pt x="73" y="71"/>
                  </a:lnTo>
                  <a:lnTo>
                    <a:pt x="70" y="56"/>
                  </a:lnTo>
                  <a:lnTo>
                    <a:pt x="67" y="38"/>
                  </a:lnTo>
                  <a:lnTo>
                    <a:pt x="65" y="30"/>
                  </a:lnTo>
                  <a:lnTo>
                    <a:pt x="63" y="30"/>
                  </a:lnTo>
                  <a:lnTo>
                    <a:pt x="61" y="29"/>
                  </a:lnTo>
                  <a:lnTo>
                    <a:pt x="59" y="26"/>
                  </a:lnTo>
                  <a:lnTo>
                    <a:pt x="57" y="23"/>
                  </a:lnTo>
                  <a:lnTo>
                    <a:pt x="57" y="19"/>
                  </a:lnTo>
                  <a:lnTo>
                    <a:pt x="59" y="14"/>
                  </a:lnTo>
                  <a:lnTo>
                    <a:pt x="66" y="8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6" name="Freeform 40"/>
            <p:cNvSpPr>
              <a:spLocks/>
            </p:cNvSpPr>
            <p:nvPr/>
          </p:nvSpPr>
          <p:spPr bwMode="ltGray">
            <a:xfrm rot="1584153">
              <a:off x="574" y="286"/>
              <a:ext cx="147" cy="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18" y="5"/>
                </a:cxn>
                <a:cxn ang="0">
                  <a:pos x="37" y="12"/>
                </a:cxn>
                <a:cxn ang="0">
                  <a:pos x="58" y="24"/>
                </a:cxn>
                <a:cxn ang="0">
                  <a:pos x="78" y="44"/>
                </a:cxn>
                <a:cxn ang="0">
                  <a:pos x="96" y="71"/>
                </a:cxn>
                <a:cxn ang="0">
                  <a:pos x="107" y="108"/>
                </a:cxn>
                <a:cxn ang="0">
                  <a:pos x="109" y="156"/>
                </a:cxn>
                <a:cxn ang="0">
                  <a:pos x="105" y="156"/>
                </a:cxn>
                <a:cxn ang="0">
                  <a:pos x="99" y="156"/>
                </a:cxn>
                <a:cxn ang="0">
                  <a:pos x="93" y="156"/>
                </a:cxn>
                <a:cxn ang="0">
                  <a:pos x="87" y="154"/>
                </a:cxn>
                <a:cxn ang="0">
                  <a:pos x="81" y="153"/>
                </a:cxn>
                <a:cxn ang="0">
                  <a:pos x="74" y="150"/>
                </a:cxn>
                <a:cxn ang="0">
                  <a:pos x="66" y="145"/>
                </a:cxn>
                <a:cxn ang="0">
                  <a:pos x="58" y="139"/>
                </a:cxn>
                <a:cxn ang="0">
                  <a:pos x="53" y="126"/>
                </a:cxn>
                <a:cxn ang="0">
                  <a:pos x="53" y="111"/>
                </a:cxn>
                <a:cxn ang="0">
                  <a:pos x="56" y="96"/>
                </a:cxn>
                <a:cxn ang="0">
                  <a:pos x="59" y="80"/>
                </a:cxn>
                <a:cxn ang="0">
                  <a:pos x="56" y="62"/>
                </a:cxn>
                <a:cxn ang="0">
                  <a:pos x="48" y="43"/>
                </a:cxn>
                <a:cxn ang="0">
                  <a:pos x="31" y="23"/>
                </a:cxn>
                <a:cxn ang="0">
                  <a:pos x="0" y="0"/>
                </a:cxn>
              </a:cxnLst>
              <a:rect l="0" t="0" r="r" b="b"/>
              <a:pathLst>
                <a:path w="109" h="156">
                  <a:moveTo>
                    <a:pt x="0" y="0"/>
                  </a:moveTo>
                  <a:lnTo>
                    <a:pt x="5" y="1"/>
                  </a:lnTo>
                  <a:lnTo>
                    <a:pt x="18" y="5"/>
                  </a:lnTo>
                  <a:lnTo>
                    <a:pt x="37" y="12"/>
                  </a:lnTo>
                  <a:lnTo>
                    <a:pt x="58" y="24"/>
                  </a:lnTo>
                  <a:lnTo>
                    <a:pt x="78" y="44"/>
                  </a:lnTo>
                  <a:lnTo>
                    <a:pt x="96" y="71"/>
                  </a:lnTo>
                  <a:lnTo>
                    <a:pt x="107" y="108"/>
                  </a:lnTo>
                  <a:lnTo>
                    <a:pt x="109" y="156"/>
                  </a:lnTo>
                  <a:lnTo>
                    <a:pt x="105" y="156"/>
                  </a:lnTo>
                  <a:lnTo>
                    <a:pt x="99" y="156"/>
                  </a:lnTo>
                  <a:lnTo>
                    <a:pt x="93" y="156"/>
                  </a:lnTo>
                  <a:lnTo>
                    <a:pt x="87" y="154"/>
                  </a:lnTo>
                  <a:lnTo>
                    <a:pt x="81" y="153"/>
                  </a:lnTo>
                  <a:lnTo>
                    <a:pt x="74" y="150"/>
                  </a:lnTo>
                  <a:lnTo>
                    <a:pt x="66" y="145"/>
                  </a:lnTo>
                  <a:lnTo>
                    <a:pt x="58" y="139"/>
                  </a:lnTo>
                  <a:lnTo>
                    <a:pt x="53" y="126"/>
                  </a:lnTo>
                  <a:lnTo>
                    <a:pt x="53" y="111"/>
                  </a:lnTo>
                  <a:lnTo>
                    <a:pt x="56" y="96"/>
                  </a:lnTo>
                  <a:lnTo>
                    <a:pt x="59" y="80"/>
                  </a:lnTo>
                  <a:lnTo>
                    <a:pt x="56" y="62"/>
                  </a:lnTo>
                  <a:lnTo>
                    <a:pt x="48" y="43"/>
                  </a:lnTo>
                  <a:lnTo>
                    <a:pt x="3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ltGray">
            <a:xfrm rot="1584153">
              <a:off x="236" y="721"/>
              <a:ext cx="62" cy="97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20" y="38"/>
                </a:cxn>
                <a:cxn ang="0">
                  <a:pos x="15" y="62"/>
                </a:cxn>
                <a:cxn ang="0">
                  <a:pos x="11" y="79"/>
                </a:cxn>
                <a:cxn ang="0">
                  <a:pos x="0" y="94"/>
                </a:cxn>
                <a:cxn ang="0">
                  <a:pos x="12" y="88"/>
                </a:cxn>
                <a:cxn ang="0">
                  <a:pos x="23" y="80"/>
                </a:cxn>
                <a:cxn ang="0">
                  <a:pos x="32" y="69"/>
                </a:cxn>
                <a:cxn ang="0">
                  <a:pos x="40" y="57"/>
                </a:cxn>
                <a:cxn ang="0">
                  <a:pos x="45" y="44"/>
                </a:cxn>
                <a:cxn ang="0">
                  <a:pos x="46" y="30"/>
                </a:cxn>
                <a:cxn ang="0">
                  <a:pos x="42" y="15"/>
                </a:cxn>
                <a:cxn ang="0">
                  <a:pos x="31" y="0"/>
                </a:cxn>
              </a:cxnLst>
              <a:rect l="0" t="0" r="r" b="b"/>
              <a:pathLst>
                <a:path w="46" h="94">
                  <a:moveTo>
                    <a:pt x="31" y="0"/>
                  </a:moveTo>
                  <a:lnTo>
                    <a:pt x="20" y="38"/>
                  </a:lnTo>
                  <a:lnTo>
                    <a:pt x="15" y="62"/>
                  </a:lnTo>
                  <a:lnTo>
                    <a:pt x="11" y="79"/>
                  </a:lnTo>
                  <a:lnTo>
                    <a:pt x="0" y="94"/>
                  </a:lnTo>
                  <a:lnTo>
                    <a:pt x="12" y="88"/>
                  </a:lnTo>
                  <a:lnTo>
                    <a:pt x="23" y="80"/>
                  </a:lnTo>
                  <a:lnTo>
                    <a:pt x="32" y="69"/>
                  </a:lnTo>
                  <a:lnTo>
                    <a:pt x="40" y="57"/>
                  </a:lnTo>
                  <a:lnTo>
                    <a:pt x="45" y="44"/>
                  </a:lnTo>
                  <a:lnTo>
                    <a:pt x="46" y="30"/>
                  </a:lnTo>
                  <a:lnTo>
                    <a:pt x="42" y="1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ltGray">
            <a:xfrm rot="1584153">
              <a:off x="585" y="466"/>
              <a:ext cx="72" cy="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6" y="3"/>
                </a:cxn>
                <a:cxn ang="0">
                  <a:pos x="13" y="8"/>
                </a:cxn>
                <a:cxn ang="0">
                  <a:pos x="21" y="12"/>
                </a:cxn>
                <a:cxn ang="0">
                  <a:pos x="29" y="15"/>
                </a:cxn>
                <a:cxn ang="0">
                  <a:pos x="38" y="17"/>
                </a:cxn>
                <a:cxn ang="0">
                  <a:pos x="46" y="18"/>
                </a:cxn>
                <a:cxn ang="0">
                  <a:pos x="54" y="16"/>
                </a:cxn>
                <a:cxn ang="0">
                  <a:pos x="53" y="25"/>
                </a:cxn>
                <a:cxn ang="0">
                  <a:pos x="50" y="33"/>
                </a:cxn>
                <a:cxn ang="0">
                  <a:pos x="44" y="38"/>
                </a:cxn>
                <a:cxn ang="0">
                  <a:pos x="37" y="40"/>
                </a:cxn>
                <a:cxn ang="0">
                  <a:pos x="28" y="39"/>
                </a:cxn>
                <a:cxn ang="0">
                  <a:pos x="19" y="32"/>
                </a:cxn>
                <a:cxn ang="0">
                  <a:pos x="10" y="20"/>
                </a:cxn>
                <a:cxn ang="0">
                  <a:pos x="0" y="0"/>
                </a:cxn>
              </a:cxnLst>
              <a:rect l="0" t="0" r="r" b="b"/>
              <a:pathLst>
                <a:path w="54" h="40">
                  <a:moveTo>
                    <a:pt x="0" y="0"/>
                  </a:moveTo>
                  <a:lnTo>
                    <a:pt x="1" y="1"/>
                  </a:lnTo>
                  <a:lnTo>
                    <a:pt x="6" y="3"/>
                  </a:lnTo>
                  <a:lnTo>
                    <a:pt x="13" y="8"/>
                  </a:lnTo>
                  <a:lnTo>
                    <a:pt x="21" y="12"/>
                  </a:lnTo>
                  <a:lnTo>
                    <a:pt x="29" y="15"/>
                  </a:lnTo>
                  <a:lnTo>
                    <a:pt x="38" y="17"/>
                  </a:lnTo>
                  <a:lnTo>
                    <a:pt x="46" y="18"/>
                  </a:lnTo>
                  <a:lnTo>
                    <a:pt x="54" y="16"/>
                  </a:lnTo>
                  <a:lnTo>
                    <a:pt x="53" y="25"/>
                  </a:lnTo>
                  <a:lnTo>
                    <a:pt x="50" y="33"/>
                  </a:lnTo>
                  <a:lnTo>
                    <a:pt x="44" y="38"/>
                  </a:lnTo>
                  <a:lnTo>
                    <a:pt x="37" y="40"/>
                  </a:lnTo>
                  <a:lnTo>
                    <a:pt x="28" y="39"/>
                  </a:lnTo>
                  <a:lnTo>
                    <a:pt x="19" y="32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39" name="Freeform 43"/>
            <p:cNvSpPr>
              <a:spLocks/>
            </p:cNvSpPr>
            <p:nvPr/>
          </p:nvSpPr>
          <p:spPr bwMode="ltGray">
            <a:xfrm>
              <a:off x="0" y="886"/>
              <a:ext cx="360" cy="650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69" y="9"/>
                </a:cxn>
                <a:cxn ang="0">
                  <a:pos x="277" y="22"/>
                </a:cxn>
                <a:cxn ang="0">
                  <a:pos x="286" y="39"/>
                </a:cxn>
                <a:cxn ang="0">
                  <a:pos x="297" y="58"/>
                </a:cxn>
                <a:cxn ang="0">
                  <a:pos x="309" y="83"/>
                </a:cxn>
                <a:cxn ang="0">
                  <a:pos x="319" y="108"/>
                </a:cxn>
                <a:cxn ang="0">
                  <a:pos x="329" y="136"/>
                </a:cxn>
                <a:cxn ang="0">
                  <a:pos x="333" y="163"/>
                </a:cxn>
                <a:cxn ang="0">
                  <a:pos x="336" y="193"/>
                </a:cxn>
                <a:cxn ang="0">
                  <a:pos x="332" y="223"/>
                </a:cxn>
                <a:cxn ang="0">
                  <a:pos x="323" y="255"/>
                </a:cxn>
                <a:cxn ang="0">
                  <a:pos x="310" y="285"/>
                </a:cxn>
                <a:cxn ang="0">
                  <a:pos x="287" y="315"/>
                </a:cxn>
                <a:cxn ang="0">
                  <a:pos x="257" y="343"/>
                </a:cxn>
                <a:cxn ang="0">
                  <a:pos x="218" y="370"/>
                </a:cxn>
                <a:cxn ang="0">
                  <a:pos x="167" y="396"/>
                </a:cxn>
                <a:cxn ang="0">
                  <a:pos x="111" y="425"/>
                </a:cxn>
                <a:cxn ang="0">
                  <a:pos x="69" y="457"/>
                </a:cxn>
                <a:cxn ang="0">
                  <a:pos x="35" y="490"/>
                </a:cxn>
                <a:cxn ang="0">
                  <a:pos x="12" y="526"/>
                </a:cxn>
                <a:cxn ang="0">
                  <a:pos x="0" y="553"/>
                </a:cxn>
                <a:cxn ang="0">
                  <a:pos x="0" y="650"/>
                </a:cxn>
                <a:cxn ang="0">
                  <a:pos x="6" y="628"/>
                </a:cxn>
                <a:cxn ang="0">
                  <a:pos x="19" y="594"/>
                </a:cxn>
                <a:cxn ang="0">
                  <a:pos x="43" y="551"/>
                </a:cxn>
                <a:cxn ang="0">
                  <a:pos x="76" y="503"/>
                </a:cxn>
                <a:cxn ang="0">
                  <a:pos x="125" y="454"/>
                </a:cxn>
                <a:cxn ang="0">
                  <a:pos x="190" y="408"/>
                </a:cxn>
                <a:cxn ang="0">
                  <a:pos x="275" y="365"/>
                </a:cxn>
                <a:cxn ang="0">
                  <a:pos x="308" y="342"/>
                </a:cxn>
                <a:cxn ang="0">
                  <a:pos x="335" y="305"/>
                </a:cxn>
                <a:cxn ang="0">
                  <a:pos x="352" y="255"/>
                </a:cxn>
                <a:cxn ang="0">
                  <a:pos x="360" y="201"/>
                </a:cxn>
                <a:cxn ang="0">
                  <a:pos x="356" y="144"/>
                </a:cxn>
                <a:cxn ang="0">
                  <a:pos x="341" y="88"/>
                </a:cxn>
                <a:cxn ang="0">
                  <a:pos x="311" y="39"/>
                </a:cxn>
                <a:cxn ang="0">
                  <a:pos x="264" y="0"/>
                </a:cxn>
              </a:cxnLst>
              <a:rect l="0" t="0" r="r" b="b"/>
              <a:pathLst>
                <a:path w="360" h="650">
                  <a:moveTo>
                    <a:pt x="264" y="0"/>
                  </a:moveTo>
                  <a:lnTo>
                    <a:pt x="269" y="9"/>
                  </a:lnTo>
                  <a:lnTo>
                    <a:pt x="277" y="22"/>
                  </a:lnTo>
                  <a:lnTo>
                    <a:pt x="286" y="39"/>
                  </a:lnTo>
                  <a:lnTo>
                    <a:pt x="297" y="58"/>
                  </a:lnTo>
                  <a:lnTo>
                    <a:pt x="309" y="83"/>
                  </a:lnTo>
                  <a:lnTo>
                    <a:pt x="319" y="108"/>
                  </a:lnTo>
                  <a:lnTo>
                    <a:pt x="329" y="136"/>
                  </a:lnTo>
                  <a:lnTo>
                    <a:pt x="333" y="163"/>
                  </a:lnTo>
                  <a:lnTo>
                    <a:pt x="336" y="193"/>
                  </a:lnTo>
                  <a:lnTo>
                    <a:pt x="332" y="223"/>
                  </a:lnTo>
                  <a:lnTo>
                    <a:pt x="323" y="255"/>
                  </a:lnTo>
                  <a:lnTo>
                    <a:pt x="310" y="285"/>
                  </a:lnTo>
                  <a:lnTo>
                    <a:pt x="287" y="315"/>
                  </a:lnTo>
                  <a:lnTo>
                    <a:pt x="257" y="343"/>
                  </a:lnTo>
                  <a:lnTo>
                    <a:pt x="218" y="370"/>
                  </a:lnTo>
                  <a:lnTo>
                    <a:pt x="167" y="396"/>
                  </a:lnTo>
                  <a:lnTo>
                    <a:pt x="111" y="425"/>
                  </a:lnTo>
                  <a:lnTo>
                    <a:pt x="69" y="457"/>
                  </a:lnTo>
                  <a:lnTo>
                    <a:pt x="35" y="490"/>
                  </a:lnTo>
                  <a:lnTo>
                    <a:pt x="12" y="526"/>
                  </a:lnTo>
                  <a:lnTo>
                    <a:pt x="0" y="553"/>
                  </a:lnTo>
                  <a:lnTo>
                    <a:pt x="0" y="650"/>
                  </a:lnTo>
                  <a:lnTo>
                    <a:pt x="6" y="628"/>
                  </a:lnTo>
                  <a:lnTo>
                    <a:pt x="19" y="594"/>
                  </a:lnTo>
                  <a:lnTo>
                    <a:pt x="43" y="551"/>
                  </a:lnTo>
                  <a:lnTo>
                    <a:pt x="76" y="503"/>
                  </a:lnTo>
                  <a:lnTo>
                    <a:pt x="125" y="454"/>
                  </a:lnTo>
                  <a:lnTo>
                    <a:pt x="190" y="408"/>
                  </a:lnTo>
                  <a:lnTo>
                    <a:pt x="275" y="365"/>
                  </a:lnTo>
                  <a:lnTo>
                    <a:pt x="308" y="342"/>
                  </a:lnTo>
                  <a:lnTo>
                    <a:pt x="335" y="305"/>
                  </a:lnTo>
                  <a:lnTo>
                    <a:pt x="352" y="255"/>
                  </a:lnTo>
                  <a:lnTo>
                    <a:pt x="360" y="201"/>
                  </a:lnTo>
                  <a:lnTo>
                    <a:pt x="356" y="144"/>
                  </a:lnTo>
                  <a:lnTo>
                    <a:pt x="341" y="88"/>
                  </a:lnTo>
                  <a:lnTo>
                    <a:pt x="311" y="39"/>
                  </a:lnTo>
                  <a:lnTo>
                    <a:pt x="264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4140" name="Freeform 44"/>
            <p:cNvSpPr>
              <a:spLocks/>
            </p:cNvSpPr>
            <p:nvPr/>
          </p:nvSpPr>
          <p:spPr bwMode="ltGray">
            <a:xfrm rot="1584153">
              <a:off x="56" y="84"/>
              <a:ext cx="804" cy="686"/>
            </a:xfrm>
            <a:custGeom>
              <a:avLst/>
              <a:gdLst/>
              <a:ahLst/>
              <a:cxnLst>
                <a:cxn ang="0">
                  <a:pos x="16" y="370"/>
                </a:cxn>
                <a:cxn ang="0">
                  <a:pos x="6" y="341"/>
                </a:cxn>
                <a:cxn ang="0">
                  <a:pos x="0" y="289"/>
                </a:cxn>
                <a:cxn ang="0">
                  <a:pos x="4" y="222"/>
                </a:cxn>
                <a:cxn ang="0">
                  <a:pos x="25" y="151"/>
                </a:cxn>
                <a:cxn ang="0">
                  <a:pos x="69" y="84"/>
                </a:cxn>
                <a:cxn ang="0">
                  <a:pos x="142" y="31"/>
                </a:cxn>
                <a:cxn ang="0">
                  <a:pos x="247" y="2"/>
                </a:cxn>
                <a:cxn ang="0">
                  <a:pos x="380" y="9"/>
                </a:cxn>
                <a:cxn ang="0">
                  <a:pos x="484" y="68"/>
                </a:cxn>
                <a:cxn ang="0">
                  <a:pos x="554" y="165"/>
                </a:cxn>
                <a:cxn ang="0">
                  <a:pos x="591" y="284"/>
                </a:cxn>
                <a:cxn ang="0">
                  <a:pos x="595" y="409"/>
                </a:cxn>
                <a:cxn ang="0">
                  <a:pos x="566" y="525"/>
                </a:cxn>
                <a:cxn ang="0">
                  <a:pos x="507" y="615"/>
                </a:cxn>
                <a:cxn ang="0">
                  <a:pos x="417" y="663"/>
                </a:cxn>
                <a:cxn ang="0">
                  <a:pos x="389" y="659"/>
                </a:cxn>
                <a:cxn ang="0">
                  <a:pos x="441" y="617"/>
                </a:cxn>
                <a:cxn ang="0">
                  <a:pos x="482" y="544"/>
                </a:cxn>
                <a:cxn ang="0">
                  <a:pos x="509" y="454"/>
                </a:cxn>
                <a:cxn ang="0">
                  <a:pos x="520" y="355"/>
                </a:cxn>
                <a:cxn ang="0">
                  <a:pos x="514" y="258"/>
                </a:cxn>
                <a:cxn ang="0">
                  <a:pos x="485" y="174"/>
                </a:cxn>
                <a:cxn ang="0">
                  <a:pos x="433" y="112"/>
                </a:cxn>
                <a:cxn ang="0">
                  <a:pos x="341" y="75"/>
                </a:cxn>
                <a:cxn ang="0">
                  <a:pos x="246" y="61"/>
                </a:cxn>
                <a:cxn ang="0">
                  <a:pos x="174" y="71"/>
                </a:cxn>
                <a:cxn ang="0">
                  <a:pos x="121" y="101"/>
                </a:cxn>
                <a:cxn ang="0">
                  <a:pos x="84" y="149"/>
                </a:cxn>
                <a:cxn ang="0">
                  <a:pos x="57" y="206"/>
                </a:cxn>
                <a:cxn ang="0">
                  <a:pos x="40" y="272"/>
                </a:cxn>
                <a:cxn ang="0">
                  <a:pos x="28" y="339"/>
                </a:cxn>
              </a:cxnLst>
              <a:rect l="0" t="0" r="r" b="b"/>
              <a:pathLst>
                <a:path w="596" h="666">
                  <a:moveTo>
                    <a:pt x="22" y="372"/>
                  </a:moveTo>
                  <a:lnTo>
                    <a:pt x="16" y="370"/>
                  </a:lnTo>
                  <a:lnTo>
                    <a:pt x="10" y="360"/>
                  </a:lnTo>
                  <a:lnTo>
                    <a:pt x="6" y="341"/>
                  </a:lnTo>
                  <a:lnTo>
                    <a:pt x="1" y="318"/>
                  </a:lnTo>
                  <a:lnTo>
                    <a:pt x="0" y="289"/>
                  </a:lnTo>
                  <a:lnTo>
                    <a:pt x="0" y="257"/>
                  </a:lnTo>
                  <a:lnTo>
                    <a:pt x="4" y="222"/>
                  </a:lnTo>
                  <a:lnTo>
                    <a:pt x="13" y="187"/>
                  </a:lnTo>
                  <a:lnTo>
                    <a:pt x="25" y="151"/>
                  </a:lnTo>
                  <a:lnTo>
                    <a:pt x="45" y="116"/>
                  </a:lnTo>
                  <a:lnTo>
                    <a:pt x="69" y="84"/>
                  </a:lnTo>
                  <a:lnTo>
                    <a:pt x="101" y="55"/>
                  </a:lnTo>
                  <a:lnTo>
                    <a:pt x="142" y="31"/>
                  </a:lnTo>
                  <a:lnTo>
                    <a:pt x="190" y="13"/>
                  </a:lnTo>
                  <a:lnTo>
                    <a:pt x="247" y="2"/>
                  </a:lnTo>
                  <a:lnTo>
                    <a:pt x="314" y="0"/>
                  </a:lnTo>
                  <a:lnTo>
                    <a:pt x="380" y="9"/>
                  </a:lnTo>
                  <a:lnTo>
                    <a:pt x="436" y="33"/>
                  </a:lnTo>
                  <a:lnTo>
                    <a:pt x="484" y="68"/>
                  </a:lnTo>
                  <a:lnTo>
                    <a:pt x="524" y="113"/>
                  </a:lnTo>
                  <a:lnTo>
                    <a:pt x="554" y="165"/>
                  </a:lnTo>
                  <a:lnTo>
                    <a:pt x="577" y="222"/>
                  </a:lnTo>
                  <a:lnTo>
                    <a:pt x="591" y="284"/>
                  </a:lnTo>
                  <a:lnTo>
                    <a:pt x="596" y="347"/>
                  </a:lnTo>
                  <a:lnTo>
                    <a:pt x="595" y="409"/>
                  </a:lnTo>
                  <a:lnTo>
                    <a:pt x="585" y="469"/>
                  </a:lnTo>
                  <a:lnTo>
                    <a:pt x="566" y="525"/>
                  </a:lnTo>
                  <a:lnTo>
                    <a:pt x="540" y="574"/>
                  </a:lnTo>
                  <a:lnTo>
                    <a:pt x="507" y="615"/>
                  </a:lnTo>
                  <a:lnTo>
                    <a:pt x="465" y="645"/>
                  </a:lnTo>
                  <a:lnTo>
                    <a:pt x="417" y="663"/>
                  </a:lnTo>
                  <a:lnTo>
                    <a:pt x="360" y="666"/>
                  </a:lnTo>
                  <a:lnTo>
                    <a:pt x="389" y="659"/>
                  </a:lnTo>
                  <a:lnTo>
                    <a:pt x="417" y="642"/>
                  </a:lnTo>
                  <a:lnTo>
                    <a:pt x="441" y="617"/>
                  </a:lnTo>
                  <a:lnTo>
                    <a:pt x="463" y="583"/>
                  </a:lnTo>
                  <a:lnTo>
                    <a:pt x="482" y="544"/>
                  </a:lnTo>
                  <a:lnTo>
                    <a:pt x="497" y="501"/>
                  </a:lnTo>
                  <a:lnTo>
                    <a:pt x="509" y="454"/>
                  </a:lnTo>
                  <a:lnTo>
                    <a:pt x="517" y="404"/>
                  </a:lnTo>
                  <a:lnTo>
                    <a:pt x="520" y="355"/>
                  </a:lnTo>
                  <a:lnTo>
                    <a:pt x="519" y="305"/>
                  </a:lnTo>
                  <a:lnTo>
                    <a:pt x="514" y="258"/>
                  </a:lnTo>
                  <a:lnTo>
                    <a:pt x="502" y="213"/>
                  </a:lnTo>
                  <a:lnTo>
                    <a:pt x="485" y="174"/>
                  </a:lnTo>
                  <a:lnTo>
                    <a:pt x="462" y="139"/>
                  </a:lnTo>
                  <a:lnTo>
                    <a:pt x="433" y="112"/>
                  </a:lnTo>
                  <a:lnTo>
                    <a:pt x="397" y="93"/>
                  </a:lnTo>
                  <a:lnTo>
                    <a:pt x="341" y="75"/>
                  </a:lnTo>
                  <a:lnTo>
                    <a:pt x="290" y="65"/>
                  </a:lnTo>
                  <a:lnTo>
                    <a:pt x="246" y="61"/>
                  </a:lnTo>
                  <a:lnTo>
                    <a:pt x="207" y="63"/>
                  </a:lnTo>
                  <a:lnTo>
                    <a:pt x="174" y="71"/>
                  </a:lnTo>
                  <a:lnTo>
                    <a:pt x="146" y="84"/>
                  </a:lnTo>
                  <a:lnTo>
                    <a:pt x="121" y="101"/>
                  </a:lnTo>
                  <a:lnTo>
                    <a:pt x="101" y="123"/>
                  </a:lnTo>
                  <a:lnTo>
                    <a:pt x="84" y="149"/>
                  </a:lnTo>
                  <a:lnTo>
                    <a:pt x="69" y="176"/>
                  </a:lnTo>
                  <a:lnTo>
                    <a:pt x="57" y="206"/>
                  </a:lnTo>
                  <a:lnTo>
                    <a:pt x="48" y="239"/>
                  </a:lnTo>
                  <a:lnTo>
                    <a:pt x="40" y="272"/>
                  </a:lnTo>
                  <a:lnTo>
                    <a:pt x="33" y="305"/>
                  </a:lnTo>
                  <a:lnTo>
                    <a:pt x="28" y="339"/>
                  </a:lnTo>
                  <a:lnTo>
                    <a:pt x="22" y="37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</p:grpSp>
      <p:sp>
        <p:nvSpPr>
          <p:cNvPr id="4141" name="Rectangle 45"/>
          <p:cNvSpPr>
            <a:spLocks noGrp="1" noChangeArrowheads="1"/>
          </p:cNvSpPr>
          <p:nvPr>
            <p:ph type="title"/>
          </p:nvPr>
        </p:nvSpPr>
        <p:spPr bwMode="auto">
          <a:xfrm>
            <a:off x="442913" y="103188"/>
            <a:ext cx="8243887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4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5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43" name="Rectangle 4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 i="0">
                <a:solidFill>
                  <a:schemeClr val="tx1"/>
                </a:solidFill>
                <a:effectLst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 i="0">
                <a:solidFill>
                  <a:schemeClr val="tx1"/>
                </a:solidFill>
                <a:effectLst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 i="0">
                <a:solidFill>
                  <a:schemeClr val="tx1"/>
                </a:solidFill>
                <a:effectLst/>
                <a:ea typeface="新細明體" pitchFamily="18" charset="-120"/>
              </a:defRPr>
            </a:lvl1pPr>
          </a:lstStyle>
          <a:p>
            <a:pPr>
              <a:defRPr/>
            </a:pPr>
            <a:fld id="{A6700426-51E7-4E32-8F5D-D47C556799B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標楷體" pitchFamily="65" charset="-120"/>
          <a:cs typeface="Arial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標楷體" pitchFamily="65" charset="-12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標楷體" pitchFamily="65" charset="-12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標楷體" pitchFamily="65" charset="-12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新細明體" pitchFamily="18" charset="-120"/>
          <a:ea typeface="標楷體" pitchFamily="65" charset="-12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Verdan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新細明體" pitchFamily="18" charset="-120"/>
          <a:ea typeface="標楷體" pitchFamily="65" charset="-12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新細明體" pitchFamily="18" charset="-120"/>
          <a:ea typeface="標楷體" pitchFamily="65" charset="-120"/>
          <a:cs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新細明體" pitchFamily="18" charset="-120"/>
          <a:ea typeface="標楷體" pitchFamily="65" charset="-120"/>
          <a:cs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新細明體" pitchFamily="18" charset="-120"/>
          <a:ea typeface="標楷體" pitchFamily="65" charset="-12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新細明體" pitchFamily="18" charset="-120"/>
          <a:ea typeface="標楷體" pitchFamily="65" charset="-120"/>
          <a:cs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hyperlink" Target="&#29992;&#34277;&#23433;&#20840;&#36111;&#24471;&#33102;&#33673;&#20154;&#29983;(3'45).mp4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 idx="4294967295"/>
          </p:nvPr>
        </p:nvSpPr>
        <p:spPr>
          <a:xfrm>
            <a:off x="774700" y="763588"/>
            <a:ext cx="7558088" cy="1470025"/>
          </a:xfrm>
        </p:spPr>
        <p:txBody>
          <a:bodyPr anchor="b">
            <a:normAutofit fontScale="90000"/>
          </a:bodyPr>
          <a:lstStyle/>
          <a:p>
            <a:pPr>
              <a:defRPr/>
            </a:pPr>
            <a:r>
              <a:rPr lang="zh-TW" altLang="en-US" sz="4800" dirty="0" smtClean="0"/>
              <a:t>教導服用藥物 </a:t>
            </a:r>
            <a:r>
              <a:rPr lang="en-US" sz="4800" dirty="0" smtClean="0"/>
              <a:t>(</a:t>
            </a:r>
            <a:r>
              <a:rPr lang="zh-TW" altLang="en-US" sz="4800" dirty="0" smtClean="0"/>
              <a:t>包括中草藥及健康食品</a:t>
            </a:r>
            <a:r>
              <a:rPr lang="en-US" sz="4800" dirty="0" smtClean="0"/>
              <a:t>)</a:t>
            </a:r>
            <a:r>
              <a:rPr lang="zh-TW" altLang="en-US" sz="4800" dirty="0" smtClean="0"/>
              <a:t>，須先徵詢醫師意見</a:t>
            </a:r>
            <a:endParaRPr lang="zh-TW" altLang="en-US" sz="4800" dirty="0"/>
          </a:p>
        </p:txBody>
      </p:sp>
      <p:sp>
        <p:nvSpPr>
          <p:cNvPr id="15362" name="投影片編號版面配置區 6"/>
          <p:cNvSpPr txBox="1">
            <a:spLocks noGrp="1"/>
          </p:cNvSpPr>
          <p:nvPr/>
        </p:nvSpPr>
        <p:spPr bwMode="auto">
          <a:xfrm>
            <a:off x="8604250" y="6308725"/>
            <a:ext cx="45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C3CDF433-554E-4245-9BA3-2DF52E93F2E2}" type="slidenum">
              <a:rPr kumimoji="0" lang="zh-TW" altLang="en-US" sz="1400" b="1" i="0">
                <a:solidFill>
                  <a:schemeClr val="tx1"/>
                </a:solidFill>
                <a:latin typeface="Gill Sans MT"/>
                <a:ea typeface="微軟正黑體"/>
                <a:cs typeface="微軟正黑體"/>
              </a:rPr>
              <a:pPr algn="ctr"/>
              <a:t>1</a:t>
            </a:fld>
            <a:endParaRPr kumimoji="0" lang="en-US" altLang="zh-TW" sz="1400" b="1" i="0">
              <a:solidFill>
                <a:schemeClr val="tx1"/>
              </a:solidFill>
              <a:latin typeface="Gill Sans MT"/>
              <a:ea typeface="微軟正黑體"/>
              <a:cs typeface="微軟正黑體"/>
            </a:endParaRPr>
          </a:p>
        </p:txBody>
      </p:sp>
      <p:pic>
        <p:nvPicPr>
          <p:cNvPr id="15363" name="Picture 3" descr="dglxasset[12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4988" y="2443163"/>
            <a:ext cx="3103562" cy="393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985000" y="5949950"/>
            <a:ext cx="194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i="0">
                <a:ea typeface="標楷體" pitchFamily="65" charset="-120"/>
              </a:rPr>
              <a:t>主治醫師翁碩駿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1" name="Group 3"/>
          <p:cNvGrpSpPr>
            <a:grpSpLocks/>
          </p:cNvGrpSpPr>
          <p:nvPr/>
        </p:nvGrpSpPr>
        <p:grpSpPr bwMode="auto">
          <a:xfrm>
            <a:off x="-20638" y="508000"/>
            <a:ext cx="9144001" cy="6389688"/>
            <a:chOff x="1559" y="295"/>
            <a:chExt cx="5760" cy="4025"/>
          </a:xfrm>
        </p:grpSpPr>
        <p:pic>
          <p:nvPicPr>
            <p:cNvPr id="25607" name="Picture 4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59" y="799"/>
              <a:ext cx="5760" cy="3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8" name="Picture 5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2CCDE9"/>
                </a:clrFrom>
                <a:clrTo>
                  <a:srgbClr val="2CCDE9">
                    <a:alpha val="0"/>
                  </a:srgbClr>
                </a:clrTo>
              </a:clrChange>
            </a:blip>
            <a:srcRect t="-1268" r="32599"/>
            <a:stretch>
              <a:fillRect/>
            </a:stretch>
          </p:blipFill>
          <p:spPr bwMode="auto">
            <a:xfrm>
              <a:off x="4726" y="295"/>
              <a:ext cx="1451" cy="4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9" name="Picture 6"/>
            <p:cNvPicPr>
              <a:picLocks noChangeAspect="1" noChangeArrowheads="1"/>
            </p:cNvPicPr>
            <p:nvPr/>
          </p:nvPicPr>
          <p:blipFill>
            <a:blip r:embed="rId4"/>
            <a:srcRect t="14583" b="12820"/>
            <a:stretch>
              <a:fillRect/>
            </a:stretch>
          </p:blipFill>
          <p:spPr bwMode="auto">
            <a:xfrm>
              <a:off x="1715" y="300"/>
              <a:ext cx="2714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1016000" y="3573463"/>
            <a:ext cx="647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4000" i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ea typeface="標楷體" pitchFamily="65" charset="-120"/>
                <a:sym typeface="Wingdings" pitchFamily="2" charset="2"/>
              </a:rPr>
              <a:t>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1952625" y="1557338"/>
            <a:ext cx="6365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4000" i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ea typeface="標楷體" pitchFamily="65" charset="-120"/>
                <a:sym typeface="Wingdings" pitchFamily="2" charset="2"/>
              </a:rPr>
              <a:t></a:t>
            </a:r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832350" y="1628775"/>
            <a:ext cx="172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4000" i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ea typeface="標楷體" pitchFamily="65" charset="-120"/>
                <a:sym typeface="Wingdings" pitchFamily="2" charset="2"/>
              </a:rPr>
              <a:t></a:t>
            </a:r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6061075" y="3530600"/>
            <a:ext cx="172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4000" i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ea typeface="標楷體" pitchFamily="65" charset="-120"/>
                <a:sym typeface="Wingdings" pitchFamily="2" charset="2"/>
              </a:rPr>
              <a:t>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3246438" y="4999038"/>
            <a:ext cx="172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4000" i="0" dirty="0">
                <a:solidFill>
                  <a:schemeClr val="tx1">
                    <a:lumMod val="20000"/>
                    <a:lumOff val="80000"/>
                  </a:schemeClr>
                </a:solidFill>
                <a:latin typeface="Arial" charset="0"/>
                <a:ea typeface="標楷體" pitchFamily="65" charset="-120"/>
                <a:sym typeface="Wingdings" pitchFamily="2" charset="2"/>
              </a:rPr>
              <a:t>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Palatino Linotype" pitchFamily="18" charset="0"/>
              </a:rPr>
              <a:t>拒絕來路不明的藥品</a:t>
            </a:r>
          </a:p>
        </p:txBody>
      </p:sp>
      <p:grpSp>
        <p:nvGrpSpPr>
          <p:cNvPr id="26626" name="Group 57"/>
          <p:cNvGrpSpPr>
            <a:grpSpLocks/>
          </p:cNvGrpSpPr>
          <p:nvPr/>
        </p:nvGrpSpPr>
        <p:grpSpPr bwMode="auto">
          <a:xfrm>
            <a:off x="457200" y="152400"/>
            <a:ext cx="8229600" cy="1295400"/>
            <a:chOff x="288" y="96"/>
            <a:chExt cx="5184" cy="816"/>
          </a:xfrm>
        </p:grpSpPr>
        <p:sp>
          <p:nvSpPr>
            <p:cNvPr id="157700" name="Rectangle 4"/>
            <p:cNvSpPr>
              <a:spLocks noChangeArrowheads="1"/>
            </p:cNvSpPr>
            <p:nvPr/>
          </p:nvSpPr>
          <p:spPr bwMode="auto">
            <a:xfrm>
              <a:off x="288" y="624"/>
              <a:ext cx="5184" cy="288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157701" name="Rectangle 5"/>
            <p:cNvSpPr>
              <a:spLocks noChangeArrowheads="1"/>
            </p:cNvSpPr>
            <p:nvPr/>
          </p:nvSpPr>
          <p:spPr bwMode="auto">
            <a:xfrm>
              <a:off x="288" y="96"/>
              <a:ext cx="5184" cy="288"/>
            </a:xfrm>
            <a:prstGeom prst="rect">
              <a:avLst/>
            </a:prstGeom>
            <a:solidFill>
              <a:srgbClr val="99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  <p:sp>
          <p:nvSpPr>
            <p:cNvPr id="157702" name="Rectangle 6"/>
            <p:cNvSpPr>
              <a:spLocks noChangeArrowheads="1"/>
            </p:cNvSpPr>
            <p:nvPr/>
          </p:nvSpPr>
          <p:spPr bwMode="auto">
            <a:xfrm>
              <a:off x="288" y="364"/>
              <a:ext cx="5184" cy="28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新細明體" pitchFamily="18" charset="-120"/>
              </a:endParaRPr>
            </a:p>
          </p:txBody>
        </p:sp>
      </p:grpSp>
      <p:sp>
        <p:nvSpPr>
          <p:cNvPr id="157703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76250"/>
            <a:ext cx="8243887" cy="1200150"/>
          </a:xfrm>
        </p:spPr>
        <p:txBody>
          <a:bodyPr anchor="b">
            <a:spAutoFit/>
          </a:bodyPr>
          <a:lstStyle/>
          <a:p>
            <a:pPr eaLnBrk="1" hangingPunct="1">
              <a:defRPr/>
            </a:pPr>
            <a:r>
              <a:rPr lang="zh-TW" altLang="en-US" sz="4000" b="1" dirty="0" smtClean="0">
                <a:solidFill>
                  <a:srgbClr val="FF0000"/>
                </a:solidFill>
              </a:rPr>
              <a:t>正確用藥五大核心能力</a:t>
            </a:r>
            <a:br>
              <a:rPr lang="zh-TW" altLang="en-US" sz="4000" b="1" dirty="0" smtClean="0">
                <a:solidFill>
                  <a:srgbClr val="FF0000"/>
                </a:solidFill>
              </a:rPr>
            </a:br>
            <a:endParaRPr lang="zh-TW" altLang="en-US" sz="4000" b="1" dirty="0" smtClean="0">
              <a:solidFill>
                <a:srgbClr val="000066"/>
              </a:solidFill>
              <a:latin typeface="標楷體" pitchFamily="65" charset="-120"/>
            </a:endParaRPr>
          </a:p>
        </p:txBody>
      </p:sp>
      <p:sp>
        <p:nvSpPr>
          <p:cNvPr id="157742" name="Oval 46"/>
          <p:cNvSpPr>
            <a:spLocks noChangeArrowheads="1"/>
          </p:cNvSpPr>
          <p:nvPr/>
        </p:nvSpPr>
        <p:spPr bwMode="auto">
          <a:xfrm>
            <a:off x="1871663" y="3455988"/>
            <a:ext cx="1800225" cy="1800225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13000" b="1" i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  <a:sym typeface="Symbol" pitchFamily="18" charset="2"/>
              </a:rPr>
              <a:t></a:t>
            </a:r>
          </a:p>
        </p:txBody>
      </p:sp>
      <p:sp>
        <p:nvSpPr>
          <p:cNvPr id="157743" name="Oval 47"/>
          <p:cNvSpPr>
            <a:spLocks noChangeArrowheads="1"/>
          </p:cNvSpPr>
          <p:nvPr/>
        </p:nvSpPr>
        <p:spPr bwMode="auto">
          <a:xfrm>
            <a:off x="7343775" y="2843213"/>
            <a:ext cx="1800225" cy="1800225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10000" b="1" i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新細明體" pitchFamily="18" charset="-120"/>
                <a:sym typeface="Webdings" pitchFamily="18" charset="2"/>
              </a:rPr>
              <a:t></a:t>
            </a:r>
          </a:p>
        </p:txBody>
      </p:sp>
      <p:sp>
        <p:nvSpPr>
          <p:cNvPr id="157744" name="Oval 48"/>
          <p:cNvSpPr>
            <a:spLocks noChangeArrowheads="1"/>
          </p:cNvSpPr>
          <p:nvPr/>
        </p:nvSpPr>
        <p:spPr bwMode="auto">
          <a:xfrm>
            <a:off x="0" y="2771775"/>
            <a:ext cx="1800225" cy="1619250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10000" b="1" i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新細明體" pitchFamily="18" charset="-120"/>
                <a:sym typeface="Webdings" pitchFamily="18" charset="2"/>
              </a:rPr>
              <a:t></a:t>
            </a:r>
          </a:p>
        </p:txBody>
      </p:sp>
      <p:sp>
        <p:nvSpPr>
          <p:cNvPr id="157745" name="Oval 49"/>
          <p:cNvSpPr>
            <a:spLocks noChangeArrowheads="1"/>
          </p:cNvSpPr>
          <p:nvPr/>
        </p:nvSpPr>
        <p:spPr bwMode="auto">
          <a:xfrm>
            <a:off x="3600450" y="2806700"/>
            <a:ext cx="1800225" cy="1800225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10000" b="1" i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新細明體" pitchFamily="18" charset="-120"/>
                <a:sym typeface="Webdings" pitchFamily="18" charset="2"/>
              </a:rPr>
              <a:t>$</a:t>
            </a:r>
          </a:p>
        </p:txBody>
      </p:sp>
      <p:sp>
        <p:nvSpPr>
          <p:cNvPr id="157746" name="Oval 50"/>
          <p:cNvSpPr>
            <a:spLocks noChangeArrowheads="1"/>
          </p:cNvSpPr>
          <p:nvPr/>
        </p:nvSpPr>
        <p:spPr bwMode="auto">
          <a:xfrm>
            <a:off x="5543550" y="3455988"/>
            <a:ext cx="1800225" cy="1800225"/>
          </a:xfrm>
          <a:prstGeom prst="ellipse">
            <a:avLst/>
          </a:prstGeom>
          <a:gradFill rotWithShape="0">
            <a:gsLst>
              <a:gs pos="0">
                <a:srgbClr val="FFFF99"/>
              </a:gs>
              <a:gs pos="100000">
                <a:srgbClr val="FFCC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TW" sz="13000" b="1" i="0">
                <a:solidFill>
                  <a:srgbClr val="D6009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  <a:sym typeface="Webdings" pitchFamily="18" charset="2"/>
              </a:rPr>
              <a:t></a:t>
            </a:r>
          </a:p>
        </p:txBody>
      </p:sp>
      <p:sp>
        <p:nvSpPr>
          <p:cNvPr id="26633" name="Text Box 51"/>
          <p:cNvSpPr txBox="1">
            <a:spLocks noChangeArrowheads="1"/>
          </p:cNvSpPr>
          <p:nvPr/>
        </p:nvSpPr>
        <p:spPr bwMode="auto">
          <a:xfrm>
            <a:off x="395288" y="4606925"/>
            <a:ext cx="1122362" cy="120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3300" b="1" i="0">
                <a:solidFill>
                  <a:srgbClr val="003366"/>
                </a:solidFill>
                <a:ea typeface="標楷體" pitchFamily="65" charset="-120"/>
              </a:rPr>
              <a:t>不聽</a:t>
            </a:r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別人推薦的藥</a:t>
            </a:r>
          </a:p>
        </p:txBody>
      </p:sp>
      <p:sp>
        <p:nvSpPr>
          <p:cNvPr id="26634" name="Text Box 52"/>
          <p:cNvSpPr txBox="1">
            <a:spLocks noChangeArrowheads="1"/>
          </p:cNvSpPr>
          <p:nvPr/>
        </p:nvSpPr>
        <p:spPr bwMode="auto">
          <a:xfrm>
            <a:off x="2087563" y="5264150"/>
            <a:ext cx="17081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300" b="1" i="0">
                <a:solidFill>
                  <a:srgbClr val="003366"/>
                </a:solidFill>
                <a:ea typeface="標楷體" pitchFamily="65" charset="-120"/>
              </a:rPr>
              <a:t>不信</a:t>
            </a:r>
          </a:p>
          <a:p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神奇療效的藥</a:t>
            </a:r>
          </a:p>
        </p:txBody>
      </p:sp>
      <p:sp>
        <p:nvSpPr>
          <p:cNvPr id="26635" name="Text Box 53"/>
          <p:cNvSpPr txBox="1">
            <a:spLocks noChangeArrowheads="1"/>
          </p:cNvSpPr>
          <p:nvPr/>
        </p:nvSpPr>
        <p:spPr bwMode="auto">
          <a:xfrm>
            <a:off x="3779838" y="4606925"/>
            <a:ext cx="196215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300" b="1" i="0">
                <a:solidFill>
                  <a:srgbClr val="003366"/>
                </a:solidFill>
                <a:ea typeface="標楷體" pitchFamily="65" charset="-120"/>
              </a:rPr>
              <a:t>不買</a:t>
            </a:r>
          </a:p>
          <a:p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地攤、夜市、</a:t>
            </a:r>
          </a:p>
          <a:p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網路、遊覽車上</a:t>
            </a:r>
          </a:p>
          <a:p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賣的藥</a:t>
            </a:r>
          </a:p>
        </p:txBody>
      </p:sp>
      <p:sp>
        <p:nvSpPr>
          <p:cNvPr id="26636" name="Text Box 54"/>
          <p:cNvSpPr txBox="1">
            <a:spLocks noChangeArrowheads="1"/>
          </p:cNvSpPr>
          <p:nvPr/>
        </p:nvSpPr>
        <p:spPr bwMode="auto">
          <a:xfrm>
            <a:off x="5940425" y="5264150"/>
            <a:ext cx="17081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300" b="1" i="0">
                <a:solidFill>
                  <a:srgbClr val="003366"/>
                </a:solidFill>
                <a:ea typeface="標楷體" pitchFamily="65" charset="-120"/>
              </a:rPr>
              <a:t>不吃</a:t>
            </a:r>
          </a:p>
          <a:p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別人贈送的藥</a:t>
            </a:r>
          </a:p>
        </p:txBody>
      </p:sp>
      <p:sp>
        <p:nvSpPr>
          <p:cNvPr id="26637" name="Text Box 55"/>
          <p:cNvSpPr txBox="1">
            <a:spLocks noChangeArrowheads="1"/>
          </p:cNvSpPr>
          <p:nvPr/>
        </p:nvSpPr>
        <p:spPr bwMode="auto">
          <a:xfrm>
            <a:off x="7689850" y="4679950"/>
            <a:ext cx="145415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300" b="1" i="0">
                <a:solidFill>
                  <a:srgbClr val="003366"/>
                </a:solidFill>
                <a:ea typeface="標楷體" pitchFamily="65" charset="-120"/>
              </a:rPr>
              <a:t>不推薦</a:t>
            </a:r>
          </a:p>
          <a:p>
            <a:r>
              <a:rPr lang="zh-TW" altLang="en-US" sz="2000" b="1" i="0">
                <a:solidFill>
                  <a:srgbClr val="003366"/>
                </a:solidFill>
                <a:ea typeface="標楷體" pitchFamily="65" charset="-120"/>
              </a:rPr>
              <a:t>藥品給別人</a:t>
            </a:r>
          </a:p>
        </p:txBody>
      </p:sp>
      <p:sp>
        <p:nvSpPr>
          <p:cNvPr id="156758" name="AutoShape 86"/>
          <p:cNvSpPr>
            <a:spLocks noChangeArrowheads="1"/>
          </p:cNvSpPr>
          <p:nvPr/>
        </p:nvSpPr>
        <p:spPr bwMode="auto">
          <a:xfrm>
            <a:off x="0" y="2771775"/>
            <a:ext cx="1871663" cy="1800225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2" name="AutoShape 86"/>
          <p:cNvSpPr>
            <a:spLocks noChangeArrowheads="1"/>
          </p:cNvSpPr>
          <p:nvPr/>
        </p:nvSpPr>
        <p:spPr bwMode="auto">
          <a:xfrm>
            <a:off x="1800225" y="3419475"/>
            <a:ext cx="1871663" cy="1800225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3" name="AutoShape 86"/>
          <p:cNvSpPr>
            <a:spLocks noChangeArrowheads="1"/>
          </p:cNvSpPr>
          <p:nvPr/>
        </p:nvSpPr>
        <p:spPr bwMode="auto">
          <a:xfrm>
            <a:off x="3600450" y="2771775"/>
            <a:ext cx="1871663" cy="1871663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4" name="AutoShape 86"/>
          <p:cNvSpPr>
            <a:spLocks noChangeArrowheads="1"/>
          </p:cNvSpPr>
          <p:nvPr/>
        </p:nvSpPr>
        <p:spPr bwMode="auto">
          <a:xfrm>
            <a:off x="5508625" y="3455988"/>
            <a:ext cx="1871663" cy="1871662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5" name="AutoShape 86"/>
          <p:cNvSpPr>
            <a:spLocks noChangeArrowheads="1"/>
          </p:cNvSpPr>
          <p:nvPr/>
        </p:nvSpPr>
        <p:spPr bwMode="auto">
          <a:xfrm>
            <a:off x="7272338" y="2843213"/>
            <a:ext cx="1871662" cy="1871662"/>
          </a:xfrm>
          <a:custGeom>
            <a:avLst/>
            <a:gdLst>
              <a:gd name="G0" fmla="+- 2700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5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5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5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15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2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15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6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42" grpId="0" animBg="1"/>
      <p:bldP spid="157743" grpId="0" animBg="1"/>
      <p:bldP spid="157744" grpId="0" animBg="1"/>
      <p:bldP spid="157745" grpId="0" animBg="1"/>
      <p:bldP spid="15774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徵詢醫師意見的重要性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醫師會全盤考量病患病情</a:t>
            </a:r>
            <a:r>
              <a:rPr lang="en-US" altLang="zh-TW" sz="2400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疼痛，開始持續時間，嚴重或紓緩，及其他身體不適</a:t>
            </a:r>
            <a:r>
              <a:rPr lang="en-US" altLang="zh-TW" sz="2400" dirty="0" smtClean="0">
                <a:solidFill>
                  <a:srgbClr val="000000"/>
                </a:solidFill>
                <a:latin typeface="標楷體" pitchFamily="65" charset="-120"/>
              </a:rPr>
              <a:t>)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。</a:t>
            </a:r>
            <a:endParaRPr lang="en-US" altLang="zh-TW" sz="2400" dirty="0" smtClean="0">
              <a:solidFill>
                <a:srgbClr val="000000"/>
              </a:solidFill>
              <a:latin typeface="標楷體" pitchFamily="65" charset="-120"/>
            </a:endParaRPr>
          </a:p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有無對藥品過敏或食物過敏，喝酒或特殊飲食習慣做綜合判斷。</a:t>
            </a:r>
            <a:endParaRPr lang="en-US" altLang="zh-TW" sz="2400" dirty="0" smtClean="0">
              <a:solidFill>
                <a:srgbClr val="000000"/>
              </a:solidFill>
              <a:latin typeface="標楷體" pitchFamily="65" charset="-120"/>
            </a:endParaRPr>
          </a:p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特殊體質 </a:t>
            </a:r>
            <a:r>
              <a:rPr lang="en-US" altLang="zh-TW" sz="2400" dirty="0" smtClean="0">
                <a:solidFill>
                  <a:srgbClr val="000000"/>
                </a:solidFill>
                <a:latin typeface="標楷體" pitchFamily="65" charset="-120"/>
              </a:rPr>
              <a:t>(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準備懷孕、已懷孕或授乳的女性。</a:t>
            </a:r>
            <a:r>
              <a:rPr lang="en-US" altLang="zh-TW" sz="2400" dirty="0" smtClean="0">
                <a:solidFill>
                  <a:srgbClr val="000000"/>
                </a:solidFill>
                <a:latin typeface="標楷體" pitchFamily="65" charset="-120"/>
              </a:rPr>
              <a:t>)</a:t>
            </a:r>
            <a:endParaRPr lang="zh-TW" altLang="en-US" sz="2400" dirty="0" smtClean="0">
              <a:solidFill>
                <a:srgbClr val="000000"/>
              </a:solidFill>
              <a:latin typeface="標楷體" pitchFamily="65" charset="-120"/>
            </a:endParaRPr>
          </a:p>
          <a:p>
            <a:pPr marL="457200" indent="-457200"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清楚我生過的病</a:t>
            </a:r>
            <a:r>
              <a:rPr lang="en-US" altLang="zh-TW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(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腎臟病、胃潰瘍或出血、心臟病、高血壓、中風</a:t>
            </a:r>
            <a:r>
              <a:rPr lang="en-US" altLang="zh-TW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)</a:t>
            </a:r>
          </a:p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了解目前正在使用的藥品</a:t>
            </a:r>
            <a:r>
              <a:rPr lang="en-US" altLang="zh-TW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(</a:t>
            </a: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類固醇藥品、抗凝血劑、長時間服藥、其他</a:t>
            </a:r>
            <a:r>
              <a:rPr lang="en-US" altLang="zh-TW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itchFamily="65" charset="-120"/>
              </a:rPr>
              <a:t>)</a:t>
            </a:r>
          </a:p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避免重複用藥。</a:t>
            </a:r>
            <a:endParaRPr lang="en-US" altLang="zh-TW" sz="2400" dirty="0" smtClean="0">
              <a:solidFill>
                <a:srgbClr val="000000"/>
              </a:solidFill>
              <a:latin typeface="標楷體" pitchFamily="65" charset="-120"/>
            </a:endParaRPr>
          </a:p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能知道藥物的不當使用對身體的危害。</a:t>
            </a:r>
            <a:endParaRPr lang="en-US" altLang="zh-TW" sz="2400" dirty="0" smtClean="0">
              <a:solidFill>
                <a:srgbClr val="000000"/>
              </a:solidFill>
              <a:latin typeface="標楷體" pitchFamily="65" charset="-120"/>
            </a:endParaRPr>
          </a:p>
          <a:p>
            <a:pPr>
              <a:lnSpc>
                <a:spcPts val="2600"/>
              </a:lnSpc>
              <a:defRPr/>
            </a:pPr>
            <a:r>
              <a:rPr lang="zh-TW" altLang="en-US" sz="2400" dirty="0" smtClean="0">
                <a:solidFill>
                  <a:srgbClr val="000000"/>
                </a:solidFill>
                <a:latin typeface="標楷體" pitchFamily="65" charset="-120"/>
              </a:rPr>
              <a:t>正確判別用藥核心能力。</a:t>
            </a:r>
          </a:p>
          <a:p>
            <a:pPr>
              <a:lnSpc>
                <a:spcPts val="2600"/>
              </a:lnSpc>
              <a:buFontTx/>
              <a:buNone/>
              <a:defRPr/>
            </a:pPr>
            <a:endParaRPr lang="zh-TW" altLang="en-US" sz="2400" dirty="0" smtClean="0">
              <a:solidFill>
                <a:srgbClr val="993300"/>
              </a:solidFill>
              <a:latin typeface="標楷體" pitchFamily="65" charset="-120"/>
            </a:endParaRPr>
          </a:p>
          <a:p>
            <a:pPr>
              <a:defRPr/>
            </a:pPr>
            <a:endParaRPr lang="zh-TW" altLang="en-US" sz="2400" dirty="0">
              <a:latin typeface="標楷體" pitchFamily="65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6"/>
          <p:cNvSpPr txBox="1">
            <a:spLocks noGrp="1" noChangeArrowheads="1"/>
          </p:cNvSpPr>
          <p:nvPr/>
        </p:nvSpPr>
        <p:spPr bwMode="auto">
          <a:xfrm>
            <a:off x="6858000" y="63246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486A547-98E8-4B92-821E-CFE904FB8425}" type="slidenum">
              <a:rPr kumimoji="0" lang="en-US" altLang="zh-TW" sz="2000" i="0">
                <a:solidFill>
                  <a:srgbClr val="0000FF"/>
                </a:solidFill>
                <a:latin typeface="+mn-lt"/>
                <a:ea typeface="+mn-ea"/>
              </a:rPr>
              <a:pPr algn="r">
                <a:defRPr/>
              </a:pPr>
              <a:t>13</a:t>
            </a:fld>
            <a:endParaRPr kumimoji="0" lang="en-US" altLang="zh-TW" sz="2000" i="0">
              <a:solidFill>
                <a:srgbClr val="0000FF"/>
              </a:solidFill>
              <a:latin typeface="+mn-lt"/>
              <a:ea typeface="+mn-ea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514600" y="1600200"/>
            <a:ext cx="4114800" cy="2087563"/>
          </a:xfrm>
          <a:noFill/>
        </p:spPr>
        <p:txBody>
          <a:bodyPr/>
          <a:lstStyle/>
          <a:p>
            <a:r>
              <a:rPr lang="zh-TW" altLang="en-US" sz="5400" b="1" smtClean="0">
                <a:solidFill>
                  <a:srgbClr val="0404CA"/>
                </a:solidFill>
                <a:effectLst/>
                <a:latin typeface="新細明體" charset="-120"/>
              </a:rPr>
              <a:t>謝謝聆聽</a:t>
            </a:r>
            <a:br>
              <a:rPr lang="zh-TW" altLang="en-US" sz="5400" b="1" smtClean="0">
                <a:solidFill>
                  <a:srgbClr val="0404CA"/>
                </a:solidFill>
                <a:effectLst/>
                <a:latin typeface="新細明體" charset="-120"/>
              </a:rPr>
            </a:br>
            <a:r>
              <a:rPr lang="zh-TW" altLang="en-US" sz="5400" b="1" smtClean="0">
                <a:solidFill>
                  <a:srgbClr val="0404CA"/>
                </a:solidFill>
                <a:effectLst/>
                <a:latin typeface="新細明體" charset="-120"/>
              </a:rPr>
              <a:t>敬請指教</a:t>
            </a:r>
          </a:p>
        </p:txBody>
      </p:sp>
      <p:pic>
        <p:nvPicPr>
          <p:cNvPr id="28675" name="Picture 3" descr="y0060-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0"/>
            <a:ext cx="4032250" cy="2503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>
                <a:latin typeface="新細明體" charset="-120"/>
              </a:rPr>
              <a:t>國人用藥問題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服藥遵醫囑性很重要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錯誤的用藥行為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藥物服用過量的副作用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中草藥的不良影響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劣質健康食品的危害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教導正確使用藥物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徵詢醫師意見的重要性</a:t>
            </a:r>
            <a:endParaRPr lang="en-US" altLang="zh-TW" smtClean="0">
              <a:latin typeface="新細明體" charset="-120"/>
            </a:endParaRPr>
          </a:p>
          <a:p>
            <a:endParaRPr lang="en-US" altLang="zh-TW" smtClean="0">
              <a:latin typeface="新細明體" charset="-120"/>
            </a:endParaRPr>
          </a:p>
          <a:p>
            <a:endParaRPr lang="zh-TW" altLang="en-US" smtClean="0">
              <a:latin typeface="新細明體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國人用藥問題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smtClean="0">
                <a:latin typeface="標楷體" pitchFamily="65" charset="-120"/>
              </a:rPr>
              <a:t>全民健保研究發現國人之三種主要用藥問題</a:t>
            </a:r>
            <a:r>
              <a:rPr lang="en-US" altLang="zh-TW" sz="2800" smtClean="0">
                <a:latin typeface="標楷體" pitchFamily="65" charset="-120"/>
              </a:rPr>
              <a:t>:</a:t>
            </a:r>
            <a:r>
              <a:rPr lang="zh-TW" altLang="en-US" sz="2800" smtClean="0">
                <a:latin typeface="標楷體" pitchFamily="65" charset="-120"/>
              </a:rPr>
              <a:t>重複用藥、不適當用藥、與藥物長期使用造成之健康危害。</a:t>
            </a:r>
          </a:p>
          <a:p>
            <a:r>
              <a:rPr lang="zh-TW" altLang="en-US" sz="2800" smtClean="0">
                <a:latin typeface="標楷體" pitchFamily="65" charset="-120"/>
              </a:rPr>
              <a:t>台灣在</a:t>
            </a:r>
            <a:r>
              <a:rPr lang="en-US" altLang="zh-TW" sz="2800" smtClean="0">
                <a:latin typeface="標楷體" pitchFamily="65" charset="-120"/>
              </a:rPr>
              <a:t>2011</a:t>
            </a:r>
            <a:r>
              <a:rPr lang="zh-TW" altLang="en-US" sz="2800" smtClean="0">
                <a:latin typeface="標楷體" pitchFamily="65" charset="-120"/>
              </a:rPr>
              <a:t>年洗腎人口密度達全球第一， 堪稱「國病」</a:t>
            </a:r>
            <a:r>
              <a:rPr lang="en-US" altLang="zh-TW" sz="2800" smtClean="0">
                <a:latin typeface="標楷體" pitchFamily="65" charset="-120"/>
              </a:rPr>
              <a:t>(</a:t>
            </a:r>
            <a:r>
              <a:rPr lang="zh-TW" altLang="en-US" sz="2800" smtClean="0">
                <a:latin typeface="標楷體" pitchFamily="65" charset="-120"/>
              </a:rPr>
              <a:t>美國腎臟註冊資料</a:t>
            </a:r>
            <a:r>
              <a:rPr lang="en-US" altLang="zh-TW" sz="2800" smtClean="0">
                <a:latin typeface="標楷體" pitchFamily="65" charset="-120"/>
              </a:rPr>
              <a:t>United States Renal Data System, USRDS) </a:t>
            </a:r>
            <a:r>
              <a:rPr lang="zh-TW" altLang="en-US" sz="2800" smtClean="0">
                <a:latin typeface="標楷體" pitchFamily="65" charset="-120"/>
              </a:rPr>
              <a:t>。</a:t>
            </a:r>
          </a:p>
          <a:p>
            <a:r>
              <a:rPr lang="zh-TW" altLang="en-US" sz="2800" smtClean="0">
                <a:latin typeface="標楷體" pitchFamily="65" charset="-120"/>
              </a:rPr>
              <a:t>部份民眾欠缺正確用藥素養，或服用不明來源的藥物。</a:t>
            </a:r>
          </a:p>
          <a:p>
            <a:r>
              <a:rPr lang="zh-TW" altLang="en-US" sz="2800" smtClean="0">
                <a:latin typeface="標楷體" pitchFamily="65" charset="-120"/>
              </a:rPr>
              <a:t>偽劣假藥充斥坊間，販售途徑多元。</a:t>
            </a:r>
            <a:endParaRPr lang="en-US" altLang="zh-TW" sz="2800" smtClean="0">
              <a:latin typeface="標楷體" pitchFamily="65" charset="-120"/>
            </a:endParaRPr>
          </a:p>
          <a:p>
            <a:r>
              <a:rPr lang="zh-TW" altLang="en-US" sz="2800" smtClean="0">
                <a:latin typeface="標楷體" pitchFamily="65" charset="-120"/>
              </a:rPr>
              <a:t>過量使用、錯誤使用藥物、藥物使用時間不對、來路不明藥物、地下電台藥物以及健康食品。</a:t>
            </a:r>
          </a:p>
        </p:txBody>
      </p:sp>
      <p:sp>
        <p:nvSpPr>
          <p:cNvPr id="77829" name="Rectangle 5"/>
          <p:cNvSpPr>
            <a:spLocks noChangeArrowheads="1"/>
          </p:cNvSpPr>
          <p:nvPr/>
        </p:nvSpPr>
        <p:spPr bwMode="auto">
          <a:xfrm>
            <a:off x="4148138" y="2382838"/>
            <a:ext cx="260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1200" i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</a:t>
            </a:r>
            <a:endParaRPr lang="zh-TW" altLang="en-US" i="0">
              <a:solidFill>
                <a:schemeClr val="tx1"/>
              </a:solidFill>
              <a:latin typeface="Arial" charset="0"/>
              <a:ea typeface="新細明體" pitchFamily="18" charset="-120"/>
              <a:cs typeface="Times New Roman" pitchFamily="18" charset="0"/>
            </a:endParaRPr>
          </a:p>
        </p:txBody>
      </p:sp>
      <p:pic>
        <p:nvPicPr>
          <p:cNvPr id="17412" name="Picture 6" descr="dglxasset[2]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4175" y="4475163"/>
            <a:ext cx="10604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為什麼服藥遵醫囑性很重要</a:t>
            </a:r>
            <a:endParaRPr lang="en-US" altLang="zh-TW" dirty="0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30000"/>
              </a:spcBef>
            </a:pPr>
            <a:r>
              <a:rPr lang="zh-TW" altLang="en-US" sz="2800" smtClean="0">
                <a:latin typeface="標楷體" pitchFamily="65" charset="-120"/>
              </a:rPr>
              <a:t>藥物有其釋放、吸收、分布、代謝及排泄功能。</a:t>
            </a:r>
            <a:endParaRPr lang="en-US" altLang="zh-TW" sz="2800" smtClean="0">
              <a:latin typeface="標楷體" pitchFamily="65" charset="-120"/>
            </a:endParaRPr>
          </a:p>
          <a:p>
            <a:pPr marL="0" indent="0">
              <a:spcBef>
                <a:spcPct val="30000"/>
              </a:spcBef>
            </a:pPr>
            <a:r>
              <a:rPr lang="zh-TW" altLang="en-US" sz="2800" smtClean="0">
                <a:latin typeface="標楷體" pitchFamily="65" charset="-120"/>
              </a:rPr>
              <a:t>做明智的藥物消費者，由於藥能治病，也會致命。</a:t>
            </a:r>
            <a:endParaRPr lang="en-US" altLang="zh-TW" sz="2800" smtClean="0">
              <a:latin typeface="標楷體" pitchFamily="65" charset="-120"/>
            </a:endParaRPr>
          </a:p>
          <a:p>
            <a:pPr marL="0" indent="0">
              <a:spcBef>
                <a:spcPct val="30000"/>
              </a:spcBef>
            </a:pPr>
            <a:r>
              <a:rPr lang="zh-TW" altLang="en-US" sz="2800" smtClean="0">
                <a:latin typeface="標楷體" pitchFamily="65" charset="-120"/>
              </a:rPr>
              <a:t>藥物教育是指經由教導及溝通</a:t>
            </a:r>
            <a:r>
              <a:rPr lang="en-US" altLang="zh-TW" sz="2800" smtClean="0">
                <a:latin typeface="標楷體" pitchFamily="65" charset="-120"/>
              </a:rPr>
              <a:t>(teaching and communicating)</a:t>
            </a:r>
            <a:r>
              <a:rPr lang="zh-TW" altLang="en-US" sz="2800" smtClean="0">
                <a:latin typeface="標楷體" pitchFamily="65" charset="-120"/>
              </a:rPr>
              <a:t>，來協助民眾避免因濫用各式藥物所導致的傷害。   </a:t>
            </a:r>
          </a:p>
          <a:p>
            <a:pPr marL="0" indent="0">
              <a:spcBef>
                <a:spcPct val="30000"/>
              </a:spcBef>
            </a:pPr>
            <a:endParaRPr lang="zh-TW" altLang="en-US" sz="2800" smtClean="0">
              <a:solidFill>
                <a:srgbClr val="990033"/>
              </a:solidFill>
              <a:latin typeface="標楷體" pitchFamily="65" charset="-120"/>
            </a:endParaRPr>
          </a:p>
          <a:p>
            <a:pPr marL="0" indent="0">
              <a:spcBef>
                <a:spcPct val="30000"/>
              </a:spcBef>
              <a:buFontTx/>
              <a:buNone/>
            </a:pPr>
            <a:endParaRPr lang="zh-TW" altLang="en-US" sz="2800" smtClean="0">
              <a:latin typeface="華康儷粗圓"/>
              <a:ea typeface="華康儷粗圓"/>
              <a:cs typeface="華康儷粗圓"/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3619500" y="202565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1200" i="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  <a:cs typeface="Times New Roman" pitchFamily="18" charset="0"/>
              </a:rPr>
              <a:t>  </a:t>
            </a:r>
            <a:endParaRPr lang="zh-TW" altLang="en-US" i="0">
              <a:solidFill>
                <a:schemeClr val="tx1"/>
              </a:solidFill>
              <a:latin typeface="Arial" charset="0"/>
              <a:ea typeface="新細明體" pitchFamily="18" charset="-120"/>
              <a:cs typeface="Times New Roman" pitchFamily="18" charset="0"/>
            </a:endParaRPr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44450" y="6130925"/>
            <a:ext cx="8999538" cy="584200"/>
          </a:xfrm>
          <a:prstGeom prst="rect">
            <a:avLst/>
          </a:prstGeom>
          <a:solidFill>
            <a:srgbClr val="FCF570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79343"/>
            </a:prst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v"/>
            </a:pPr>
            <a:endParaRPr lang="zh-TW" altLang="en-US" sz="3200">
              <a:solidFill>
                <a:schemeClr val="tx1"/>
              </a:solidFill>
              <a:latin typeface="華康儷粗圓"/>
              <a:ea typeface="華康儷粗圓"/>
              <a:cs typeface="華康儷粗圓"/>
            </a:endParaRPr>
          </a:p>
        </p:txBody>
      </p:sp>
      <p:pic>
        <p:nvPicPr>
          <p:cNvPr id="74759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16850" y="5437188"/>
            <a:ext cx="1246188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 descr="dglxasset[10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" y="4389438"/>
            <a:ext cx="2117725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錯誤的用藥行為</a:t>
            </a:r>
            <a:endParaRPr lang="zh-TW" altLang="en-US" dirty="0"/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82575" eaLnBrk="1" hangingPunct="1">
              <a:spcBef>
                <a:spcPts val="1800"/>
              </a:spcBef>
            </a:pPr>
            <a:r>
              <a:rPr lang="zh-TW" altLang="en-US" sz="2800" smtClean="0">
                <a:latin typeface="新細明體" charset="-120"/>
              </a:rPr>
              <a:t>民眾常發生的錯誤用藥行為：道聽塗說、自己不遵循醫囑、把自己當醫師、更離譜是質疑資深醫師的專業、愛逛醫院拿藥、亂用家人的藥。</a:t>
            </a:r>
            <a:endParaRPr lang="en-US" altLang="zh-TW" sz="2800" smtClean="0">
              <a:latin typeface="新細明體" charset="-120"/>
            </a:endParaRPr>
          </a:p>
          <a:p>
            <a:pPr marL="365125" indent="-282575" eaLnBrk="1" hangingPunct="1">
              <a:spcBef>
                <a:spcPts val="1800"/>
              </a:spcBef>
            </a:pPr>
            <a:r>
              <a:rPr lang="zh-TW" altLang="en-US" sz="2800" smtClean="0">
                <a:latin typeface="新細明體" charset="-120"/>
              </a:rPr>
              <a:t>用藥知識來自非專業人員及場所：電視</a:t>
            </a:r>
            <a:r>
              <a:rPr lang="en-US" altLang="zh-TW" sz="2800" smtClean="0">
                <a:latin typeface="新細明體" charset="-120"/>
              </a:rPr>
              <a:t>(44.1%)</a:t>
            </a:r>
            <a:r>
              <a:rPr lang="zh-TW" altLang="en-US" sz="2800" smtClean="0">
                <a:latin typeface="新細明體" charset="-120"/>
              </a:rPr>
              <a:t>、收音機</a:t>
            </a:r>
            <a:r>
              <a:rPr lang="en-US" altLang="zh-TW" sz="2800" smtClean="0">
                <a:latin typeface="新細明體" charset="-120"/>
              </a:rPr>
              <a:t>(8.6%)</a:t>
            </a:r>
            <a:r>
              <a:rPr lang="zh-TW" altLang="en-US" sz="2800" smtClean="0">
                <a:latin typeface="新細明體" charset="-120"/>
              </a:rPr>
              <a:t>、報紙</a:t>
            </a:r>
            <a:r>
              <a:rPr lang="en-US" altLang="zh-TW" sz="2800" smtClean="0">
                <a:latin typeface="新細明體" charset="-120"/>
              </a:rPr>
              <a:t>(29.3%)</a:t>
            </a:r>
            <a:r>
              <a:rPr lang="zh-TW" altLang="en-US" sz="2800" smtClean="0">
                <a:latin typeface="新細明體" charset="-120"/>
              </a:rPr>
              <a:t>、親友</a:t>
            </a:r>
            <a:r>
              <a:rPr lang="en-US" altLang="zh-TW" sz="2800" smtClean="0">
                <a:latin typeface="新細明體" charset="-120"/>
              </a:rPr>
              <a:t>(31.4%)</a:t>
            </a:r>
            <a:r>
              <a:rPr lang="zh-TW" altLang="en-US" sz="2800" smtClean="0">
                <a:latin typeface="新細明體" charset="-120"/>
              </a:rPr>
              <a:t>、網路</a:t>
            </a:r>
            <a:r>
              <a:rPr lang="en-US" altLang="zh-TW" sz="2800" smtClean="0">
                <a:latin typeface="新細明體" charset="-120"/>
              </a:rPr>
              <a:t>(24.0%)</a:t>
            </a:r>
            <a:r>
              <a:rPr lang="zh-TW" altLang="en-US" sz="2800" smtClean="0">
                <a:latin typeface="新細明體" charset="-120"/>
              </a:rPr>
              <a:t>。</a:t>
            </a:r>
            <a:endParaRPr lang="en-US" altLang="zh-TW" sz="2800" smtClean="0">
              <a:latin typeface="新細明體" charset="-120"/>
            </a:endParaRPr>
          </a:p>
          <a:p>
            <a:pPr marL="365125" indent="-282575" eaLnBrk="1" hangingPunct="1">
              <a:spcBef>
                <a:spcPts val="1800"/>
              </a:spcBef>
            </a:pPr>
            <a:r>
              <a:rPr lang="zh-TW" altLang="en-US" sz="2800" smtClean="0">
                <a:latin typeface="新細明體" charset="-120"/>
              </a:rPr>
              <a:t>藥品取得來自非專業場所：電視購物</a:t>
            </a:r>
            <a:r>
              <a:rPr lang="en-US" altLang="zh-TW" sz="2800" smtClean="0">
                <a:latin typeface="新細明體" charset="-120"/>
              </a:rPr>
              <a:t>(7.2%)</a:t>
            </a:r>
            <a:r>
              <a:rPr lang="zh-TW" altLang="en-US" sz="2800" smtClean="0">
                <a:latin typeface="新細明體" charset="-120"/>
              </a:rPr>
              <a:t>、廣播電台</a:t>
            </a:r>
            <a:r>
              <a:rPr lang="en-US" altLang="zh-TW" sz="2800" smtClean="0">
                <a:latin typeface="新細明體" charset="-120"/>
              </a:rPr>
              <a:t>(2.4%)</a:t>
            </a:r>
            <a:r>
              <a:rPr lang="zh-TW" altLang="en-US" sz="2800" smtClean="0">
                <a:latin typeface="新細明體" charset="-120"/>
              </a:rPr>
              <a:t>、親友贈送</a:t>
            </a:r>
            <a:r>
              <a:rPr lang="en-US" altLang="zh-TW" sz="2800" smtClean="0">
                <a:latin typeface="新細明體" charset="-120"/>
              </a:rPr>
              <a:t>(13.3%)</a:t>
            </a:r>
            <a:r>
              <a:rPr lang="zh-TW" altLang="en-US" sz="2800" smtClean="0">
                <a:latin typeface="新細明體" charset="-120"/>
              </a:rPr>
              <a:t>、網路購物</a:t>
            </a:r>
            <a:r>
              <a:rPr lang="en-US" altLang="zh-TW" sz="2800" smtClean="0">
                <a:latin typeface="新細明體" charset="-120"/>
              </a:rPr>
              <a:t>(4.8%)</a:t>
            </a:r>
            <a:r>
              <a:rPr lang="zh-TW" altLang="en-US" sz="2800" smtClean="0">
                <a:latin typeface="新細明體" charset="-120"/>
              </a:rPr>
              <a:t>、其他</a:t>
            </a:r>
            <a:r>
              <a:rPr lang="en-US" altLang="zh-TW" sz="2800" smtClean="0">
                <a:latin typeface="新細明體" charset="-120"/>
              </a:rPr>
              <a:t>(3.6%)</a:t>
            </a:r>
            <a:r>
              <a:rPr lang="zh-TW" altLang="en-US" sz="2800" smtClean="0">
                <a:latin typeface="新細明體" charset="-120"/>
              </a:rPr>
              <a:t>。</a:t>
            </a:r>
            <a:endParaRPr lang="en-US" altLang="zh-TW" sz="2800" smtClean="0">
              <a:latin typeface="新細明體" charset="-120"/>
            </a:endParaRPr>
          </a:p>
          <a:p>
            <a:pPr marL="365125" indent="-282575" eaLnBrk="1" hangingPunct="1"/>
            <a:endParaRPr lang="zh-TW" altLang="en-US" smtClean="0">
              <a:latin typeface="新細明體" charset="-120"/>
            </a:endParaRPr>
          </a:p>
        </p:txBody>
      </p:sp>
      <p:sp>
        <p:nvSpPr>
          <p:cNvPr id="19459" name="矩形 4"/>
          <p:cNvSpPr>
            <a:spLocks noChangeArrowheads="1"/>
          </p:cNvSpPr>
          <p:nvPr/>
        </p:nvSpPr>
        <p:spPr bwMode="auto">
          <a:xfrm>
            <a:off x="4418013" y="6200775"/>
            <a:ext cx="3878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i="0">
                <a:solidFill>
                  <a:schemeClr val="tx1"/>
                </a:solidFill>
                <a:latin typeface="Gill Sans MT"/>
                <a:ea typeface="微軟正黑體"/>
                <a:cs typeface="微軟正黑體"/>
              </a:rPr>
              <a:t>資料來源：財團法人國範文教基金會</a:t>
            </a: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153400" y="5895975"/>
            <a:ext cx="9667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藥物服用過量的副作用</a:t>
            </a:r>
            <a:endParaRPr lang="zh-TW" altLang="en-US" dirty="0"/>
          </a:p>
        </p:txBody>
      </p:sp>
      <p:sp>
        <p:nvSpPr>
          <p:cNvPr id="20482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>
                <a:latin typeface="新細明體" charset="-120"/>
              </a:rPr>
              <a:t>常出現在以下：誤食、自殘</a:t>
            </a:r>
            <a:r>
              <a:rPr lang="en-US" altLang="zh-TW" smtClean="0">
                <a:latin typeface="新細明體" charset="-120"/>
              </a:rPr>
              <a:t>(</a:t>
            </a:r>
            <a:r>
              <a:rPr lang="zh-TW" altLang="en-US" smtClean="0">
                <a:latin typeface="新細明體" charset="-120"/>
              </a:rPr>
              <a:t>部份人格障礙、情感障礙</a:t>
            </a:r>
            <a:r>
              <a:rPr lang="en-US" altLang="zh-TW" smtClean="0">
                <a:latin typeface="新細明體" charset="-120"/>
              </a:rPr>
              <a:t>)</a:t>
            </a:r>
            <a:r>
              <a:rPr lang="zh-TW" altLang="en-US" smtClean="0">
                <a:latin typeface="新細明體" charset="-120"/>
              </a:rPr>
              <a:t>、濫用、過失或蓄意傷害、混合用藥。</a:t>
            </a:r>
          </a:p>
          <a:p>
            <a:r>
              <a:rPr lang="zh-TW" altLang="en-US" smtClean="0">
                <a:latin typeface="新細明體" charset="-120"/>
              </a:rPr>
              <a:t>藥物過量所發生的徵候與症狀，取決於所暴露的藥物成份或毒素，醫學上被分類成不同的</a:t>
            </a:r>
            <a:r>
              <a:rPr lang="en-US" altLang="zh-TW" smtClean="0">
                <a:latin typeface="新細明體" charset="-120"/>
              </a:rPr>
              <a:t>“</a:t>
            </a:r>
            <a:r>
              <a:rPr lang="zh-TW" altLang="en-US" smtClean="0">
                <a:latin typeface="新細明體" charset="-120"/>
              </a:rPr>
              <a:t>中毒症候群</a:t>
            </a:r>
            <a:r>
              <a:rPr lang="en-US" altLang="zh-TW" smtClean="0">
                <a:latin typeface="新細明體" charset="-120"/>
              </a:rPr>
              <a:t>”</a:t>
            </a:r>
            <a:r>
              <a:rPr lang="zh-TW" altLang="en-US" smtClean="0">
                <a:latin typeface="新細明體" charset="-120"/>
              </a:rPr>
              <a:t>。</a:t>
            </a:r>
            <a:endParaRPr lang="en-US" altLang="zh-TW" smtClean="0">
              <a:latin typeface="新細明體" charset="-120"/>
            </a:endParaRPr>
          </a:p>
          <a:p>
            <a:r>
              <a:rPr lang="zh-TW" altLang="en-US" smtClean="0">
                <a:latin typeface="新細明體" charset="-120"/>
              </a:rPr>
              <a:t>常見藥物：抗膽鹼藥、膽鹼藥、鴉片類藥物、擬交感神經藥、鎮靜劑／安眠藥。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3600" dirty="0" smtClean="0"/>
              <a:t>中草藥的不良影響 </a:t>
            </a:r>
            <a:r>
              <a:rPr lang="en-US" altLang="zh-TW" sz="3600" dirty="0" smtClean="0"/>
              <a:t>– </a:t>
            </a:r>
            <a:r>
              <a:rPr lang="zh-TW" altLang="en-US" sz="3600" dirty="0" smtClean="0"/>
              <a:t>以腎臟科為例</a:t>
            </a:r>
            <a:endParaRPr lang="zh-TW" altLang="en-US" sz="3600" dirty="0"/>
          </a:p>
        </p:txBody>
      </p:sp>
      <p:sp>
        <p:nvSpPr>
          <p:cNvPr id="21506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smtClean="0">
              <a:latin typeface="新細明體" charset="-120"/>
            </a:endParaRPr>
          </a:p>
        </p:txBody>
      </p:sp>
      <p:sp>
        <p:nvSpPr>
          <p:cNvPr id="6" name="橢圓 5"/>
          <p:cNvSpPr/>
          <p:nvPr/>
        </p:nvSpPr>
        <p:spPr bwMode="auto">
          <a:xfrm>
            <a:off x="5119688" y="2041525"/>
            <a:ext cx="2117725" cy="1935163"/>
          </a:xfrm>
          <a:prstGeom prst="ellipse">
            <a:avLst/>
          </a:prstGeom>
          <a:solidFill>
            <a:srgbClr val="F5D7F1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馬兜鈴酸</a:t>
            </a:r>
          </a:p>
        </p:txBody>
      </p:sp>
      <p:sp>
        <p:nvSpPr>
          <p:cNvPr id="7" name="橢圓 6"/>
          <p:cNvSpPr/>
          <p:nvPr/>
        </p:nvSpPr>
        <p:spPr bwMode="auto">
          <a:xfrm>
            <a:off x="5886450" y="3465513"/>
            <a:ext cx="2081213" cy="1862137"/>
          </a:xfrm>
          <a:prstGeom prst="ellipse">
            <a:avLst/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泌尿道上皮癌</a:t>
            </a:r>
            <a:endParaRPr lang="en-US" altLang="zh-TW" sz="2400" b="1" i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1509" name="圓角矩形圖說文字 8"/>
          <p:cNvSpPr>
            <a:spLocks noChangeArrowheads="1"/>
          </p:cNvSpPr>
          <p:nvPr/>
        </p:nvSpPr>
        <p:spPr bwMode="auto">
          <a:xfrm rot="10800000" flipV="1">
            <a:off x="738188" y="4999038"/>
            <a:ext cx="2482850" cy="1131887"/>
          </a:xfrm>
          <a:prstGeom prst="wedgeRoundRectCallout">
            <a:avLst>
              <a:gd name="adj1" fmla="val -164306"/>
              <a:gd name="adj2" fmla="val -10580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TW" altLang="en-US" b="1" i="0">
                <a:solidFill>
                  <a:srgbClr val="000000"/>
                </a:solidFill>
              </a:rPr>
              <a:t>血液透析病患罹患泌尿道上皮癌的可能性，較一般人多</a:t>
            </a:r>
            <a:r>
              <a:rPr lang="en-US" altLang="zh-TW" b="1" i="0">
                <a:solidFill>
                  <a:srgbClr val="000000"/>
                </a:solidFill>
              </a:rPr>
              <a:t>10</a:t>
            </a:r>
            <a:r>
              <a:rPr lang="zh-TW" altLang="en-US" b="1" i="0">
                <a:solidFill>
                  <a:srgbClr val="000000"/>
                </a:solidFill>
              </a:rPr>
              <a:t>倍以上。</a:t>
            </a:r>
          </a:p>
        </p:txBody>
      </p:sp>
      <p:sp>
        <p:nvSpPr>
          <p:cNvPr id="8" name="橢圓 7"/>
          <p:cNvSpPr/>
          <p:nvPr/>
        </p:nvSpPr>
        <p:spPr bwMode="auto">
          <a:xfrm>
            <a:off x="3914775" y="3282950"/>
            <a:ext cx="2263775" cy="2081213"/>
          </a:xfrm>
          <a:prstGeom prst="ellipse">
            <a:avLst/>
          </a:prstGeom>
          <a:solidFill>
            <a:srgbClr val="FFC000">
              <a:alpha val="8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zh-TW" altLang="en-US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中草藥腎病變 </a:t>
            </a:r>
            <a:r>
              <a:rPr lang="en-US" altLang="zh-TW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&amp;</a:t>
            </a:r>
            <a:r>
              <a:rPr lang="zh-TW" altLang="en-US" sz="2400" b="1" i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洗腎</a:t>
            </a:r>
          </a:p>
        </p:txBody>
      </p:sp>
      <p:sp>
        <p:nvSpPr>
          <p:cNvPr id="21511" name="圓角矩形圖說文字 9"/>
          <p:cNvSpPr>
            <a:spLocks noChangeArrowheads="1"/>
          </p:cNvSpPr>
          <p:nvPr/>
        </p:nvSpPr>
        <p:spPr bwMode="auto">
          <a:xfrm rot="10800000" flipV="1">
            <a:off x="738188" y="2406650"/>
            <a:ext cx="2482850" cy="1131888"/>
          </a:xfrm>
          <a:prstGeom prst="wedgeRoundRectCallout">
            <a:avLst>
              <a:gd name="adj1" fmla="val -149574"/>
              <a:gd name="adj2" fmla="val 55769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TW" altLang="en-US" b="1" i="0">
                <a:solidFill>
                  <a:srgbClr val="000000"/>
                </a:solidFill>
              </a:rPr>
              <a:t>服用含有馬兜鈴酸的中藥材，造成腎病變</a:t>
            </a:r>
          </a:p>
          <a:p>
            <a:r>
              <a:rPr lang="zh-TW" altLang="en-US" b="1" i="0">
                <a:solidFill>
                  <a:srgbClr val="000000"/>
                </a:solidFill>
              </a:rPr>
              <a:t>。</a:t>
            </a:r>
          </a:p>
        </p:txBody>
      </p:sp>
      <p:sp>
        <p:nvSpPr>
          <p:cNvPr id="21512" name="圓角矩形 10"/>
          <p:cNvSpPr>
            <a:spLocks noChangeArrowheads="1"/>
          </p:cNvSpPr>
          <p:nvPr/>
        </p:nvSpPr>
        <p:spPr bwMode="auto">
          <a:xfrm>
            <a:off x="738188" y="1274763"/>
            <a:ext cx="2462212" cy="4381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TW" altLang="en-US" b="1" i="0">
                <a:solidFill>
                  <a:srgbClr val="000000"/>
                </a:solidFill>
              </a:rPr>
              <a:t>重金屬殘留</a:t>
            </a:r>
          </a:p>
        </p:txBody>
      </p:sp>
      <p:sp>
        <p:nvSpPr>
          <p:cNvPr id="21513" name="圓角矩形 11"/>
          <p:cNvSpPr>
            <a:spLocks noChangeArrowheads="1"/>
          </p:cNvSpPr>
          <p:nvPr/>
        </p:nvSpPr>
        <p:spPr bwMode="auto">
          <a:xfrm>
            <a:off x="738188" y="1843088"/>
            <a:ext cx="2462212" cy="4381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zh-TW" altLang="en-US" b="1" i="0">
                <a:solidFill>
                  <a:srgbClr val="000000"/>
                </a:solidFill>
              </a:rPr>
              <a:t>農藥殘留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zh-TW" altLang="en-US" dirty="0" smtClean="0"/>
              <a:t>劣質健康食品的危害</a:t>
            </a:r>
            <a:endParaRPr lang="zh-TW" altLang="en-US" dirty="0"/>
          </a:p>
        </p:txBody>
      </p:sp>
      <p:sp>
        <p:nvSpPr>
          <p:cNvPr id="22530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>
                <a:latin typeface="新細明體" charset="-120"/>
              </a:rPr>
              <a:t>產品成分標示不清</a:t>
            </a:r>
          </a:p>
          <a:p>
            <a:r>
              <a:rPr lang="zh-TW" altLang="en-US" smtClean="0">
                <a:latin typeface="新細明體" charset="-120"/>
              </a:rPr>
              <a:t>健康認證或食品認證有問題</a:t>
            </a:r>
          </a:p>
          <a:p>
            <a:r>
              <a:rPr lang="zh-TW" altLang="en-US" smtClean="0">
                <a:latin typeface="新細明體" charset="-120"/>
              </a:rPr>
              <a:t>食品宣稱療效</a:t>
            </a:r>
          </a:p>
          <a:p>
            <a:r>
              <a:rPr lang="zh-TW" altLang="en-US" smtClean="0">
                <a:latin typeface="新細明體" charset="-120"/>
              </a:rPr>
              <a:t>產品效期過期續賣、健康食品管控不一</a:t>
            </a:r>
          </a:p>
          <a:p>
            <a:r>
              <a:rPr lang="zh-TW" altLang="en-US" smtClean="0">
                <a:latin typeface="新細明體" charset="-120"/>
              </a:rPr>
              <a:t>添加防腐劑與增味劑</a:t>
            </a:r>
          </a:p>
          <a:p>
            <a:r>
              <a:rPr lang="zh-TW" altLang="en-US" smtClean="0">
                <a:latin typeface="新細明體" charset="-120"/>
              </a:rPr>
              <a:t>名人代言不實</a:t>
            </a:r>
          </a:p>
          <a:p>
            <a:r>
              <a:rPr lang="zh-TW" altLang="en-US" smtClean="0">
                <a:latin typeface="新細明體" charset="-120"/>
              </a:rPr>
              <a:t>負責人學歷造假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7" name="Rectangle 9"/>
          <p:cNvSpPr>
            <a:spLocks noChangeArrowheads="1"/>
          </p:cNvSpPr>
          <p:nvPr/>
        </p:nvSpPr>
        <p:spPr bwMode="auto">
          <a:xfrm>
            <a:off x="1044575" y="1052513"/>
            <a:ext cx="7056438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119819" name="Rectangle 11"/>
          <p:cNvSpPr>
            <a:spLocks noChangeArrowheads="1"/>
          </p:cNvSpPr>
          <p:nvPr/>
        </p:nvSpPr>
        <p:spPr bwMode="auto">
          <a:xfrm>
            <a:off x="828675" y="1052513"/>
            <a:ext cx="7343775" cy="719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119816" name="Text Box 8"/>
          <p:cNvSpPr txBox="1">
            <a:spLocks noChangeArrowheads="1"/>
          </p:cNvSpPr>
          <p:nvPr/>
        </p:nvSpPr>
        <p:spPr bwMode="auto">
          <a:xfrm>
            <a:off x="1204913" y="188913"/>
            <a:ext cx="68961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4400" i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新細明體" pitchFamily="18" charset="-120"/>
                <a:ea typeface="標楷體" pitchFamily="65" charset="-120"/>
                <a:cs typeface="Arial" charset="0"/>
              </a:rPr>
              <a:t>教導正確使用藥物</a:t>
            </a:r>
            <a:endParaRPr lang="en-US" altLang="zh-TW" sz="4400" i="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新細明體" pitchFamily="18" charset="-120"/>
              <a:ea typeface="標楷體" pitchFamily="65" charset="-120"/>
              <a:cs typeface="Arial" charset="0"/>
            </a:endParaRPr>
          </a:p>
        </p:txBody>
      </p:sp>
      <p:sp>
        <p:nvSpPr>
          <p:cNvPr id="119828" name="AutoShape 20"/>
          <p:cNvSpPr>
            <a:spLocks noChangeArrowheads="1"/>
          </p:cNvSpPr>
          <p:nvPr/>
        </p:nvSpPr>
        <p:spPr bwMode="auto">
          <a:xfrm>
            <a:off x="468313" y="1304925"/>
            <a:ext cx="8280400" cy="5076825"/>
          </a:xfrm>
          <a:prstGeom prst="roundRect">
            <a:avLst>
              <a:gd name="adj" fmla="val 16667"/>
            </a:avLst>
          </a:prstGeom>
          <a:noFill/>
          <a:ln w="127000">
            <a:solidFill>
              <a:srgbClr val="3399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sp>
        <p:nvSpPr>
          <p:cNvPr id="119830" name="AutoShape 22"/>
          <p:cNvSpPr>
            <a:spLocks noChangeArrowheads="1"/>
          </p:cNvSpPr>
          <p:nvPr/>
        </p:nvSpPr>
        <p:spPr bwMode="auto">
          <a:xfrm>
            <a:off x="539750" y="1449388"/>
            <a:ext cx="8135938" cy="4859337"/>
          </a:xfrm>
          <a:prstGeom prst="roundRect">
            <a:avLst>
              <a:gd name="adj" fmla="val 16667"/>
            </a:avLst>
          </a:prstGeom>
          <a:noFill/>
          <a:ln w="76200">
            <a:solidFill>
              <a:srgbClr val="99CC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TW" altLang="en-US" b="1" i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新細明體" pitchFamily="18" charset="-120"/>
            </a:endParaRPr>
          </a:p>
        </p:txBody>
      </p:sp>
      <p:pic>
        <p:nvPicPr>
          <p:cNvPr id="23558" name="Picture 18" descr="bow-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086225"/>
            <a:ext cx="363855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3559" name="Group 12"/>
          <p:cNvGrpSpPr>
            <a:grpSpLocks/>
          </p:cNvGrpSpPr>
          <p:nvPr/>
        </p:nvGrpSpPr>
        <p:grpSpPr bwMode="auto">
          <a:xfrm>
            <a:off x="4319588" y="2349500"/>
            <a:ext cx="4824412" cy="1368425"/>
            <a:chOff x="2336" y="1003"/>
            <a:chExt cx="3039" cy="862"/>
          </a:xfrm>
        </p:grpSpPr>
        <p:sp>
          <p:nvSpPr>
            <p:cNvPr id="23561" name="AutoShape 13"/>
            <p:cNvSpPr>
              <a:spLocks noChangeArrowheads="1"/>
            </p:cNvSpPr>
            <p:nvPr/>
          </p:nvSpPr>
          <p:spPr bwMode="auto">
            <a:xfrm>
              <a:off x="2336" y="1003"/>
              <a:ext cx="3039" cy="862"/>
            </a:xfrm>
            <a:prstGeom prst="cloudCallout">
              <a:avLst>
                <a:gd name="adj1" fmla="val -23611"/>
                <a:gd name="adj2" fmla="val 69954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zh-TW" altLang="en-US" b="1" i="0"/>
            </a:p>
          </p:txBody>
        </p:sp>
        <p:sp>
          <p:nvSpPr>
            <p:cNvPr id="61454" name="Text Box 14"/>
            <p:cNvSpPr txBox="1">
              <a:spLocks noChangeArrowheads="1"/>
            </p:cNvSpPr>
            <p:nvPr/>
          </p:nvSpPr>
          <p:spPr bwMode="auto">
            <a:xfrm>
              <a:off x="2767" y="1230"/>
              <a:ext cx="2063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zh-TW" altLang="en-US" sz="2400" b="1" i="0" dirty="0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標楷體" pitchFamily="65" charset="-120"/>
                </a:rPr>
                <a:t>正確用藥五大核心能力</a:t>
              </a:r>
            </a:p>
            <a:p>
              <a:pPr algn="ctr">
                <a:defRPr/>
              </a:pPr>
              <a:r>
                <a:rPr lang="zh-TW" altLang="en-US" sz="2400" b="1" i="0" dirty="0">
                  <a:solidFill>
                    <a:srgbClr val="A5002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ea typeface="標楷體" pitchFamily="65" charset="-120"/>
                </a:rPr>
                <a:t>很重要</a:t>
              </a:r>
            </a:p>
          </p:txBody>
        </p:sp>
      </p:grpSp>
      <p:sp>
        <p:nvSpPr>
          <p:cNvPr id="119827" name="Text Box 19"/>
          <p:cNvSpPr txBox="1">
            <a:spLocks noChangeArrowheads="1"/>
          </p:cNvSpPr>
          <p:nvPr/>
        </p:nvSpPr>
        <p:spPr bwMode="auto">
          <a:xfrm>
            <a:off x="300038" y="2208213"/>
            <a:ext cx="4819650" cy="293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kumimoji="0" lang="en-US" altLang="zh-TW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1.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買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藥應在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專業場所</a:t>
            </a:r>
            <a:endParaRPr lang="zh-TW" altLang="en-US" sz="2800" b="1" i="0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en-US" altLang="zh-TW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看病用藥應徵詢醫師意見</a:t>
            </a:r>
            <a:endParaRPr lang="zh-TW" altLang="en-US" sz="2800" b="1" i="0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en-US" altLang="zh-TW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使用前要詳細詢問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藥師</a:t>
            </a:r>
            <a:endParaRPr lang="zh-TW" altLang="en-US" sz="2800" b="1" i="0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en-US" altLang="zh-TW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4.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依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藥袋標示用藥</a:t>
            </a:r>
            <a:endParaRPr lang="zh-TW" altLang="en-US" sz="2800" b="1" i="0" dirty="0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10000"/>
              </a:lnSpc>
              <a:defRPr/>
            </a:pPr>
            <a:r>
              <a:rPr kumimoji="0" lang="en-US" altLang="zh-TW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5.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使用中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草藥及健康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食品以前，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須先徵詢</a:t>
            </a:r>
            <a:r>
              <a:rPr kumimoji="0" lang="zh-TW" altLang="en-US" sz="2800" b="1" i="0" dirty="0">
                <a:solidFill>
                  <a:srgbClr val="660066"/>
                </a:solidFill>
                <a:latin typeface="標楷體" pitchFamily="65" charset="-120"/>
                <a:ea typeface="標楷體" pitchFamily="65" charset="-120"/>
              </a:rPr>
              <a:t>醫師、藥師意見</a:t>
            </a:r>
            <a:endParaRPr kumimoji="0" lang="en-US" altLang="zh-TW" sz="2800" b="1" i="0" dirty="0">
              <a:solidFill>
                <a:srgbClr val="660066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lloons">
  <a:themeElements>
    <a:clrScheme name="Balloons 8">
      <a:dk1>
        <a:srgbClr val="006699"/>
      </a:dk1>
      <a:lt1>
        <a:srgbClr val="FFFFFF"/>
      </a:lt1>
      <a:dk2>
        <a:srgbClr val="006666"/>
      </a:dk2>
      <a:lt2>
        <a:srgbClr val="FFFFCC"/>
      </a:lt2>
      <a:accent1>
        <a:srgbClr val="EDFAD2"/>
      </a:accent1>
      <a:accent2>
        <a:srgbClr val="EBF7FF"/>
      </a:accent2>
      <a:accent3>
        <a:srgbClr val="FFFFFF"/>
      </a:accent3>
      <a:accent4>
        <a:srgbClr val="005682"/>
      </a:accent4>
      <a:accent5>
        <a:srgbClr val="F4FCE5"/>
      </a:accent5>
      <a:accent6>
        <a:srgbClr val="D5E0E7"/>
      </a:accent6>
      <a:hlink>
        <a:srgbClr val="CC99FF"/>
      </a:hlink>
      <a:folHlink>
        <a:srgbClr val="F2DFFD"/>
      </a:folHlink>
    </a:clrScheme>
    <a:fontScheme name="Balloon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rgbClr val="80008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1" i="0" u="none" strike="noStrike" cap="none" normalizeH="0" baseline="0" smtClean="0">
            <a:ln>
              <a:noFill/>
            </a:ln>
            <a:solidFill>
              <a:srgbClr val="80008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alloons 1">
        <a:dk1>
          <a:srgbClr val="9900CC"/>
        </a:dk1>
        <a:lt1>
          <a:srgbClr val="FFFFCC"/>
        </a:lt1>
        <a:dk2>
          <a:srgbClr val="000000"/>
        </a:dk2>
        <a:lt2>
          <a:srgbClr val="FFFFFF"/>
        </a:lt2>
        <a:accent1>
          <a:srgbClr val="666699"/>
        </a:accent1>
        <a:accent2>
          <a:srgbClr val="660066"/>
        </a:accent2>
        <a:accent3>
          <a:srgbClr val="AAAAAA"/>
        </a:accent3>
        <a:accent4>
          <a:srgbClr val="DADAAE"/>
        </a:accent4>
        <a:accent5>
          <a:srgbClr val="B8B8CA"/>
        </a:accent5>
        <a:accent6>
          <a:srgbClr val="5C005C"/>
        </a:accent6>
        <a:hlink>
          <a:srgbClr val="CC00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2">
        <a:dk1>
          <a:srgbClr val="990033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E78A00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3">
        <a:dk1>
          <a:srgbClr val="CCCCFF"/>
        </a:dk1>
        <a:lt1>
          <a:srgbClr val="FFFFCC"/>
        </a:lt1>
        <a:dk2>
          <a:srgbClr val="000000"/>
        </a:dk2>
        <a:lt2>
          <a:srgbClr val="FFFFFF"/>
        </a:lt2>
        <a:accent1>
          <a:srgbClr val="9999FF"/>
        </a:accent1>
        <a:accent2>
          <a:srgbClr val="33CCCC"/>
        </a:accent2>
        <a:accent3>
          <a:srgbClr val="AAAAAA"/>
        </a:accent3>
        <a:accent4>
          <a:srgbClr val="DADAAE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4">
        <a:dk1>
          <a:srgbClr val="000000"/>
        </a:dk1>
        <a:lt1>
          <a:srgbClr val="F8F8F8"/>
        </a:lt1>
        <a:dk2>
          <a:srgbClr val="800000"/>
        </a:dk2>
        <a:lt2>
          <a:srgbClr val="FFFFFF"/>
        </a:lt2>
        <a:accent1>
          <a:srgbClr val="FF3300"/>
        </a:accent1>
        <a:accent2>
          <a:srgbClr val="FF5050"/>
        </a:accent2>
        <a:accent3>
          <a:srgbClr val="C0AAAA"/>
        </a:accent3>
        <a:accent4>
          <a:srgbClr val="D4D4D4"/>
        </a:accent4>
        <a:accent5>
          <a:srgbClr val="FFADAA"/>
        </a:accent5>
        <a:accent6>
          <a:srgbClr val="E74848"/>
        </a:accent6>
        <a:hlink>
          <a:srgbClr val="FF99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5">
        <a:dk1>
          <a:srgbClr val="666699"/>
        </a:dk1>
        <a:lt1>
          <a:srgbClr val="FFFFFF"/>
        </a:lt1>
        <a:dk2>
          <a:srgbClr val="000066"/>
        </a:dk2>
        <a:lt2>
          <a:srgbClr val="CCECFF"/>
        </a:lt2>
        <a:accent1>
          <a:srgbClr val="0099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CACA"/>
        </a:accent5>
        <a:accent6>
          <a:srgbClr val="008AB9"/>
        </a:accent6>
        <a:hlink>
          <a:srgbClr val="CC99FF"/>
        </a:hlink>
        <a:folHlink>
          <a:srgbClr val="3366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6">
        <a:dk1>
          <a:srgbClr val="99CC00"/>
        </a:dk1>
        <a:lt1>
          <a:srgbClr val="FFFFFF"/>
        </a:lt1>
        <a:dk2>
          <a:srgbClr val="009900"/>
        </a:dk2>
        <a:lt2>
          <a:srgbClr val="FFFF99"/>
        </a:lt2>
        <a:accent1>
          <a:srgbClr val="336600"/>
        </a:accent1>
        <a:accent2>
          <a:srgbClr val="008000"/>
        </a:accent2>
        <a:accent3>
          <a:srgbClr val="AACAAA"/>
        </a:accent3>
        <a:accent4>
          <a:srgbClr val="DADADA"/>
        </a:accent4>
        <a:accent5>
          <a:srgbClr val="ADB8AA"/>
        </a:accent5>
        <a:accent6>
          <a:srgbClr val="007300"/>
        </a:accent6>
        <a:hlink>
          <a:srgbClr val="CCCC00"/>
        </a:hlink>
        <a:folHlink>
          <a:srgbClr val="33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loons 7">
        <a:dk1>
          <a:srgbClr val="000066"/>
        </a:dk1>
        <a:lt1>
          <a:srgbClr val="E1F4FF"/>
        </a:lt1>
        <a:dk2>
          <a:srgbClr val="000066"/>
        </a:dk2>
        <a:lt2>
          <a:srgbClr val="CCCCFF"/>
        </a:lt2>
        <a:accent1>
          <a:srgbClr val="9999FF"/>
        </a:accent1>
        <a:accent2>
          <a:srgbClr val="33CCCC"/>
        </a:accent2>
        <a:accent3>
          <a:srgbClr val="EEF8FF"/>
        </a:accent3>
        <a:accent4>
          <a:srgbClr val="000056"/>
        </a:accent4>
        <a:accent5>
          <a:srgbClr val="CACAFF"/>
        </a:accent5>
        <a:accent6>
          <a:srgbClr val="2DB9B9"/>
        </a:accent6>
        <a:hlink>
          <a:srgbClr val="66FFFF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8">
        <a:dk1>
          <a:srgbClr val="006699"/>
        </a:dk1>
        <a:lt1>
          <a:srgbClr val="FFFFFF"/>
        </a:lt1>
        <a:dk2>
          <a:srgbClr val="006666"/>
        </a:dk2>
        <a:lt2>
          <a:srgbClr val="FFFFCC"/>
        </a:lt2>
        <a:accent1>
          <a:srgbClr val="EDFAD2"/>
        </a:accent1>
        <a:accent2>
          <a:srgbClr val="EBF7FF"/>
        </a:accent2>
        <a:accent3>
          <a:srgbClr val="FFFFFF"/>
        </a:accent3>
        <a:accent4>
          <a:srgbClr val="005682"/>
        </a:accent4>
        <a:accent5>
          <a:srgbClr val="F4FCE5"/>
        </a:accent5>
        <a:accent6>
          <a:srgbClr val="D5E0E7"/>
        </a:accent6>
        <a:hlink>
          <a:srgbClr val="CC99FF"/>
        </a:hlink>
        <a:folHlink>
          <a:srgbClr val="F2DF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loons 9">
        <a:dk1>
          <a:srgbClr val="000000"/>
        </a:dk1>
        <a:lt1>
          <a:srgbClr val="FFFFFF"/>
        </a:lt1>
        <a:dk2>
          <a:srgbClr val="000000"/>
        </a:dk2>
        <a:lt2>
          <a:srgbClr val="FFCC99"/>
        </a:lt2>
        <a:accent1>
          <a:srgbClr val="FF9900"/>
        </a:accent1>
        <a:accent2>
          <a:srgbClr val="FF99CC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8AB9"/>
        </a:accent6>
        <a:hlink>
          <a:srgbClr val="FF9999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8971</TotalTime>
  <Words>1077</Words>
  <Application>Microsoft Office PowerPoint</Application>
  <PresentationFormat>如螢幕大小 (4:3)</PresentationFormat>
  <Paragraphs>93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6" baseType="lpstr">
      <vt:lpstr>Verdana</vt:lpstr>
      <vt:lpstr>新細明體</vt:lpstr>
      <vt:lpstr>Arial</vt:lpstr>
      <vt:lpstr>標楷體</vt:lpstr>
      <vt:lpstr>Gill Sans MT</vt:lpstr>
      <vt:lpstr>微軟正黑體</vt:lpstr>
      <vt:lpstr>Times New Roman</vt:lpstr>
      <vt:lpstr>華康儷粗圓</vt:lpstr>
      <vt:lpstr>Wingdings</vt:lpstr>
      <vt:lpstr>Palatino Linotype</vt:lpstr>
      <vt:lpstr>Symbol</vt:lpstr>
      <vt:lpstr>Webdings</vt:lpstr>
      <vt:lpstr>Balloons</vt:lpstr>
      <vt:lpstr>教導服用藥物 (包括中草藥及健康食品)，須先徵詢醫師意見</vt:lpstr>
      <vt:lpstr>大綱</vt:lpstr>
      <vt:lpstr>國人用藥問題</vt:lpstr>
      <vt:lpstr>為什麼服藥遵醫囑性很重要</vt:lpstr>
      <vt:lpstr>錯誤的用藥行為</vt:lpstr>
      <vt:lpstr>藥物服用過量的副作用</vt:lpstr>
      <vt:lpstr>中草藥的不良影響 – 以腎臟科為例</vt:lpstr>
      <vt:lpstr>劣質健康食品的危害</vt:lpstr>
      <vt:lpstr>投影片 9</vt:lpstr>
      <vt:lpstr>投影片 10</vt:lpstr>
      <vt:lpstr>正確用藥五大核心能力 </vt:lpstr>
      <vt:lpstr>徵詢醫師意見的重要性</vt:lpstr>
      <vt:lpstr>謝謝聆聽 敬請指教</vt:lpstr>
    </vt:vector>
  </TitlesOfParts>
  <Company>TMU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jassi</dc:creator>
  <cp:lastModifiedBy>Vghtc</cp:lastModifiedBy>
  <cp:revision>192</cp:revision>
  <dcterms:created xsi:type="dcterms:W3CDTF">2005-09-06T12:37:58Z</dcterms:created>
  <dcterms:modified xsi:type="dcterms:W3CDTF">2017-03-13T04:53:48Z</dcterms:modified>
</cp:coreProperties>
</file>