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418" r:id="rId2"/>
    <p:sldId id="429" r:id="rId3"/>
    <p:sldId id="431" r:id="rId4"/>
    <p:sldId id="420" r:id="rId5"/>
    <p:sldId id="422" r:id="rId6"/>
    <p:sldId id="433" r:id="rId7"/>
    <p:sldId id="434" r:id="rId8"/>
    <p:sldId id="435" r:id="rId9"/>
    <p:sldId id="432" r:id="rId10"/>
    <p:sldId id="424" r:id="rId11"/>
    <p:sldId id="437" r:id="rId12"/>
    <p:sldId id="436" r:id="rId13"/>
    <p:sldId id="402" r:id="rId14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i="1" kern="1200">
        <a:solidFill>
          <a:srgbClr val="800080"/>
        </a:solidFill>
        <a:latin typeface="Verdan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i="1" kern="1200">
        <a:solidFill>
          <a:srgbClr val="800080"/>
        </a:solidFill>
        <a:latin typeface="Verdan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i="1" kern="1200">
        <a:solidFill>
          <a:srgbClr val="800080"/>
        </a:solidFill>
        <a:latin typeface="Verdan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i="1" kern="1200">
        <a:solidFill>
          <a:srgbClr val="800080"/>
        </a:solidFill>
        <a:latin typeface="Verdan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i="1" kern="1200">
        <a:solidFill>
          <a:srgbClr val="800080"/>
        </a:solidFill>
        <a:latin typeface="Verdan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i="1" kern="1200">
        <a:solidFill>
          <a:srgbClr val="800080"/>
        </a:solidFill>
        <a:latin typeface="Verdan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i="1" kern="1200">
        <a:solidFill>
          <a:srgbClr val="800080"/>
        </a:solidFill>
        <a:latin typeface="Verdan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i="1" kern="1200">
        <a:solidFill>
          <a:srgbClr val="800080"/>
        </a:solidFill>
        <a:latin typeface="Verdan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i="1" kern="1200">
        <a:solidFill>
          <a:srgbClr val="800080"/>
        </a:solidFill>
        <a:latin typeface="Verdana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5D7F1"/>
    <a:srgbClr val="F2DAEF"/>
    <a:srgbClr val="FFC000"/>
    <a:srgbClr val="D60093"/>
    <a:srgbClr val="FFFF99"/>
    <a:srgbClr val="339966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88848" autoAdjust="0"/>
  </p:normalViewPr>
  <p:slideViewPr>
    <p:cSldViewPr>
      <p:cViewPr varScale="1">
        <p:scale>
          <a:sx n="79" d="100"/>
          <a:sy n="79" d="100"/>
        </p:scale>
        <p:origin x="-576" y="-90"/>
      </p:cViewPr>
      <p:guideLst>
        <p:guide orient="horz" pos="2160"/>
        <p:guide pos="3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4" tIns="47777" rIns="95554" bIns="47777" numCol="1" anchor="t" anchorCtr="0" compatLnSpc="1">
            <a:prstTxWarp prst="textNoShape">
              <a:avLst/>
            </a:prstTxWarp>
          </a:bodyPr>
          <a:lstStyle>
            <a:lvl1pPr defTabSz="955675">
              <a:defRPr sz="1400" i="0">
                <a:solidFill>
                  <a:schemeClr val="tx1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4" tIns="47777" rIns="95554" bIns="47777" numCol="1" anchor="t" anchorCtr="0" compatLnSpc="1">
            <a:prstTxWarp prst="textNoShape">
              <a:avLst/>
            </a:prstTxWarp>
          </a:bodyPr>
          <a:lstStyle>
            <a:lvl1pPr algn="r" defTabSz="955675">
              <a:defRPr sz="1400" i="0">
                <a:solidFill>
                  <a:schemeClr val="tx1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4" tIns="47777" rIns="95554" bIns="47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defTabSz="955675">
              <a:defRPr sz="1400" i="0">
                <a:solidFill>
                  <a:schemeClr val="tx1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algn="r" defTabSz="955675">
              <a:defRPr sz="1400" i="0">
                <a:solidFill>
                  <a:schemeClr val="tx1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fld id="{F0534560-7E2A-4181-90E2-AF8D8FFA02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新細明體" pitchFamily="18" charset="-12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新細明體" pitchFamily="18" charset="-12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新細明體" pitchFamily="18" charset="-12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新細明體" pitchFamily="18" charset="-12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新細明體" pitchFamily="18" charset="-12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54" tIns="47777" rIns="95554" bIns="47777" anchor="b"/>
          <a:lstStyle/>
          <a:p>
            <a:pPr algn="r" defTabSz="955675"/>
            <a:fld id="{848AFF6C-259D-4676-8F7B-62D7977694E8}" type="slidenum">
              <a:rPr lang="en-US" altLang="zh-TW" sz="1400" i="0">
                <a:solidFill>
                  <a:schemeClr val="tx1"/>
                </a:solidFill>
              </a:rPr>
              <a:pPr algn="r" defTabSz="955675"/>
              <a:t>9</a:t>
            </a:fld>
            <a:endParaRPr lang="en-US" altLang="zh-TW" sz="1400" i="0">
              <a:solidFill>
                <a:schemeClr val="tx1"/>
              </a:solidFill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99DB2-71D0-490F-BB9F-9B82E6CABB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91BF7-9C34-4522-A307-7145487671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E7024-4963-4E21-A075-1137546712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BCC55-9C0E-439C-9F8B-D561E7B4F0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1FFB2-C211-4F20-B0C2-0E7F7D1FF1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E549F-91BA-46C3-8CD0-C001E70C6A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4564C-F891-411B-94B1-84721539D5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8F097-23CB-4AA2-A14E-9F7DF003D0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7C70C-B242-4911-ACC3-7DFC41DD7B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B8B9F-CB5A-4FCE-963C-9EC7D9E119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8000D-E548-46BB-89FE-E487DF6C707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F6EE8-D81E-414E-A1BC-890EE06F2A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10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  <p:sp>
            <p:nvSpPr>
              <p:cNvPr id="410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</p:grp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11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 b="1" i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新細明體" pitchFamily="18" charset="-120"/>
                  </a:endParaRPr>
                </a:p>
              </p:txBody>
            </p:sp>
            <p:sp>
              <p:nvSpPr>
                <p:cNvPr id="411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 b="1" i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新細明體" pitchFamily="18" charset="-120"/>
                  </a:endParaRPr>
                </a:p>
              </p:txBody>
            </p:sp>
            <p:sp>
              <p:nvSpPr>
                <p:cNvPr id="411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89" y="1723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TW" altLang="en-US" b="1" i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新細明體" pitchFamily="18" charset="-120"/>
                  </a:endParaRPr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116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  <p:sp>
            <p:nvSpPr>
              <p:cNvPr id="4117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  <p:sp>
            <p:nvSpPr>
              <p:cNvPr id="411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12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  <p:sp>
            <p:nvSpPr>
              <p:cNvPr id="412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12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  <p:sp>
            <p:nvSpPr>
              <p:cNvPr id="412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  <p:sp>
            <p:nvSpPr>
              <p:cNvPr id="412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新細明體" pitchFamily="18" charset="-120"/>
                </a:endParaRPr>
              </a:p>
            </p:txBody>
          </p:sp>
        </p:grpSp>
        <p:sp>
          <p:nvSpPr>
            <p:cNvPr id="412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sp>
          <p:nvSpPr>
            <p:cNvPr id="413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sp>
          <p:nvSpPr>
            <p:cNvPr id="413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sp>
          <p:nvSpPr>
            <p:cNvPr id="413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sp>
          <p:nvSpPr>
            <p:cNvPr id="413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sp>
          <p:nvSpPr>
            <p:cNvPr id="413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sp>
          <p:nvSpPr>
            <p:cNvPr id="414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</p:grpSp>
      <p:sp>
        <p:nvSpPr>
          <p:cNvPr id="414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4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 i="0">
                <a:solidFill>
                  <a:schemeClr val="tx1"/>
                </a:solidFill>
                <a:effectLst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 i="0">
                <a:solidFill>
                  <a:schemeClr val="tx1"/>
                </a:solidFill>
                <a:effectLst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4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 i="0">
                <a:solidFill>
                  <a:schemeClr val="tx1"/>
                </a:solidFill>
                <a:effectLst/>
                <a:ea typeface="新細明體" pitchFamily="18" charset="-120"/>
              </a:defRPr>
            </a:lvl1pPr>
          </a:lstStyle>
          <a:p>
            <a:pPr>
              <a:defRPr/>
            </a:pPr>
            <a:fld id="{A6700426-51E7-4E32-8F5D-D47C556799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新細明體" pitchFamily="18" charset="-120"/>
          <a:ea typeface="標楷體" pitchFamily="65" charset="-120"/>
          <a:cs typeface="Arial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新細明體" pitchFamily="18" charset="-120"/>
          <a:ea typeface="標楷體" pitchFamily="65" charset="-12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新細明體" pitchFamily="18" charset="-120"/>
          <a:ea typeface="標楷體" pitchFamily="65" charset="-12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新細明體" pitchFamily="18" charset="-120"/>
          <a:ea typeface="標楷體" pitchFamily="65" charset="-12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新細明體" pitchFamily="18" charset="-120"/>
          <a:ea typeface="標楷體" pitchFamily="65" charset="-12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新細明體" pitchFamily="18" charset="-120"/>
          <a:ea typeface="標楷體" pitchFamily="65" charset="-12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新細明體" pitchFamily="18" charset="-120"/>
          <a:ea typeface="標楷體" pitchFamily="65" charset="-12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新細明體" pitchFamily="18" charset="-120"/>
          <a:ea typeface="標楷體" pitchFamily="65" charset="-12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新細明體" pitchFamily="18" charset="-120"/>
          <a:ea typeface="標楷體" pitchFamily="65" charset="-12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新細明體" pitchFamily="18" charset="-120"/>
          <a:ea typeface="標楷體" pitchFamily="65" charset="-120"/>
          <a:cs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&#29992;&#34277;&#23433;&#20840;&#36111;&#24471;&#33102;&#33673;&#20154;&#29983;(3'45).mp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774700" y="763588"/>
            <a:ext cx="7558088" cy="1470025"/>
          </a:xfrm>
        </p:spPr>
        <p:txBody>
          <a:bodyPr anchor="b">
            <a:normAutofit fontScale="90000"/>
          </a:bodyPr>
          <a:lstStyle/>
          <a:p>
            <a:pPr>
              <a:defRPr/>
            </a:pPr>
            <a:r>
              <a:rPr lang="zh-TW" altLang="en-US" sz="4800" dirty="0" smtClean="0"/>
              <a:t>教導服用藥物 </a:t>
            </a:r>
            <a:r>
              <a:rPr lang="en-US" sz="4800" dirty="0" smtClean="0"/>
              <a:t>(</a:t>
            </a:r>
            <a:r>
              <a:rPr lang="zh-TW" altLang="en-US" sz="4800" dirty="0" smtClean="0"/>
              <a:t>包括中草藥及健康食品</a:t>
            </a:r>
            <a:r>
              <a:rPr lang="en-US" sz="4800" dirty="0" smtClean="0"/>
              <a:t>)</a:t>
            </a:r>
            <a:r>
              <a:rPr lang="zh-TW" altLang="en-US" sz="4800" dirty="0" smtClean="0"/>
              <a:t>，須先徵詢醫師意見</a:t>
            </a:r>
            <a:endParaRPr lang="zh-TW" altLang="en-US" sz="4800" dirty="0"/>
          </a:p>
        </p:txBody>
      </p:sp>
      <p:sp>
        <p:nvSpPr>
          <p:cNvPr id="15362" name="投影片編號版面配置區 6"/>
          <p:cNvSpPr txBox="1">
            <a:spLocks noGrp="1"/>
          </p:cNvSpPr>
          <p:nvPr/>
        </p:nvSpPr>
        <p:spPr bwMode="auto">
          <a:xfrm>
            <a:off x="8604250" y="6308725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fld id="{C3CDF433-554E-4245-9BA3-2DF52E93F2E2}" type="slidenum">
              <a:rPr kumimoji="0" lang="zh-TW" altLang="en-US" sz="1400" b="1" i="0">
                <a:solidFill>
                  <a:schemeClr val="tx1"/>
                </a:solidFill>
                <a:latin typeface="Gill Sans MT"/>
                <a:ea typeface="微軟正黑體"/>
                <a:cs typeface="微軟正黑體"/>
              </a:rPr>
              <a:pPr algn="ctr"/>
              <a:t>1</a:t>
            </a:fld>
            <a:endParaRPr kumimoji="0" lang="en-US" altLang="zh-TW" sz="1400" b="1" i="0">
              <a:solidFill>
                <a:schemeClr val="tx1"/>
              </a:solidFill>
              <a:latin typeface="Gill Sans MT"/>
              <a:ea typeface="微軟正黑體"/>
              <a:cs typeface="微軟正黑體"/>
            </a:endParaRPr>
          </a:p>
        </p:txBody>
      </p:sp>
      <p:pic>
        <p:nvPicPr>
          <p:cNvPr id="15363" name="Picture 3" descr="dglxasset[12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4988" y="2443163"/>
            <a:ext cx="3103562" cy="393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985000" y="5949950"/>
            <a:ext cx="194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i="0">
                <a:ea typeface="標楷體" pitchFamily="65" charset="-120"/>
              </a:rPr>
              <a:t>主治醫師翁碩駿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3"/>
          <p:cNvGrpSpPr>
            <a:grpSpLocks/>
          </p:cNvGrpSpPr>
          <p:nvPr/>
        </p:nvGrpSpPr>
        <p:grpSpPr bwMode="auto">
          <a:xfrm>
            <a:off x="-20638" y="508000"/>
            <a:ext cx="9144001" cy="6389688"/>
            <a:chOff x="1559" y="295"/>
            <a:chExt cx="5760" cy="4025"/>
          </a:xfrm>
        </p:grpSpPr>
        <p:pic>
          <p:nvPicPr>
            <p:cNvPr id="25607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59" y="799"/>
              <a:ext cx="5760" cy="3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8" name="Picture 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2CCDE9"/>
                </a:clrFrom>
                <a:clrTo>
                  <a:srgbClr val="2CCDE9">
                    <a:alpha val="0"/>
                  </a:srgbClr>
                </a:clrTo>
              </a:clrChange>
            </a:blip>
            <a:srcRect t="-1268" r="32599"/>
            <a:stretch>
              <a:fillRect/>
            </a:stretch>
          </p:blipFill>
          <p:spPr bwMode="auto">
            <a:xfrm>
              <a:off x="4726" y="295"/>
              <a:ext cx="1451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9" name="Picture 6"/>
            <p:cNvPicPr>
              <a:picLocks noChangeAspect="1" noChangeArrowheads="1"/>
            </p:cNvPicPr>
            <p:nvPr/>
          </p:nvPicPr>
          <p:blipFill>
            <a:blip r:embed="rId4"/>
            <a:srcRect t="14583" b="12820"/>
            <a:stretch>
              <a:fillRect/>
            </a:stretch>
          </p:blipFill>
          <p:spPr bwMode="auto">
            <a:xfrm>
              <a:off x="1715" y="300"/>
              <a:ext cx="2714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1016000" y="3573463"/>
            <a:ext cx="647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TW" altLang="en-US" sz="4000" i="0" dirty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  <a:ea typeface="標楷體" pitchFamily="65" charset="-120"/>
                <a:sym typeface="Wingdings" pitchFamily="2" charset="2"/>
              </a:rPr>
              <a:t>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1952625" y="1557338"/>
            <a:ext cx="636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000" i="0" dirty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  <a:ea typeface="標楷體" pitchFamily="65" charset="-120"/>
                <a:sym typeface="Wingdings" pitchFamily="2" charset="2"/>
              </a:rPr>
              <a:t>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4832350" y="1628775"/>
            <a:ext cx="172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TW" altLang="en-US" sz="4000" i="0" dirty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  <a:ea typeface="標楷體" pitchFamily="65" charset="-120"/>
                <a:sym typeface="Wingdings" pitchFamily="2" charset="2"/>
              </a:rPr>
              <a:t>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6061075" y="3530600"/>
            <a:ext cx="172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TW" altLang="en-US" sz="4000" i="0" dirty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  <a:ea typeface="標楷體" pitchFamily="65" charset="-120"/>
                <a:sym typeface="Wingdings" pitchFamily="2" charset="2"/>
              </a:rPr>
              <a:t>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3246438" y="4999038"/>
            <a:ext cx="172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TW" altLang="en-US" sz="4000" i="0" dirty="0">
                <a:solidFill>
                  <a:schemeClr val="tx1">
                    <a:lumMod val="20000"/>
                    <a:lumOff val="80000"/>
                  </a:schemeClr>
                </a:solidFill>
                <a:latin typeface="Arial" charset="0"/>
                <a:ea typeface="標楷體" pitchFamily="65" charset="-120"/>
                <a:sym typeface="Wingdings" pitchFamily="2" charset="2"/>
              </a:rPr>
              <a:t>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</a:rPr>
              <a:t>拒絕來路不明的藥品</a:t>
            </a:r>
          </a:p>
        </p:txBody>
      </p:sp>
      <p:grpSp>
        <p:nvGrpSpPr>
          <p:cNvPr id="26626" name="Group 57"/>
          <p:cNvGrpSpPr>
            <a:grpSpLocks/>
          </p:cNvGrpSpPr>
          <p:nvPr/>
        </p:nvGrpSpPr>
        <p:grpSpPr bwMode="auto">
          <a:xfrm>
            <a:off x="457200" y="152400"/>
            <a:ext cx="8229600" cy="1295400"/>
            <a:chOff x="288" y="96"/>
            <a:chExt cx="5184" cy="816"/>
          </a:xfrm>
        </p:grpSpPr>
        <p:sp>
          <p:nvSpPr>
            <p:cNvPr id="157700" name="Rectangle 4"/>
            <p:cNvSpPr>
              <a:spLocks noChangeArrowheads="1"/>
            </p:cNvSpPr>
            <p:nvPr/>
          </p:nvSpPr>
          <p:spPr bwMode="auto">
            <a:xfrm>
              <a:off x="288" y="624"/>
              <a:ext cx="5184" cy="288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sp>
          <p:nvSpPr>
            <p:cNvPr id="157701" name="Rectangle 5"/>
            <p:cNvSpPr>
              <a:spLocks noChangeArrowheads="1"/>
            </p:cNvSpPr>
            <p:nvPr/>
          </p:nvSpPr>
          <p:spPr bwMode="auto">
            <a:xfrm>
              <a:off x="288" y="96"/>
              <a:ext cx="5184" cy="288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  <p:sp>
          <p:nvSpPr>
            <p:cNvPr id="157702" name="Rectangle 6"/>
            <p:cNvSpPr>
              <a:spLocks noChangeArrowheads="1"/>
            </p:cNvSpPr>
            <p:nvPr/>
          </p:nvSpPr>
          <p:spPr bwMode="auto">
            <a:xfrm>
              <a:off x="288" y="364"/>
              <a:ext cx="5184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endParaRPr>
            </a:p>
          </p:txBody>
        </p:sp>
      </p:grpSp>
      <p:sp>
        <p:nvSpPr>
          <p:cNvPr id="15770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43887" cy="1200150"/>
          </a:xfrm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rgbClr val="FF0000"/>
                </a:solidFill>
              </a:rPr>
              <a:t>正確用藥五大核心能力</a:t>
            </a:r>
            <a:br>
              <a:rPr lang="zh-TW" altLang="en-US" sz="4000" b="1" dirty="0" smtClean="0">
                <a:solidFill>
                  <a:srgbClr val="FF0000"/>
                </a:solidFill>
              </a:rPr>
            </a:br>
            <a:endParaRPr lang="zh-TW" altLang="en-US" sz="4000" b="1" dirty="0" smtClean="0">
              <a:solidFill>
                <a:srgbClr val="000066"/>
              </a:solidFill>
              <a:latin typeface="標楷體" pitchFamily="65" charset="-120"/>
            </a:endParaRPr>
          </a:p>
        </p:txBody>
      </p:sp>
      <p:sp>
        <p:nvSpPr>
          <p:cNvPr id="157742" name="Oval 46"/>
          <p:cNvSpPr>
            <a:spLocks noChangeArrowheads="1"/>
          </p:cNvSpPr>
          <p:nvPr/>
        </p:nvSpPr>
        <p:spPr bwMode="auto">
          <a:xfrm>
            <a:off x="1871663" y="3455988"/>
            <a:ext cx="1800225" cy="180022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TW" sz="13000" b="1" i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  <a:sym typeface="Symbol" pitchFamily="18" charset="2"/>
              </a:rPr>
              <a:t></a:t>
            </a:r>
          </a:p>
        </p:txBody>
      </p:sp>
      <p:sp>
        <p:nvSpPr>
          <p:cNvPr id="157743" name="Oval 47"/>
          <p:cNvSpPr>
            <a:spLocks noChangeArrowheads="1"/>
          </p:cNvSpPr>
          <p:nvPr/>
        </p:nvSpPr>
        <p:spPr bwMode="auto">
          <a:xfrm>
            <a:off x="7343775" y="2843213"/>
            <a:ext cx="1800225" cy="180022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TW" sz="10000" b="1" i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新細明體" pitchFamily="18" charset="-120"/>
                <a:sym typeface="Webdings" pitchFamily="18" charset="2"/>
              </a:rPr>
              <a:t></a:t>
            </a:r>
          </a:p>
        </p:txBody>
      </p:sp>
      <p:sp>
        <p:nvSpPr>
          <p:cNvPr id="157744" name="Oval 48"/>
          <p:cNvSpPr>
            <a:spLocks noChangeArrowheads="1"/>
          </p:cNvSpPr>
          <p:nvPr/>
        </p:nvSpPr>
        <p:spPr bwMode="auto">
          <a:xfrm>
            <a:off x="0" y="2771775"/>
            <a:ext cx="1800225" cy="1619250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TW" sz="10000" b="1" i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新細明體" pitchFamily="18" charset="-120"/>
                <a:sym typeface="Webdings" pitchFamily="18" charset="2"/>
              </a:rPr>
              <a:t></a:t>
            </a:r>
          </a:p>
        </p:txBody>
      </p:sp>
      <p:sp>
        <p:nvSpPr>
          <p:cNvPr id="157745" name="Oval 49"/>
          <p:cNvSpPr>
            <a:spLocks noChangeArrowheads="1"/>
          </p:cNvSpPr>
          <p:nvPr/>
        </p:nvSpPr>
        <p:spPr bwMode="auto">
          <a:xfrm>
            <a:off x="3600450" y="2806700"/>
            <a:ext cx="1800225" cy="180022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TW" sz="10000" b="1" i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新細明體" pitchFamily="18" charset="-120"/>
                <a:sym typeface="Webdings" pitchFamily="18" charset="2"/>
              </a:rPr>
              <a:t>$</a:t>
            </a:r>
          </a:p>
        </p:txBody>
      </p:sp>
      <p:sp>
        <p:nvSpPr>
          <p:cNvPr id="157746" name="Oval 50"/>
          <p:cNvSpPr>
            <a:spLocks noChangeArrowheads="1"/>
          </p:cNvSpPr>
          <p:nvPr/>
        </p:nvSpPr>
        <p:spPr bwMode="auto">
          <a:xfrm>
            <a:off x="5543550" y="3455988"/>
            <a:ext cx="1800225" cy="180022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TW" sz="13000" b="1" i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  <a:sym typeface="Webdings" pitchFamily="18" charset="2"/>
              </a:rPr>
              <a:t></a:t>
            </a:r>
          </a:p>
        </p:txBody>
      </p:sp>
      <p:sp>
        <p:nvSpPr>
          <p:cNvPr id="26633" name="Text Box 51"/>
          <p:cNvSpPr txBox="1">
            <a:spLocks noChangeArrowheads="1"/>
          </p:cNvSpPr>
          <p:nvPr/>
        </p:nvSpPr>
        <p:spPr bwMode="auto">
          <a:xfrm>
            <a:off x="395288" y="4606925"/>
            <a:ext cx="1122362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300" b="1" i="0">
                <a:solidFill>
                  <a:srgbClr val="003366"/>
                </a:solidFill>
                <a:ea typeface="標楷體" pitchFamily="65" charset="-120"/>
              </a:rPr>
              <a:t>不聽</a:t>
            </a:r>
            <a:r>
              <a:rPr lang="zh-TW" altLang="en-US" sz="2000" b="1" i="0">
                <a:solidFill>
                  <a:srgbClr val="003366"/>
                </a:solidFill>
                <a:ea typeface="標楷體" pitchFamily="65" charset="-120"/>
              </a:rPr>
              <a:t>別人推薦的藥</a:t>
            </a:r>
          </a:p>
        </p:txBody>
      </p:sp>
      <p:sp>
        <p:nvSpPr>
          <p:cNvPr id="26634" name="Text Box 52"/>
          <p:cNvSpPr txBox="1">
            <a:spLocks noChangeArrowheads="1"/>
          </p:cNvSpPr>
          <p:nvPr/>
        </p:nvSpPr>
        <p:spPr bwMode="auto">
          <a:xfrm>
            <a:off x="2087563" y="5264150"/>
            <a:ext cx="170815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300" b="1" i="0">
                <a:solidFill>
                  <a:srgbClr val="003366"/>
                </a:solidFill>
                <a:ea typeface="標楷體" pitchFamily="65" charset="-120"/>
              </a:rPr>
              <a:t>不信</a:t>
            </a:r>
          </a:p>
          <a:p>
            <a:r>
              <a:rPr lang="zh-TW" altLang="en-US" sz="2000" b="1" i="0">
                <a:solidFill>
                  <a:srgbClr val="003366"/>
                </a:solidFill>
                <a:ea typeface="標楷體" pitchFamily="65" charset="-120"/>
              </a:rPr>
              <a:t>神奇療效的藥</a:t>
            </a:r>
          </a:p>
        </p:txBody>
      </p:sp>
      <p:sp>
        <p:nvSpPr>
          <p:cNvPr id="26635" name="Text Box 53"/>
          <p:cNvSpPr txBox="1">
            <a:spLocks noChangeArrowheads="1"/>
          </p:cNvSpPr>
          <p:nvPr/>
        </p:nvSpPr>
        <p:spPr bwMode="auto">
          <a:xfrm>
            <a:off x="3779838" y="4606925"/>
            <a:ext cx="196215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300" b="1" i="0">
                <a:solidFill>
                  <a:srgbClr val="003366"/>
                </a:solidFill>
                <a:ea typeface="標楷體" pitchFamily="65" charset="-120"/>
              </a:rPr>
              <a:t>不買</a:t>
            </a:r>
          </a:p>
          <a:p>
            <a:r>
              <a:rPr lang="zh-TW" altLang="en-US" sz="2000" b="1" i="0">
                <a:solidFill>
                  <a:srgbClr val="003366"/>
                </a:solidFill>
                <a:ea typeface="標楷體" pitchFamily="65" charset="-120"/>
              </a:rPr>
              <a:t>地攤、夜市、</a:t>
            </a:r>
          </a:p>
          <a:p>
            <a:r>
              <a:rPr lang="zh-TW" altLang="en-US" sz="2000" b="1" i="0">
                <a:solidFill>
                  <a:srgbClr val="003366"/>
                </a:solidFill>
                <a:ea typeface="標楷體" pitchFamily="65" charset="-120"/>
              </a:rPr>
              <a:t>網路、遊覽車上</a:t>
            </a:r>
          </a:p>
          <a:p>
            <a:r>
              <a:rPr lang="zh-TW" altLang="en-US" sz="2000" b="1" i="0">
                <a:solidFill>
                  <a:srgbClr val="003366"/>
                </a:solidFill>
                <a:ea typeface="標楷體" pitchFamily="65" charset="-120"/>
              </a:rPr>
              <a:t>賣的藥</a:t>
            </a:r>
          </a:p>
        </p:txBody>
      </p:sp>
      <p:sp>
        <p:nvSpPr>
          <p:cNvPr id="26636" name="Text Box 54"/>
          <p:cNvSpPr txBox="1">
            <a:spLocks noChangeArrowheads="1"/>
          </p:cNvSpPr>
          <p:nvPr/>
        </p:nvSpPr>
        <p:spPr bwMode="auto">
          <a:xfrm>
            <a:off x="5940425" y="5264150"/>
            <a:ext cx="170815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300" b="1" i="0">
                <a:solidFill>
                  <a:srgbClr val="003366"/>
                </a:solidFill>
                <a:ea typeface="標楷體" pitchFamily="65" charset="-120"/>
              </a:rPr>
              <a:t>不吃</a:t>
            </a:r>
          </a:p>
          <a:p>
            <a:r>
              <a:rPr lang="zh-TW" altLang="en-US" sz="2000" b="1" i="0">
                <a:solidFill>
                  <a:srgbClr val="003366"/>
                </a:solidFill>
                <a:ea typeface="標楷體" pitchFamily="65" charset="-120"/>
              </a:rPr>
              <a:t>別人贈送的藥</a:t>
            </a:r>
          </a:p>
        </p:txBody>
      </p:sp>
      <p:sp>
        <p:nvSpPr>
          <p:cNvPr id="26637" name="Text Box 55"/>
          <p:cNvSpPr txBox="1">
            <a:spLocks noChangeArrowheads="1"/>
          </p:cNvSpPr>
          <p:nvPr/>
        </p:nvSpPr>
        <p:spPr bwMode="auto">
          <a:xfrm>
            <a:off x="7689850" y="4679950"/>
            <a:ext cx="145415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300" b="1" i="0">
                <a:solidFill>
                  <a:srgbClr val="003366"/>
                </a:solidFill>
                <a:ea typeface="標楷體" pitchFamily="65" charset="-120"/>
              </a:rPr>
              <a:t>不推薦</a:t>
            </a:r>
          </a:p>
          <a:p>
            <a:r>
              <a:rPr lang="zh-TW" altLang="en-US" sz="2000" b="1" i="0">
                <a:solidFill>
                  <a:srgbClr val="003366"/>
                </a:solidFill>
                <a:ea typeface="標楷體" pitchFamily="65" charset="-120"/>
              </a:rPr>
              <a:t>藥品給別人</a:t>
            </a:r>
          </a:p>
        </p:txBody>
      </p:sp>
      <p:sp>
        <p:nvSpPr>
          <p:cNvPr id="156758" name="AutoShape 86"/>
          <p:cNvSpPr>
            <a:spLocks noChangeArrowheads="1"/>
          </p:cNvSpPr>
          <p:nvPr/>
        </p:nvSpPr>
        <p:spPr bwMode="auto">
          <a:xfrm>
            <a:off x="0" y="2771775"/>
            <a:ext cx="1871663" cy="1800225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b="1" i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新細明體" pitchFamily="18" charset="-120"/>
            </a:endParaRPr>
          </a:p>
        </p:txBody>
      </p:sp>
      <p:sp>
        <p:nvSpPr>
          <p:cNvPr id="2" name="AutoShape 86"/>
          <p:cNvSpPr>
            <a:spLocks noChangeArrowheads="1"/>
          </p:cNvSpPr>
          <p:nvPr/>
        </p:nvSpPr>
        <p:spPr bwMode="auto">
          <a:xfrm>
            <a:off x="1800225" y="3419475"/>
            <a:ext cx="1871663" cy="1800225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b="1" i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新細明體" pitchFamily="18" charset="-120"/>
            </a:endParaRPr>
          </a:p>
        </p:txBody>
      </p:sp>
      <p:sp>
        <p:nvSpPr>
          <p:cNvPr id="3" name="AutoShape 86"/>
          <p:cNvSpPr>
            <a:spLocks noChangeArrowheads="1"/>
          </p:cNvSpPr>
          <p:nvPr/>
        </p:nvSpPr>
        <p:spPr bwMode="auto">
          <a:xfrm>
            <a:off x="3600450" y="2771775"/>
            <a:ext cx="1871663" cy="1871663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b="1" i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新細明體" pitchFamily="18" charset="-120"/>
            </a:endParaRPr>
          </a:p>
        </p:txBody>
      </p:sp>
      <p:sp>
        <p:nvSpPr>
          <p:cNvPr id="4" name="AutoShape 86"/>
          <p:cNvSpPr>
            <a:spLocks noChangeArrowheads="1"/>
          </p:cNvSpPr>
          <p:nvPr/>
        </p:nvSpPr>
        <p:spPr bwMode="auto">
          <a:xfrm>
            <a:off x="5508625" y="3455988"/>
            <a:ext cx="1871663" cy="1871662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b="1" i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新細明體" pitchFamily="18" charset="-120"/>
            </a:endParaRPr>
          </a:p>
        </p:txBody>
      </p:sp>
      <p:sp>
        <p:nvSpPr>
          <p:cNvPr id="5" name="AutoShape 86"/>
          <p:cNvSpPr>
            <a:spLocks noChangeArrowheads="1"/>
          </p:cNvSpPr>
          <p:nvPr/>
        </p:nvSpPr>
        <p:spPr bwMode="auto">
          <a:xfrm>
            <a:off x="7272338" y="2843213"/>
            <a:ext cx="1871662" cy="1871662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b="1" i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5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5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5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5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5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6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6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42" grpId="0" animBg="1"/>
      <p:bldP spid="157743" grpId="0" animBg="1"/>
      <p:bldP spid="157744" grpId="0" animBg="1"/>
      <p:bldP spid="157745" grpId="0" animBg="1"/>
      <p:bldP spid="1577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徵詢醫師意見的重要性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600"/>
              </a:lnSpc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</a:rPr>
              <a:t>醫師會全盤考量病患病情</a:t>
            </a:r>
            <a:r>
              <a:rPr lang="en-US" altLang="zh-TW" sz="2400" dirty="0" smtClean="0">
                <a:solidFill>
                  <a:srgbClr val="000000"/>
                </a:solidFill>
                <a:latin typeface="標楷體" pitchFamily="65" charset="-120"/>
              </a:rPr>
              <a:t>(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</a:rPr>
              <a:t>疼痛，開始持續時間，嚴重或紓緩，及其他身體不適</a:t>
            </a:r>
            <a:r>
              <a:rPr lang="en-US" altLang="zh-TW" sz="2400" dirty="0" smtClean="0">
                <a:solidFill>
                  <a:srgbClr val="000000"/>
                </a:solidFill>
                <a:latin typeface="標楷體" pitchFamily="65" charset="-120"/>
              </a:rPr>
              <a:t>)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</a:rPr>
              <a:t>。</a:t>
            </a:r>
            <a:endParaRPr lang="en-US" altLang="zh-TW" sz="2400" dirty="0" smtClean="0">
              <a:solidFill>
                <a:srgbClr val="000000"/>
              </a:solidFill>
              <a:latin typeface="標楷體" pitchFamily="65" charset="-120"/>
            </a:endParaRPr>
          </a:p>
          <a:p>
            <a:pPr>
              <a:lnSpc>
                <a:spcPts val="2600"/>
              </a:lnSpc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</a:rPr>
              <a:t>有無對藥品過敏或食物過敏，喝酒或特殊飲食習慣做綜合判斷。</a:t>
            </a:r>
            <a:endParaRPr lang="en-US" altLang="zh-TW" sz="2400" dirty="0" smtClean="0">
              <a:solidFill>
                <a:srgbClr val="000000"/>
              </a:solidFill>
              <a:latin typeface="標楷體" pitchFamily="65" charset="-120"/>
            </a:endParaRPr>
          </a:p>
          <a:p>
            <a:pPr>
              <a:lnSpc>
                <a:spcPts val="2600"/>
              </a:lnSpc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</a:rPr>
              <a:t>特殊體質 </a:t>
            </a:r>
            <a:r>
              <a:rPr lang="en-US" altLang="zh-TW" sz="2400" dirty="0" smtClean="0">
                <a:solidFill>
                  <a:srgbClr val="000000"/>
                </a:solidFill>
                <a:latin typeface="標楷體" pitchFamily="65" charset="-120"/>
              </a:rPr>
              <a:t>(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</a:rPr>
              <a:t>準備懷孕、已懷孕或授乳的女性。</a:t>
            </a:r>
            <a:r>
              <a:rPr lang="en-US" altLang="zh-TW" sz="2400" dirty="0" smtClean="0">
                <a:solidFill>
                  <a:srgbClr val="000000"/>
                </a:solidFill>
                <a:latin typeface="標楷體" pitchFamily="65" charset="-120"/>
              </a:rPr>
              <a:t>)</a:t>
            </a:r>
            <a:endParaRPr lang="zh-TW" altLang="en-US" sz="2400" dirty="0" smtClean="0">
              <a:solidFill>
                <a:srgbClr val="000000"/>
              </a:solidFill>
              <a:latin typeface="標楷體" pitchFamily="65" charset="-120"/>
            </a:endParaRPr>
          </a:p>
          <a:p>
            <a:pPr marL="457200" indent="-457200">
              <a:lnSpc>
                <a:spcPts val="2600"/>
              </a:lnSpc>
              <a:defRPr/>
            </a:pPr>
            <a:r>
              <a:rPr lang="zh-TW" alt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</a:rPr>
              <a:t>清楚我生過的病</a:t>
            </a:r>
            <a:r>
              <a:rPr lang="en-US" altLang="zh-TW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</a:rPr>
              <a:t>(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</a:rPr>
              <a:t>腎臟病、胃潰瘍或出血、心臟病、高血壓、中風</a:t>
            </a:r>
            <a:r>
              <a:rPr lang="en-US" altLang="zh-TW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</a:rPr>
              <a:t>)</a:t>
            </a:r>
          </a:p>
          <a:p>
            <a:pPr>
              <a:lnSpc>
                <a:spcPts val="2600"/>
              </a:lnSpc>
              <a:defRPr/>
            </a:pPr>
            <a:r>
              <a:rPr lang="zh-TW" alt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</a:rPr>
              <a:t>了解目前正在使用的藥品</a:t>
            </a:r>
            <a:r>
              <a:rPr lang="en-US" altLang="zh-TW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</a:rPr>
              <a:t>(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</a:rPr>
              <a:t>類固醇藥品、抗凝血劑、長時間服藥、其他</a:t>
            </a:r>
            <a:r>
              <a:rPr lang="en-US" altLang="zh-TW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</a:rPr>
              <a:t>)</a:t>
            </a:r>
          </a:p>
          <a:p>
            <a:pPr>
              <a:lnSpc>
                <a:spcPts val="2600"/>
              </a:lnSpc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</a:rPr>
              <a:t>避免重複用藥。</a:t>
            </a:r>
            <a:endParaRPr lang="en-US" altLang="zh-TW" sz="2400" dirty="0" smtClean="0">
              <a:solidFill>
                <a:srgbClr val="000000"/>
              </a:solidFill>
              <a:latin typeface="標楷體" pitchFamily="65" charset="-120"/>
            </a:endParaRPr>
          </a:p>
          <a:p>
            <a:pPr>
              <a:lnSpc>
                <a:spcPts val="2600"/>
              </a:lnSpc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</a:rPr>
              <a:t>能知道藥物的不當使用對身體的危害。</a:t>
            </a:r>
            <a:endParaRPr lang="en-US" altLang="zh-TW" sz="2400" dirty="0" smtClean="0">
              <a:solidFill>
                <a:srgbClr val="000000"/>
              </a:solidFill>
              <a:latin typeface="標楷體" pitchFamily="65" charset="-120"/>
            </a:endParaRPr>
          </a:p>
          <a:p>
            <a:pPr>
              <a:lnSpc>
                <a:spcPts val="2600"/>
              </a:lnSpc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</a:rPr>
              <a:t>正確判別用藥核心能力。</a:t>
            </a:r>
          </a:p>
          <a:p>
            <a:pPr>
              <a:lnSpc>
                <a:spcPts val="2600"/>
              </a:lnSpc>
              <a:buFontTx/>
              <a:buNone/>
              <a:defRPr/>
            </a:pPr>
            <a:endParaRPr lang="zh-TW" altLang="en-US" sz="2400" dirty="0" smtClean="0">
              <a:solidFill>
                <a:srgbClr val="993300"/>
              </a:solidFill>
              <a:latin typeface="標楷體" pitchFamily="65" charset="-120"/>
            </a:endParaRPr>
          </a:p>
          <a:p>
            <a:pPr>
              <a:defRPr/>
            </a:pPr>
            <a:endParaRPr lang="zh-TW" altLang="en-US" sz="2400" dirty="0">
              <a:latin typeface="標楷體" pitchFamily="65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6"/>
          <p:cNvSpPr txBox="1">
            <a:spLocks noGrp="1" noChangeArrowheads="1"/>
          </p:cNvSpPr>
          <p:nvPr/>
        </p:nvSpPr>
        <p:spPr bwMode="auto">
          <a:xfrm>
            <a:off x="6858000" y="63246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486A547-98E8-4B92-821E-CFE904FB8425}" type="slidenum">
              <a:rPr kumimoji="0" lang="en-US" altLang="zh-TW" sz="2000" i="0">
                <a:solidFill>
                  <a:srgbClr val="0000FF"/>
                </a:solidFill>
                <a:latin typeface="+mn-lt"/>
                <a:ea typeface="+mn-ea"/>
              </a:rPr>
              <a:pPr algn="r">
                <a:defRPr/>
              </a:pPr>
              <a:t>13</a:t>
            </a:fld>
            <a:endParaRPr kumimoji="0" lang="en-US" altLang="zh-TW" sz="2000" i="0">
              <a:solidFill>
                <a:srgbClr val="0000FF"/>
              </a:solidFill>
              <a:latin typeface="+mn-lt"/>
              <a:ea typeface="+mn-ea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4600" y="1600200"/>
            <a:ext cx="4114800" cy="2087563"/>
          </a:xfrm>
          <a:noFill/>
        </p:spPr>
        <p:txBody>
          <a:bodyPr/>
          <a:lstStyle/>
          <a:p>
            <a:r>
              <a:rPr lang="zh-TW" altLang="en-US" sz="5400" b="1" smtClean="0">
                <a:solidFill>
                  <a:srgbClr val="0404CA"/>
                </a:solidFill>
                <a:effectLst/>
                <a:latin typeface="新細明體" charset="-120"/>
              </a:rPr>
              <a:t>謝謝聆聽</a:t>
            </a:r>
            <a:br>
              <a:rPr lang="zh-TW" altLang="en-US" sz="5400" b="1" smtClean="0">
                <a:solidFill>
                  <a:srgbClr val="0404CA"/>
                </a:solidFill>
                <a:effectLst/>
                <a:latin typeface="新細明體" charset="-120"/>
              </a:rPr>
            </a:br>
            <a:r>
              <a:rPr lang="zh-TW" altLang="en-US" sz="5400" b="1" smtClean="0">
                <a:solidFill>
                  <a:srgbClr val="0404CA"/>
                </a:solidFill>
                <a:effectLst/>
                <a:latin typeface="新細明體" charset="-120"/>
              </a:rPr>
              <a:t>敬請指教</a:t>
            </a:r>
          </a:p>
        </p:txBody>
      </p:sp>
      <p:pic>
        <p:nvPicPr>
          <p:cNvPr id="28675" name="Picture 3" descr="y0060-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0"/>
            <a:ext cx="403225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1638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>
                <a:latin typeface="新細明體" charset="-120"/>
              </a:rPr>
              <a:t>國人用藥問題</a:t>
            </a:r>
            <a:endParaRPr lang="en-US" altLang="zh-TW" smtClean="0">
              <a:latin typeface="新細明體" charset="-120"/>
            </a:endParaRPr>
          </a:p>
          <a:p>
            <a:r>
              <a:rPr lang="zh-TW" altLang="en-US" smtClean="0">
                <a:latin typeface="新細明體" charset="-120"/>
              </a:rPr>
              <a:t>服藥遵醫囑性很重要</a:t>
            </a:r>
            <a:endParaRPr lang="en-US" altLang="zh-TW" smtClean="0">
              <a:latin typeface="新細明體" charset="-120"/>
            </a:endParaRPr>
          </a:p>
          <a:p>
            <a:r>
              <a:rPr lang="zh-TW" altLang="en-US" smtClean="0">
                <a:latin typeface="新細明體" charset="-120"/>
              </a:rPr>
              <a:t>錯誤的用藥行為</a:t>
            </a:r>
            <a:endParaRPr lang="en-US" altLang="zh-TW" smtClean="0">
              <a:latin typeface="新細明體" charset="-120"/>
            </a:endParaRPr>
          </a:p>
          <a:p>
            <a:r>
              <a:rPr lang="zh-TW" altLang="en-US" smtClean="0">
                <a:latin typeface="新細明體" charset="-120"/>
              </a:rPr>
              <a:t>藥物服用過量的副作用</a:t>
            </a:r>
            <a:endParaRPr lang="en-US" altLang="zh-TW" smtClean="0">
              <a:latin typeface="新細明體" charset="-120"/>
            </a:endParaRPr>
          </a:p>
          <a:p>
            <a:r>
              <a:rPr lang="zh-TW" altLang="en-US" smtClean="0">
                <a:latin typeface="新細明體" charset="-120"/>
              </a:rPr>
              <a:t>中草藥的不良影響</a:t>
            </a:r>
            <a:endParaRPr lang="en-US" altLang="zh-TW" smtClean="0">
              <a:latin typeface="新細明體" charset="-120"/>
            </a:endParaRPr>
          </a:p>
          <a:p>
            <a:r>
              <a:rPr lang="zh-TW" altLang="en-US" smtClean="0">
                <a:latin typeface="新細明體" charset="-120"/>
              </a:rPr>
              <a:t>劣質健康食品的危害</a:t>
            </a:r>
            <a:endParaRPr lang="en-US" altLang="zh-TW" smtClean="0">
              <a:latin typeface="新細明體" charset="-120"/>
            </a:endParaRPr>
          </a:p>
          <a:p>
            <a:r>
              <a:rPr lang="zh-TW" altLang="en-US" smtClean="0">
                <a:latin typeface="新細明體" charset="-120"/>
              </a:rPr>
              <a:t>教導正確使用藥物</a:t>
            </a:r>
            <a:endParaRPr lang="en-US" altLang="zh-TW" smtClean="0">
              <a:latin typeface="新細明體" charset="-120"/>
            </a:endParaRPr>
          </a:p>
          <a:p>
            <a:r>
              <a:rPr lang="zh-TW" altLang="en-US" smtClean="0">
                <a:latin typeface="新細明體" charset="-120"/>
              </a:rPr>
              <a:t>徵詢醫師意見的重要性</a:t>
            </a:r>
            <a:endParaRPr lang="en-US" altLang="zh-TW" smtClean="0">
              <a:latin typeface="新細明體" charset="-120"/>
            </a:endParaRPr>
          </a:p>
          <a:p>
            <a:endParaRPr lang="en-US" altLang="zh-TW" smtClean="0">
              <a:latin typeface="新細明體" charset="-120"/>
            </a:endParaRPr>
          </a:p>
          <a:p>
            <a:endParaRPr lang="zh-TW" altLang="en-US" smtClean="0">
              <a:latin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國人用藥問題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smtClean="0">
                <a:latin typeface="標楷體" pitchFamily="65" charset="-120"/>
              </a:rPr>
              <a:t>全民健保研究發現國人之三種主要用藥問題</a:t>
            </a:r>
            <a:r>
              <a:rPr lang="en-US" altLang="zh-TW" sz="2800" smtClean="0">
                <a:latin typeface="標楷體" pitchFamily="65" charset="-120"/>
              </a:rPr>
              <a:t>:</a:t>
            </a:r>
            <a:r>
              <a:rPr lang="zh-TW" altLang="en-US" sz="2800" smtClean="0">
                <a:latin typeface="標楷體" pitchFamily="65" charset="-120"/>
              </a:rPr>
              <a:t>重複用藥、不適當用藥、與藥物長期使用造成之健康危害。</a:t>
            </a:r>
          </a:p>
          <a:p>
            <a:r>
              <a:rPr lang="zh-TW" altLang="en-US" sz="2800" smtClean="0">
                <a:latin typeface="標楷體" pitchFamily="65" charset="-120"/>
              </a:rPr>
              <a:t>台灣在</a:t>
            </a:r>
            <a:r>
              <a:rPr lang="en-US" altLang="zh-TW" sz="2800" smtClean="0">
                <a:latin typeface="標楷體" pitchFamily="65" charset="-120"/>
              </a:rPr>
              <a:t>2011</a:t>
            </a:r>
            <a:r>
              <a:rPr lang="zh-TW" altLang="en-US" sz="2800" smtClean="0">
                <a:latin typeface="標楷體" pitchFamily="65" charset="-120"/>
              </a:rPr>
              <a:t>年洗腎人口密度達全球第一， 堪稱「國病」</a:t>
            </a:r>
            <a:r>
              <a:rPr lang="en-US" altLang="zh-TW" sz="2800" smtClean="0">
                <a:latin typeface="標楷體" pitchFamily="65" charset="-120"/>
              </a:rPr>
              <a:t>(</a:t>
            </a:r>
            <a:r>
              <a:rPr lang="zh-TW" altLang="en-US" sz="2800" smtClean="0">
                <a:latin typeface="標楷體" pitchFamily="65" charset="-120"/>
              </a:rPr>
              <a:t>美國腎臟註冊資料</a:t>
            </a:r>
            <a:r>
              <a:rPr lang="en-US" altLang="zh-TW" sz="2800" smtClean="0">
                <a:latin typeface="標楷體" pitchFamily="65" charset="-120"/>
              </a:rPr>
              <a:t>United States Renal Data System, USRDS) </a:t>
            </a:r>
            <a:r>
              <a:rPr lang="zh-TW" altLang="en-US" sz="2800" smtClean="0">
                <a:latin typeface="標楷體" pitchFamily="65" charset="-120"/>
              </a:rPr>
              <a:t>。</a:t>
            </a:r>
          </a:p>
          <a:p>
            <a:r>
              <a:rPr lang="zh-TW" altLang="en-US" sz="2800" smtClean="0">
                <a:latin typeface="標楷體" pitchFamily="65" charset="-120"/>
              </a:rPr>
              <a:t>部份民眾欠缺正確用藥素養，或服用不明來源的藥物。</a:t>
            </a:r>
          </a:p>
          <a:p>
            <a:r>
              <a:rPr lang="zh-TW" altLang="en-US" sz="2800" smtClean="0">
                <a:latin typeface="標楷體" pitchFamily="65" charset="-120"/>
              </a:rPr>
              <a:t>偽劣假藥充斥坊間，販售途徑多元。</a:t>
            </a:r>
            <a:endParaRPr lang="en-US" altLang="zh-TW" sz="2800" smtClean="0">
              <a:latin typeface="標楷體" pitchFamily="65" charset="-120"/>
            </a:endParaRPr>
          </a:p>
          <a:p>
            <a:r>
              <a:rPr lang="zh-TW" altLang="en-US" sz="2800" smtClean="0">
                <a:latin typeface="標楷體" pitchFamily="65" charset="-120"/>
              </a:rPr>
              <a:t>過量使用、錯誤使用藥物、藥物使用時間不對、來路不明藥物、地下電台藥物以及健康食品。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148138" y="2382838"/>
            <a:ext cx="260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1200" i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</a:t>
            </a:r>
            <a:endParaRPr lang="zh-TW" altLang="en-US" i="0">
              <a:solidFill>
                <a:schemeClr val="tx1"/>
              </a:solidFill>
              <a:latin typeface="Arial" charset="0"/>
              <a:ea typeface="新細明體" pitchFamily="18" charset="-120"/>
              <a:cs typeface="Times New Roman" pitchFamily="18" charset="0"/>
            </a:endParaRPr>
          </a:p>
        </p:txBody>
      </p:sp>
      <p:pic>
        <p:nvPicPr>
          <p:cNvPr id="17412" name="Picture 6" descr="dglxasset[2]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4175" y="4475163"/>
            <a:ext cx="10604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為什麼服藥遵醫囑性很重要</a:t>
            </a:r>
            <a:endParaRPr lang="en-US" altLang="zh-TW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30000"/>
              </a:spcBef>
            </a:pPr>
            <a:r>
              <a:rPr lang="zh-TW" altLang="en-US" sz="2800" smtClean="0">
                <a:latin typeface="標楷體" pitchFamily="65" charset="-120"/>
              </a:rPr>
              <a:t>藥物有其釋放、吸收、分布、代謝及排泄功能。</a:t>
            </a:r>
            <a:endParaRPr lang="en-US" altLang="zh-TW" sz="2800" smtClean="0">
              <a:latin typeface="標楷體" pitchFamily="65" charset="-120"/>
            </a:endParaRPr>
          </a:p>
          <a:p>
            <a:pPr marL="0" indent="0">
              <a:spcBef>
                <a:spcPct val="30000"/>
              </a:spcBef>
            </a:pPr>
            <a:r>
              <a:rPr lang="zh-TW" altLang="en-US" sz="2800" smtClean="0">
                <a:latin typeface="標楷體" pitchFamily="65" charset="-120"/>
              </a:rPr>
              <a:t>做明智的藥物消費者，由於藥能治病，也會致命。</a:t>
            </a:r>
            <a:endParaRPr lang="en-US" altLang="zh-TW" sz="2800" smtClean="0">
              <a:latin typeface="標楷體" pitchFamily="65" charset="-120"/>
            </a:endParaRPr>
          </a:p>
          <a:p>
            <a:pPr marL="0" indent="0">
              <a:spcBef>
                <a:spcPct val="30000"/>
              </a:spcBef>
            </a:pPr>
            <a:r>
              <a:rPr lang="zh-TW" altLang="en-US" sz="2800" smtClean="0">
                <a:latin typeface="標楷體" pitchFamily="65" charset="-120"/>
              </a:rPr>
              <a:t>藥物教育是指經由教導及溝通</a:t>
            </a:r>
            <a:r>
              <a:rPr lang="en-US" altLang="zh-TW" sz="2800" smtClean="0">
                <a:latin typeface="標楷體" pitchFamily="65" charset="-120"/>
              </a:rPr>
              <a:t>(teaching and communicating)</a:t>
            </a:r>
            <a:r>
              <a:rPr lang="zh-TW" altLang="en-US" sz="2800" smtClean="0">
                <a:latin typeface="標楷體" pitchFamily="65" charset="-120"/>
              </a:rPr>
              <a:t>，來協助民眾避免因濫用各式藥物所導致的傷害。   </a:t>
            </a:r>
          </a:p>
          <a:p>
            <a:pPr marL="0" indent="0">
              <a:spcBef>
                <a:spcPct val="30000"/>
              </a:spcBef>
            </a:pPr>
            <a:endParaRPr lang="zh-TW" altLang="en-US" sz="2800" smtClean="0">
              <a:solidFill>
                <a:srgbClr val="990033"/>
              </a:solidFill>
              <a:latin typeface="標楷體" pitchFamily="65" charset="-120"/>
            </a:endParaRPr>
          </a:p>
          <a:p>
            <a:pPr marL="0" indent="0">
              <a:spcBef>
                <a:spcPct val="30000"/>
              </a:spcBef>
              <a:buFontTx/>
              <a:buNone/>
            </a:pPr>
            <a:endParaRPr lang="zh-TW" altLang="en-US" sz="2800" smtClean="0">
              <a:latin typeface="華康儷粗圓"/>
              <a:ea typeface="華康儷粗圓"/>
              <a:cs typeface="華康儷粗圓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619500" y="202565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1200" i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</a:t>
            </a:r>
            <a:endParaRPr lang="zh-TW" altLang="en-US" i="0">
              <a:solidFill>
                <a:schemeClr val="tx1"/>
              </a:solidFill>
              <a:latin typeface="Arial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44450" y="6130925"/>
            <a:ext cx="8999538" cy="584200"/>
          </a:xfrm>
          <a:prstGeom prst="rect">
            <a:avLst/>
          </a:prstGeom>
          <a:solidFill>
            <a:srgbClr val="FCF57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79343"/>
            </a:prst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endParaRPr lang="zh-TW" altLang="en-US" sz="3200">
              <a:solidFill>
                <a:schemeClr val="tx1"/>
              </a:solidFill>
              <a:latin typeface="華康儷粗圓"/>
              <a:ea typeface="華康儷粗圓"/>
              <a:cs typeface="華康儷粗圓"/>
            </a:endParaRPr>
          </a:p>
        </p:txBody>
      </p:sp>
      <p:pic>
        <p:nvPicPr>
          <p:cNvPr id="7475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6850" y="5437188"/>
            <a:ext cx="1246188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 descr="dglxasset[10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50" y="4389438"/>
            <a:ext cx="2117725" cy="240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錯誤的用藥行為</a:t>
            </a:r>
            <a:endParaRPr lang="zh-TW" altLang="en-US" dirty="0"/>
          </a:p>
        </p:txBody>
      </p:sp>
      <p:sp>
        <p:nvSpPr>
          <p:cNvPr id="1945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282575" eaLnBrk="1" hangingPunct="1">
              <a:spcBef>
                <a:spcPts val="1800"/>
              </a:spcBef>
            </a:pPr>
            <a:r>
              <a:rPr lang="zh-TW" altLang="en-US" sz="2800" smtClean="0">
                <a:latin typeface="新細明體" charset="-120"/>
              </a:rPr>
              <a:t>民眾常發生的錯誤用藥行為：道聽塗說、自己不遵循醫囑、把自己當醫師、更離譜是質疑資深醫師的專業、愛逛醫院拿藥、亂用家人的藥。</a:t>
            </a:r>
            <a:endParaRPr lang="en-US" altLang="zh-TW" sz="2800" smtClean="0">
              <a:latin typeface="新細明體" charset="-120"/>
            </a:endParaRPr>
          </a:p>
          <a:p>
            <a:pPr marL="365125" indent="-282575" eaLnBrk="1" hangingPunct="1">
              <a:spcBef>
                <a:spcPts val="1800"/>
              </a:spcBef>
            </a:pPr>
            <a:r>
              <a:rPr lang="zh-TW" altLang="en-US" sz="2800" smtClean="0">
                <a:latin typeface="新細明體" charset="-120"/>
              </a:rPr>
              <a:t>用藥知識來自非專業人員及場所：電視</a:t>
            </a:r>
            <a:r>
              <a:rPr lang="en-US" altLang="zh-TW" sz="2800" smtClean="0">
                <a:latin typeface="新細明體" charset="-120"/>
              </a:rPr>
              <a:t>(44.1%)</a:t>
            </a:r>
            <a:r>
              <a:rPr lang="zh-TW" altLang="en-US" sz="2800" smtClean="0">
                <a:latin typeface="新細明體" charset="-120"/>
              </a:rPr>
              <a:t>、收音機</a:t>
            </a:r>
            <a:r>
              <a:rPr lang="en-US" altLang="zh-TW" sz="2800" smtClean="0">
                <a:latin typeface="新細明體" charset="-120"/>
              </a:rPr>
              <a:t>(8.6%)</a:t>
            </a:r>
            <a:r>
              <a:rPr lang="zh-TW" altLang="en-US" sz="2800" smtClean="0">
                <a:latin typeface="新細明體" charset="-120"/>
              </a:rPr>
              <a:t>、報紙</a:t>
            </a:r>
            <a:r>
              <a:rPr lang="en-US" altLang="zh-TW" sz="2800" smtClean="0">
                <a:latin typeface="新細明體" charset="-120"/>
              </a:rPr>
              <a:t>(29.3%)</a:t>
            </a:r>
            <a:r>
              <a:rPr lang="zh-TW" altLang="en-US" sz="2800" smtClean="0">
                <a:latin typeface="新細明體" charset="-120"/>
              </a:rPr>
              <a:t>、親友</a:t>
            </a:r>
            <a:r>
              <a:rPr lang="en-US" altLang="zh-TW" sz="2800" smtClean="0">
                <a:latin typeface="新細明體" charset="-120"/>
              </a:rPr>
              <a:t>(31.4%)</a:t>
            </a:r>
            <a:r>
              <a:rPr lang="zh-TW" altLang="en-US" sz="2800" smtClean="0">
                <a:latin typeface="新細明體" charset="-120"/>
              </a:rPr>
              <a:t>、網路</a:t>
            </a:r>
            <a:r>
              <a:rPr lang="en-US" altLang="zh-TW" sz="2800" smtClean="0">
                <a:latin typeface="新細明體" charset="-120"/>
              </a:rPr>
              <a:t>(24.0%)</a:t>
            </a:r>
            <a:r>
              <a:rPr lang="zh-TW" altLang="en-US" sz="2800" smtClean="0">
                <a:latin typeface="新細明體" charset="-120"/>
              </a:rPr>
              <a:t>。</a:t>
            </a:r>
            <a:endParaRPr lang="en-US" altLang="zh-TW" sz="2800" smtClean="0">
              <a:latin typeface="新細明體" charset="-120"/>
            </a:endParaRPr>
          </a:p>
          <a:p>
            <a:pPr marL="365125" indent="-282575" eaLnBrk="1" hangingPunct="1">
              <a:spcBef>
                <a:spcPts val="1800"/>
              </a:spcBef>
            </a:pPr>
            <a:r>
              <a:rPr lang="zh-TW" altLang="en-US" sz="2800" smtClean="0">
                <a:latin typeface="新細明體" charset="-120"/>
              </a:rPr>
              <a:t>藥品取得來自非專業場所：電視購物</a:t>
            </a:r>
            <a:r>
              <a:rPr lang="en-US" altLang="zh-TW" sz="2800" smtClean="0">
                <a:latin typeface="新細明體" charset="-120"/>
              </a:rPr>
              <a:t>(7.2%)</a:t>
            </a:r>
            <a:r>
              <a:rPr lang="zh-TW" altLang="en-US" sz="2800" smtClean="0">
                <a:latin typeface="新細明體" charset="-120"/>
              </a:rPr>
              <a:t>、廣播電台</a:t>
            </a:r>
            <a:r>
              <a:rPr lang="en-US" altLang="zh-TW" sz="2800" smtClean="0">
                <a:latin typeface="新細明體" charset="-120"/>
              </a:rPr>
              <a:t>(2.4%)</a:t>
            </a:r>
            <a:r>
              <a:rPr lang="zh-TW" altLang="en-US" sz="2800" smtClean="0">
                <a:latin typeface="新細明體" charset="-120"/>
              </a:rPr>
              <a:t>、親友贈送</a:t>
            </a:r>
            <a:r>
              <a:rPr lang="en-US" altLang="zh-TW" sz="2800" smtClean="0">
                <a:latin typeface="新細明體" charset="-120"/>
              </a:rPr>
              <a:t>(13.3%)</a:t>
            </a:r>
            <a:r>
              <a:rPr lang="zh-TW" altLang="en-US" sz="2800" smtClean="0">
                <a:latin typeface="新細明體" charset="-120"/>
              </a:rPr>
              <a:t>、網路購物</a:t>
            </a:r>
            <a:r>
              <a:rPr lang="en-US" altLang="zh-TW" sz="2800" smtClean="0">
                <a:latin typeface="新細明體" charset="-120"/>
              </a:rPr>
              <a:t>(4.8%)</a:t>
            </a:r>
            <a:r>
              <a:rPr lang="zh-TW" altLang="en-US" sz="2800" smtClean="0">
                <a:latin typeface="新細明體" charset="-120"/>
              </a:rPr>
              <a:t>、其他</a:t>
            </a:r>
            <a:r>
              <a:rPr lang="en-US" altLang="zh-TW" sz="2800" smtClean="0">
                <a:latin typeface="新細明體" charset="-120"/>
              </a:rPr>
              <a:t>(3.6%)</a:t>
            </a:r>
            <a:r>
              <a:rPr lang="zh-TW" altLang="en-US" sz="2800" smtClean="0">
                <a:latin typeface="新細明體" charset="-120"/>
              </a:rPr>
              <a:t>。</a:t>
            </a:r>
            <a:endParaRPr lang="en-US" altLang="zh-TW" sz="2800" smtClean="0">
              <a:latin typeface="新細明體" charset="-120"/>
            </a:endParaRPr>
          </a:p>
          <a:p>
            <a:pPr marL="365125" indent="-282575" eaLnBrk="1" hangingPunct="1"/>
            <a:endParaRPr lang="zh-TW" altLang="en-US" smtClean="0">
              <a:latin typeface="新細明體" charset="-120"/>
            </a:endParaRPr>
          </a:p>
        </p:txBody>
      </p:sp>
      <p:sp>
        <p:nvSpPr>
          <p:cNvPr id="19459" name="矩形 4"/>
          <p:cNvSpPr>
            <a:spLocks noChangeArrowheads="1"/>
          </p:cNvSpPr>
          <p:nvPr/>
        </p:nvSpPr>
        <p:spPr bwMode="auto">
          <a:xfrm>
            <a:off x="4418013" y="6200775"/>
            <a:ext cx="3878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i="0">
                <a:solidFill>
                  <a:schemeClr val="tx1"/>
                </a:solidFill>
                <a:latin typeface="Gill Sans MT"/>
                <a:ea typeface="微軟正黑體"/>
                <a:cs typeface="微軟正黑體"/>
              </a:rPr>
              <a:t>資料來源：財團法人國範文教基金會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5895975"/>
            <a:ext cx="9667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藥物服用過量的副作用</a:t>
            </a:r>
            <a:endParaRPr lang="zh-TW" altLang="en-US" dirty="0"/>
          </a:p>
        </p:txBody>
      </p:sp>
      <p:sp>
        <p:nvSpPr>
          <p:cNvPr id="20482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>
                <a:latin typeface="新細明體" charset="-120"/>
              </a:rPr>
              <a:t>常出現在以下：誤食、自殘</a:t>
            </a:r>
            <a:r>
              <a:rPr lang="en-US" altLang="zh-TW" smtClean="0">
                <a:latin typeface="新細明體" charset="-120"/>
              </a:rPr>
              <a:t>(</a:t>
            </a:r>
            <a:r>
              <a:rPr lang="zh-TW" altLang="en-US" smtClean="0">
                <a:latin typeface="新細明體" charset="-120"/>
              </a:rPr>
              <a:t>部份人格障礙、情感障礙</a:t>
            </a:r>
            <a:r>
              <a:rPr lang="en-US" altLang="zh-TW" smtClean="0">
                <a:latin typeface="新細明體" charset="-120"/>
              </a:rPr>
              <a:t>)</a:t>
            </a:r>
            <a:r>
              <a:rPr lang="zh-TW" altLang="en-US" smtClean="0">
                <a:latin typeface="新細明體" charset="-120"/>
              </a:rPr>
              <a:t>、濫用、過失或蓄意傷害、混合用藥。</a:t>
            </a:r>
          </a:p>
          <a:p>
            <a:r>
              <a:rPr lang="zh-TW" altLang="en-US" smtClean="0">
                <a:latin typeface="新細明體" charset="-120"/>
              </a:rPr>
              <a:t>藥物過量所發生的徵候與症狀，取決於所暴露的藥物成份或毒素，醫學上被分類成不同的</a:t>
            </a:r>
            <a:r>
              <a:rPr lang="en-US" altLang="zh-TW" smtClean="0">
                <a:latin typeface="新細明體" charset="-120"/>
              </a:rPr>
              <a:t>“</a:t>
            </a:r>
            <a:r>
              <a:rPr lang="zh-TW" altLang="en-US" smtClean="0">
                <a:latin typeface="新細明體" charset="-120"/>
              </a:rPr>
              <a:t>中毒症候群</a:t>
            </a:r>
            <a:r>
              <a:rPr lang="en-US" altLang="zh-TW" smtClean="0">
                <a:latin typeface="新細明體" charset="-120"/>
              </a:rPr>
              <a:t>”</a:t>
            </a:r>
            <a:r>
              <a:rPr lang="zh-TW" altLang="en-US" smtClean="0">
                <a:latin typeface="新細明體" charset="-120"/>
              </a:rPr>
              <a:t>。</a:t>
            </a:r>
            <a:endParaRPr lang="en-US" altLang="zh-TW" smtClean="0">
              <a:latin typeface="新細明體" charset="-120"/>
            </a:endParaRPr>
          </a:p>
          <a:p>
            <a:r>
              <a:rPr lang="zh-TW" altLang="en-US" smtClean="0">
                <a:latin typeface="新細明體" charset="-120"/>
              </a:rPr>
              <a:t>常見藥物：抗膽鹼藥、膽鹼藥、鴉片類藥物、擬交感神經藥、鎮靜劑／安眠藥。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sz="3600" dirty="0" smtClean="0"/>
              <a:t>中草藥的不良影響 </a:t>
            </a:r>
            <a:r>
              <a:rPr lang="en-US" altLang="zh-TW" sz="3600" dirty="0" smtClean="0"/>
              <a:t>– </a:t>
            </a:r>
            <a:r>
              <a:rPr lang="zh-TW" altLang="en-US" sz="3600" dirty="0" smtClean="0"/>
              <a:t>以腎臟科為例</a:t>
            </a:r>
            <a:endParaRPr lang="zh-TW" altLang="en-US" sz="3600" dirty="0"/>
          </a:p>
        </p:txBody>
      </p:sp>
      <p:sp>
        <p:nvSpPr>
          <p:cNvPr id="21506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>
              <a:latin typeface="新細明體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5119688" y="2041525"/>
            <a:ext cx="2117725" cy="1935163"/>
          </a:xfrm>
          <a:prstGeom prst="ellipse">
            <a:avLst/>
          </a:prstGeom>
          <a:solidFill>
            <a:srgbClr val="F5D7F1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馬兜鈴酸</a:t>
            </a:r>
          </a:p>
        </p:txBody>
      </p:sp>
      <p:sp>
        <p:nvSpPr>
          <p:cNvPr id="7" name="橢圓 6"/>
          <p:cNvSpPr/>
          <p:nvPr/>
        </p:nvSpPr>
        <p:spPr bwMode="auto">
          <a:xfrm>
            <a:off x="5886450" y="3465513"/>
            <a:ext cx="2081213" cy="1862137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泌尿道上皮癌</a:t>
            </a:r>
            <a:endParaRPr lang="en-US" altLang="zh-TW" sz="24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509" name="圓角矩形圖說文字 8"/>
          <p:cNvSpPr>
            <a:spLocks noChangeArrowheads="1"/>
          </p:cNvSpPr>
          <p:nvPr/>
        </p:nvSpPr>
        <p:spPr bwMode="auto">
          <a:xfrm rot="10800000" flipV="1">
            <a:off x="738188" y="4999038"/>
            <a:ext cx="2482850" cy="1131887"/>
          </a:xfrm>
          <a:prstGeom prst="wedgeRoundRectCallout">
            <a:avLst>
              <a:gd name="adj1" fmla="val -164306"/>
              <a:gd name="adj2" fmla="val -10580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b="1" i="0">
                <a:solidFill>
                  <a:srgbClr val="000000"/>
                </a:solidFill>
              </a:rPr>
              <a:t>血液透析病患罹患泌尿道上皮癌的可能性，較一般人多</a:t>
            </a:r>
            <a:r>
              <a:rPr lang="en-US" altLang="zh-TW" b="1" i="0">
                <a:solidFill>
                  <a:srgbClr val="000000"/>
                </a:solidFill>
              </a:rPr>
              <a:t>10</a:t>
            </a:r>
            <a:r>
              <a:rPr lang="zh-TW" altLang="en-US" b="1" i="0">
                <a:solidFill>
                  <a:srgbClr val="000000"/>
                </a:solidFill>
              </a:rPr>
              <a:t>倍以上。</a:t>
            </a:r>
          </a:p>
        </p:txBody>
      </p:sp>
      <p:sp>
        <p:nvSpPr>
          <p:cNvPr id="8" name="橢圓 7"/>
          <p:cNvSpPr/>
          <p:nvPr/>
        </p:nvSpPr>
        <p:spPr bwMode="auto">
          <a:xfrm>
            <a:off x="3914775" y="3282950"/>
            <a:ext cx="2263775" cy="2081213"/>
          </a:xfrm>
          <a:prstGeom prst="ellipse">
            <a:avLst/>
          </a:prstGeom>
          <a:solidFill>
            <a:srgbClr val="FFC000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中草藥腎病變 </a:t>
            </a:r>
            <a:r>
              <a:rPr lang="en-US" altLang="zh-TW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&amp;</a:t>
            </a:r>
            <a:r>
              <a:rPr lang="zh-TW" alt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洗腎</a:t>
            </a:r>
          </a:p>
        </p:txBody>
      </p:sp>
      <p:sp>
        <p:nvSpPr>
          <p:cNvPr id="21511" name="圓角矩形圖說文字 9"/>
          <p:cNvSpPr>
            <a:spLocks noChangeArrowheads="1"/>
          </p:cNvSpPr>
          <p:nvPr/>
        </p:nvSpPr>
        <p:spPr bwMode="auto">
          <a:xfrm rot="10800000" flipV="1">
            <a:off x="738188" y="2406650"/>
            <a:ext cx="2482850" cy="1131888"/>
          </a:xfrm>
          <a:prstGeom prst="wedgeRoundRectCallout">
            <a:avLst>
              <a:gd name="adj1" fmla="val -149574"/>
              <a:gd name="adj2" fmla="val 55769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b="1" i="0">
                <a:solidFill>
                  <a:srgbClr val="000000"/>
                </a:solidFill>
              </a:rPr>
              <a:t>服用含有馬兜鈴酸的中藥材，造成腎病變</a:t>
            </a:r>
          </a:p>
          <a:p>
            <a:r>
              <a:rPr lang="zh-TW" altLang="en-US" b="1" i="0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21512" name="圓角矩形 10"/>
          <p:cNvSpPr>
            <a:spLocks noChangeArrowheads="1"/>
          </p:cNvSpPr>
          <p:nvPr/>
        </p:nvSpPr>
        <p:spPr bwMode="auto">
          <a:xfrm>
            <a:off x="738188" y="1274763"/>
            <a:ext cx="2462212" cy="4381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b="1" i="0">
                <a:solidFill>
                  <a:srgbClr val="000000"/>
                </a:solidFill>
              </a:rPr>
              <a:t>重金屬殘留</a:t>
            </a:r>
          </a:p>
        </p:txBody>
      </p:sp>
      <p:sp>
        <p:nvSpPr>
          <p:cNvPr id="21513" name="圓角矩形 11"/>
          <p:cNvSpPr>
            <a:spLocks noChangeArrowheads="1"/>
          </p:cNvSpPr>
          <p:nvPr/>
        </p:nvSpPr>
        <p:spPr bwMode="auto">
          <a:xfrm>
            <a:off x="738188" y="1843088"/>
            <a:ext cx="2462212" cy="4381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b="1" i="0">
                <a:solidFill>
                  <a:srgbClr val="000000"/>
                </a:solidFill>
              </a:rPr>
              <a:t>農藥殘留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劣質健康食品的危害</a:t>
            </a:r>
            <a:endParaRPr lang="zh-TW" altLang="en-US" dirty="0"/>
          </a:p>
        </p:txBody>
      </p:sp>
      <p:sp>
        <p:nvSpPr>
          <p:cNvPr id="22530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>
                <a:latin typeface="新細明體" charset="-120"/>
              </a:rPr>
              <a:t>產品成分標示不清</a:t>
            </a:r>
          </a:p>
          <a:p>
            <a:r>
              <a:rPr lang="zh-TW" altLang="en-US" smtClean="0">
                <a:latin typeface="新細明體" charset="-120"/>
              </a:rPr>
              <a:t>健康認證或食品認證有問題</a:t>
            </a:r>
          </a:p>
          <a:p>
            <a:r>
              <a:rPr lang="zh-TW" altLang="en-US" smtClean="0">
                <a:latin typeface="新細明體" charset="-120"/>
              </a:rPr>
              <a:t>食品宣稱療效</a:t>
            </a:r>
          </a:p>
          <a:p>
            <a:r>
              <a:rPr lang="zh-TW" altLang="en-US" smtClean="0">
                <a:latin typeface="新細明體" charset="-120"/>
              </a:rPr>
              <a:t>產品效期過期續賣、健康食品管控不一</a:t>
            </a:r>
          </a:p>
          <a:p>
            <a:r>
              <a:rPr lang="zh-TW" altLang="en-US" smtClean="0">
                <a:latin typeface="新細明體" charset="-120"/>
              </a:rPr>
              <a:t>添加防腐劑與增味劑</a:t>
            </a:r>
          </a:p>
          <a:p>
            <a:r>
              <a:rPr lang="zh-TW" altLang="en-US" smtClean="0">
                <a:latin typeface="新細明體" charset="-120"/>
              </a:rPr>
              <a:t>名人代言不實</a:t>
            </a:r>
          </a:p>
          <a:p>
            <a:r>
              <a:rPr lang="zh-TW" altLang="en-US" smtClean="0">
                <a:latin typeface="新細明體" charset="-120"/>
              </a:rPr>
              <a:t>負責人學歷造假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1044575" y="1052513"/>
            <a:ext cx="7056438" cy="12239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 b="1" i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新細明體" pitchFamily="18" charset="-120"/>
            </a:endParaRPr>
          </a:p>
        </p:txBody>
      </p:sp>
      <p:sp>
        <p:nvSpPr>
          <p:cNvPr id="119819" name="Rectangle 11"/>
          <p:cNvSpPr>
            <a:spLocks noChangeArrowheads="1"/>
          </p:cNvSpPr>
          <p:nvPr/>
        </p:nvSpPr>
        <p:spPr bwMode="auto">
          <a:xfrm>
            <a:off x="828675" y="1052513"/>
            <a:ext cx="7343775" cy="719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b="1" i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新細明體" pitchFamily="18" charset="-120"/>
            </a:endParaRP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1204913" y="188913"/>
            <a:ext cx="68961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4400" i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  <a:ea typeface="標楷體" pitchFamily="65" charset="-120"/>
                <a:cs typeface="Arial" charset="0"/>
              </a:rPr>
              <a:t>教導正確使用藥物</a:t>
            </a:r>
            <a:endParaRPr lang="en-US" altLang="zh-TW" sz="4400" i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  <a:ea typeface="標楷體" pitchFamily="65" charset="-120"/>
              <a:cs typeface="Arial" charset="0"/>
            </a:endParaRPr>
          </a:p>
        </p:txBody>
      </p:sp>
      <p:sp>
        <p:nvSpPr>
          <p:cNvPr id="119828" name="AutoShape 20"/>
          <p:cNvSpPr>
            <a:spLocks noChangeArrowheads="1"/>
          </p:cNvSpPr>
          <p:nvPr/>
        </p:nvSpPr>
        <p:spPr bwMode="auto">
          <a:xfrm>
            <a:off x="468313" y="1304925"/>
            <a:ext cx="8280400" cy="5076825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b="1" i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新細明體" pitchFamily="18" charset="-120"/>
            </a:endParaRPr>
          </a:p>
        </p:txBody>
      </p:sp>
      <p:sp>
        <p:nvSpPr>
          <p:cNvPr id="119830" name="AutoShape 22"/>
          <p:cNvSpPr>
            <a:spLocks noChangeArrowheads="1"/>
          </p:cNvSpPr>
          <p:nvPr/>
        </p:nvSpPr>
        <p:spPr bwMode="auto">
          <a:xfrm>
            <a:off x="539750" y="1449388"/>
            <a:ext cx="8135938" cy="4859337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99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b="1" i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新細明體" pitchFamily="18" charset="-120"/>
            </a:endParaRPr>
          </a:p>
        </p:txBody>
      </p:sp>
      <p:pic>
        <p:nvPicPr>
          <p:cNvPr id="23558" name="Picture 18" descr="bow-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086225"/>
            <a:ext cx="363855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59" name="Group 12"/>
          <p:cNvGrpSpPr>
            <a:grpSpLocks/>
          </p:cNvGrpSpPr>
          <p:nvPr/>
        </p:nvGrpSpPr>
        <p:grpSpPr bwMode="auto">
          <a:xfrm>
            <a:off x="4319588" y="2349500"/>
            <a:ext cx="4824412" cy="1368425"/>
            <a:chOff x="2336" y="1003"/>
            <a:chExt cx="3039" cy="862"/>
          </a:xfrm>
        </p:grpSpPr>
        <p:sp>
          <p:nvSpPr>
            <p:cNvPr id="23561" name="AutoShape 13"/>
            <p:cNvSpPr>
              <a:spLocks noChangeArrowheads="1"/>
            </p:cNvSpPr>
            <p:nvPr/>
          </p:nvSpPr>
          <p:spPr bwMode="auto">
            <a:xfrm>
              <a:off x="2336" y="1003"/>
              <a:ext cx="3039" cy="862"/>
            </a:xfrm>
            <a:prstGeom prst="cloudCallout">
              <a:avLst>
                <a:gd name="adj1" fmla="val -23611"/>
                <a:gd name="adj2" fmla="val 6995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TW" altLang="en-US" b="1" i="0"/>
            </a:p>
          </p:txBody>
        </p:sp>
        <p:sp>
          <p:nvSpPr>
            <p:cNvPr id="61454" name="Text Box 14"/>
            <p:cNvSpPr txBox="1">
              <a:spLocks noChangeArrowheads="1"/>
            </p:cNvSpPr>
            <p:nvPr/>
          </p:nvSpPr>
          <p:spPr bwMode="auto">
            <a:xfrm>
              <a:off x="2767" y="1230"/>
              <a:ext cx="206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TW" altLang="en-US" sz="2400" b="1" i="0" dirty="0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標楷體" pitchFamily="65" charset="-120"/>
                </a:rPr>
                <a:t>正確用藥五大核心能力</a:t>
              </a:r>
            </a:p>
            <a:p>
              <a:pPr algn="ctr">
                <a:defRPr/>
              </a:pPr>
              <a:r>
                <a:rPr lang="zh-TW" altLang="en-US" sz="2400" b="1" i="0" dirty="0">
                  <a:solidFill>
                    <a:srgbClr val="A5002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標楷體" pitchFamily="65" charset="-120"/>
                </a:rPr>
                <a:t>很重要</a:t>
              </a:r>
            </a:p>
          </p:txBody>
        </p:sp>
      </p:grpSp>
      <p:sp>
        <p:nvSpPr>
          <p:cNvPr id="119827" name="Text Box 19"/>
          <p:cNvSpPr txBox="1">
            <a:spLocks noChangeArrowheads="1"/>
          </p:cNvSpPr>
          <p:nvPr/>
        </p:nvSpPr>
        <p:spPr bwMode="auto">
          <a:xfrm>
            <a:off x="300038" y="2208213"/>
            <a:ext cx="4819650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kumimoji="0" lang="en-US" altLang="zh-TW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kumimoji="0" lang="zh-TW" altLang="en-US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買</a:t>
            </a:r>
            <a:r>
              <a:rPr kumimoji="0" lang="zh-TW" altLang="en-US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藥應在</a:t>
            </a:r>
            <a:r>
              <a:rPr kumimoji="0" lang="zh-TW" altLang="en-US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專業場所</a:t>
            </a:r>
            <a:endParaRPr lang="zh-TW" altLang="en-US" sz="2800" b="1" i="0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10000"/>
              </a:lnSpc>
              <a:defRPr/>
            </a:pPr>
            <a:r>
              <a:rPr kumimoji="0" lang="en-US" altLang="zh-TW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kumimoji="0" lang="zh-TW" altLang="en-US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看病用藥應徵詢醫師意見</a:t>
            </a:r>
            <a:endParaRPr lang="zh-TW" altLang="en-US" sz="2800" b="1" i="0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10000"/>
              </a:lnSpc>
              <a:defRPr/>
            </a:pPr>
            <a:r>
              <a:rPr kumimoji="0" lang="en-US" altLang="zh-TW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kumimoji="0" lang="zh-TW" altLang="en-US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使用前要詳細詢問</a:t>
            </a:r>
            <a:r>
              <a:rPr kumimoji="0" lang="zh-TW" altLang="en-US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藥師</a:t>
            </a:r>
            <a:endParaRPr lang="zh-TW" altLang="en-US" sz="2800" b="1" i="0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10000"/>
              </a:lnSpc>
              <a:defRPr/>
            </a:pPr>
            <a:r>
              <a:rPr kumimoji="0" lang="en-US" altLang="zh-TW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kumimoji="0" lang="zh-TW" altLang="en-US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依</a:t>
            </a:r>
            <a:r>
              <a:rPr kumimoji="0" lang="zh-TW" altLang="en-US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藥袋標示用藥</a:t>
            </a:r>
            <a:endParaRPr lang="zh-TW" altLang="en-US" sz="2800" b="1" i="0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10000"/>
              </a:lnSpc>
              <a:defRPr/>
            </a:pPr>
            <a:r>
              <a:rPr kumimoji="0" lang="en-US" altLang="zh-TW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kumimoji="0" lang="zh-TW" altLang="en-US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使用中</a:t>
            </a:r>
            <a:r>
              <a:rPr kumimoji="0" lang="zh-TW" altLang="en-US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草藥及健康</a:t>
            </a:r>
            <a:r>
              <a:rPr kumimoji="0" lang="zh-TW" altLang="en-US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食品以前，</a:t>
            </a:r>
            <a:r>
              <a:rPr kumimoji="0" lang="zh-TW" altLang="en-US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須先徵詢</a:t>
            </a:r>
            <a:r>
              <a:rPr kumimoji="0" lang="zh-TW" altLang="en-US" sz="2800" b="1" i="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醫師、藥師意見</a:t>
            </a:r>
            <a:endParaRPr kumimoji="0" lang="en-US" altLang="zh-TW" sz="2800" b="1" i="0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rgbClr val="80008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rgbClr val="80008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8971</TotalTime>
  <Words>1077</Words>
  <Application>Microsoft Office PowerPoint</Application>
  <PresentationFormat>如螢幕大小 (4:3)</PresentationFormat>
  <Paragraphs>93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6" baseType="lpstr">
      <vt:lpstr>Verdana</vt:lpstr>
      <vt:lpstr>新細明體</vt:lpstr>
      <vt:lpstr>Arial</vt:lpstr>
      <vt:lpstr>標楷體</vt:lpstr>
      <vt:lpstr>Gill Sans MT</vt:lpstr>
      <vt:lpstr>微軟正黑體</vt:lpstr>
      <vt:lpstr>Times New Roman</vt:lpstr>
      <vt:lpstr>華康儷粗圓</vt:lpstr>
      <vt:lpstr>Wingdings</vt:lpstr>
      <vt:lpstr>Palatino Linotype</vt:lpstr>
      <vt:lpstr>Symbol</vt:lpstr>
      <vt:lpstr>Webdings</vt:lpstr>
      <vt:lpstr>Balloons</vt:lpstr>
      <vt:lpstr>教導服用藥物 (包括中草藥及健康食品)，須先徵詢醫師意見</vt:lpstr>
      <vt:lpstr>大綱</vt:lpstr>
      <vt:lpstr>國人用藥問題</vt:lpstr>
      <vt:lpstr>為什麼服藥遵醫囑性很重要</vt:lpstr>
      <vt:lpstr>錯誤的用藥行為</vt:lpstr>
      <vt:lpstr>藥物服用過量的副作用</vt:lpstr>
      <vt:lpstr>中草藥的不良影響 – 以腎臟科為例</vt:lpstr>
      <vt:lpstr>劣質健康食品的危害</vt:lpstr>
      <vt:lpstr>投影片 9</vt:lpstr>
      <vt:lpstr>投影片 10</vt:lpstr>
      <vt:lpstr>正確用藥五大核心能力 </vt:lpstr>
      <vt:lpstr>徵詢醫師意見的重要性</vt:lpstr>
      <vt:lpstr>謝謝聆聽 敬請指教</vt:lpstr>
    </vt:vector>
  </TitlesOfParts>
  <Company>TMU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jassi</dc:creator>
  <cp:lastModifiedBy>Vghtc</cp:lastModifiedBy>
  <cp:revision>192</cp:revision>
  <dcterms:created xsi:type="dcterms:W3CDTF">2005-09-06T12:37:58Z</dcterms:created>
  <dcterms:modified xsi:type="dcterms:W3CDTF">2017-03-13T04:53:48Z</dcterms:modified>
</cp:coreProperties>
</file>