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7"/>
  </p:notesMasterIdLst>
  <p:sldIdLst>
    <p:sldId id="256" r:id="rId2"/>
    <p:sldId id="258" r:id="rId3"/>
    <p:sldId id="335" r:id="rId4"/>
    <p:sldId id="337" r:id="rId5"/>
    <p:sldId id="329" r:id="rId6"/>
    <p:sldId id="331" r:id="rId7"/>
    <p:sldId id="332" r:id="rId8"/>
    <p:sldId id="280" r:id="rId9"/>
    <p:sldId id="281" r:id="rId10"/>
    <p:sldId id="278" r:id="rId11"/>
    <p:sldId id="275" r:id="rId12"/>
    <p:sldId id="283" r:id="rId13"/>
    <p:sldId id="284" r:id="rId14"/>
    <p:sldId id="289" r:id="rId15"/>
    <p:sldId id="290" r:id="rId16"/>
    <p:sldId id="286" r:id="rId17"/>
    <p:sldId id="287" r:id="rId18"/>
    <p:sldId id="293" r:id="rId19"/>
    <p:sldId id="294" r:id="rId20"/>
    <p:sldId id="298" r:id="rId21"/>
    <p:sldId id="308" r:id="rId22"/>
    <p:sldId id="302" r:id="rId23"/>
    <p:sldId id="299" r:id="rId24"/>
    <p:sldId id="310" r:id="rId25"/>
    <p:sldId id="311" r:id="rId26"/>
    <p:sldId id="312" r:id="rId27"/>
    <p:sldId id="313" r:id="rId28"/>
    <p:sldId id="314" r:id="rId29"/>
    <p:sldId id="315" r:id="rId30"/>
    <p:sldId id="333" r:id="rId31"/>
    <p:sldId id="319" r:id="rId32"/>
    <p:sldId id="324" r:id="rId33"/>
    <p:sldId id="318" r:id="rId34"/>
    <p:sldId id="316" r:id="rId35"/>
    <p:sldId id="317" r:id="rId36"/>
    <p:sldId id="325" r:id="rId37"/>
    <p:sldId id="322" r:id="rId38"/>
    <p:sldId id="262" r:id="rId39"/>
    <p:sldId id="320" r:id="rId40"/>
    <p:sldId id="336" r:id="rId41"/>
    <p:sldId id="265" r:id="rId42"/>
    <p:sldId id="292" r:id="rId43"/>
    <p:sldId id="334" r:id="rId44"/>
    <p:sldId id="266" r:id="rId45"/>
    <p:sldId id="267" r:id="rId4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9821" autoAdjust="0"/>
  </p:normalViewPr>
  <p:slideViewPr>
    <p:cSldViewPr>
      <p:cViewPr>
        <p:scale>
          <a:sx n="100" d="100"/>
          <a:sy n="100" d="100"/>
        </p:scale>
        <p:origin x="-1640" y="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7E1B4-DFB2-4BA8-8A5B-A9BBBD0D1423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1DF6E-0422-48E4-99A5-210B2EEDC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36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C1F2C9-97DA-4869-8C2A-1AE293C08EA1}" type="slidenum">
              <a:rPr lang="en-US" altLang="zh-TW"/>
              <a:pPr/>
              <a:t>7</a:t>
            </a:fld>
            <a:endParaRPr lang="en-US" altLang="zh-TW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 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B2C94E4-89ED-44BD-86C7-31EAA5A7A771}" type="datetimeFigureOut">
              <a:rPr lang="zh-TW" altLang="en-US" smtClean="0"/>
              <a:t>13/5/2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EEE41AB-8AD0-4546-AAF0-C4234F503B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1.bp.blogspot.com/-nzYcGbn2rBY/UBVeKB9hPCI/AAAAAAAAATs/HbKhrpKvPq4/s1600/NIHSS-T1.jpg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wzjWAJgGjTw" TargetMode="External"/><Relationship Id="rId3" Type="http://schemas.openxmlformats.org/officeDocument/2006/relationships/hyperlink" Target="http://www.youtube.com/watch?v=4hnz2iiCAgg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gzHuNvDhVwE" TargetMode="External"/><Relationship Id="rId3" Type="http://schemas.openxmlformats.org/officeDocument/2006/relationships/hyperlink" Target="http://www.nihstrokescale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504" y="1700809"/>
            <a:ext cx="8892480" cy="1899642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n-US" altLang="zh-TW" b="1" dirty="0" smtClean="0"/>
              <a:t>NIHSS</a:t>
            </a:r>
            <a:br>
              <a:rPr lang="en-US" altLang="zh-TW" b="1" dirty="0" smtClean="0"/>
            </a:br>
            <a:r>
              <a:rPr lang="en-US" altLang="zh-TW" sz="2800" dirty="0" smtClean="0"/>
              <a:t>National Institutes of Health Stroke Scale</a:t>
            </a:r>
            <a:br>
              <a:rPr lang="en-US" altLang="zh-TW" sz="2800" dirty="0" smtClean="0"/>
            </a:br>
            <a:r>
              <a:rPr lang="zh-TW" altLang="en-US" sz="2800" dirty="0" smtClean="0"/>
              <a:t>美國國家衛生研究院腦中風量表</a:t>
            </a:r>
            <a:endParaRPr lang="zh-TW" altLang="en-US" sz="28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4509120"/>
            <a:ext cx="7416824" cy="882119"/>
          </a:xfrm>
        </p:spPr>
        <p:txBody>
          <a:bodyPr/>
          <a:lstStyle/>
          <a:p>
            <a:pPr algn="ctr"/>
            <a:r>
              <a:rPr lang="zh-TW" altLang="en-US" dirty="0" smtClean="0"/>
              <a:t>中榮神經內科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2013.05.11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2691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63272" cy="118805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1b Level of Consciousness</a:t>
            </a:r>
            <a:br>
              <a:rPr lang="en-US" altLang="zh-TW" b="1" dirty="0" smtClean="0"/>
            </a:br>
            <a:r>
              <a:rPr lang="zh-TW" altLang="en-US" b="1" dirty="0" smtClean="0"/>
              <a:t>回答問題的意識程度</a:t>
            </a:r>
            <a:r>
              <a:rPr lang="en-US" altLang="zh-TW" b="1" dirty="0" smtClean="0"/>
              <a:t> 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42520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[Instruction] </a:t>
            </a:r>
            <a:r>
              <a:rPr lang="zh-TW" altLang="en-US" sz="2800" dirty="0" smtClean="0"/>
              <a:t>問兩個問題</a:t>
            </a:r>
            <a:endParaRPr lang="en-US" altLang="zh-TW" sz="2800" dirty="0" smtClean="0"/>
          </a:p>
          <a:p>
            <a:r>
              <a:rPr lang="en-US" altLang="zh-TW" sz="2400" dirty="0" smtClean="0"/>
              <a:t>Ask </a:t>
            </a:r>
            <a:r>
              <a:rPr lang="en-US" altLang="zh-TW" sz="2400" dirty="0"/>
              <a:t>the patient </a:t>
            </a:r>
            <a:r>
              <a:rPr lang="en-US" altLang="zh-TW" sz="2400" b="1" dirty="0">
                <a:solidFill>
                  <a:srgbClr val="002060"/>
                </a:solidFill>
              </a:rPr>
              <a:t>their age </a:t>
            </a:r>
            <a:r>
              <a:rPr lang="en-US" altLang="zh-TW" sz="2400" dirty="0"/>
              <a:t>… wait for </a:t>
            </a:r>
            <a:r>
              <a:rPr lang="en-US" altLang="zh-TW" sz="2400" dirty="0" smtClean="0"/>
              <a:t>a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response</a:t>
            </a:r>
            <a:r>
              <a:rPr lang="en-US" altLang="zh-TW" sz="2400" dirty="0"/>
              <a:t>…</a:t>
            </a:r>
          </a:p>
          <a:p>
            <a:r>
              <a:rPr lang="en-US" altLang="zh-TW" sz="2400" dirty="0" smtClean="0"/>
              <a:t>Ask </a:t>
            </a:r>
            <a:r>
              <a:rPr lang="en-US" altLang="zh-TW" sz="2400" dirty="0"/>
              <a:t>the patient </a:t>
            </a:r>
            <a:r>
              <a:rPr lang="en-US" altLang="zh-TW" sz="2400" b="1" dirty="0">
                <a:solidFill>
                  <a:srgbClr val="002060"/>
                </a:solidFill>
              </a:rPr>
              <a:t>the current month </a:t>
            </a:r>
            <a:r>
              <a:rPr lang="en-US" altLang="zh-TW" sz="2400" dirty="0"/>
              <a:t>…wait for </a:t>
            </a:r>
            <a:r>
              <a:rPr lang="en-US" altLang="zh-TW" sz="2400" dirty="0" smtClean="0"/>
              <a:t>a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response…</a:t>
            </a:r>
            <a:endParaRPr lang="en-US" altLang="zh-TW" sz="2400" dirty="0"/>
          </a:p>
          <a:p>
            <a:r>
              <a:rPr lang="en-US" altLang="zh-TW" sz="2400" dirty="0" smtClean="0">
                <a:solidFill>
                  <a:srgbClr val="008000"/>
                </a:solidFill>
              </a:rPr>
              <a:t>Note</a:t>
            </a:r>
            <a:r>
              <a:rPr lang="en-US" altLang="zh-TW" sz="2400" dirty="0">
                <a:solidFill>
                  <a:srgbClr val="008000"/>
                </a:solidFill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altLang="zh-TW" sz="2400" dirty="0" smtClean="0">
                <a:solidFill>
                  <a:srgbClr val="008000"/>
                </a:solidFill>
              </a:rPr>
              <a:t>Do </a:t>
            </a:r>
            <a:r>
              <a:rPr lang="en-US" altLang="zh-TW" sz="2400" dirty="0">
                <a:solidFill>
                  <a:srgbClr val="008000"/>
                </a:solidFill>
              </a:rPr>
              <a:t>not coach or give </a:t>
            </a:r>
            <a:r>
              <a:rPr lang="en-US" altLang="zh-TW" sz="2400" dirty="0" smtClean="0">
                <a:solidFill>
                  <a:srgbClr val="008000"/>
                </a:solidFill>
              </a:rPr>
              <a:t>any verbal or non-verbal cues</a:t>
            </a:r>
          </a:p>
          <a:p>
            <a:pPr marL="342900" indent="-342900">
              <a:buFontTx/>
              <a:buChar char="-"/>
            </a:pPr>
            <a:r>
              <a:rPr lang="en-US" altLang="zh-TW" sz="2400" dirty="0" smtClean="0">
                <a:solidFill>
                  <a:srgbClr val="008000"/>
                </a:solidFill>
              </a:rPr>
              <a:t>Only </a:t>
            </a:r>
            <a:r>
              <a:rPr lang="en-US" altLang="zh-TW" sz="2400" dirty="0">
                <a:solidFill>
                  <a:srgbClr val="008000"/>
                </a:solidFill>
              </a:rPr>
              <a:t>record  the </a:t>
            </a:r>
            <a:r>
              <a:rPr lang="en-US" altLang="zh-TW" sz="2400" dirty="0">
                <a:solidFill>
                  <a:srgbClr val="0000FF"/>
                </a:solidFill>
              </a:rPr>
              <a:t>initial </a:t>
            </a:r>
            <a:r>
              <a:rPr lang="en-US" altLang="zh-TW" sz="2400" dirty="0" smtClean="0">
                <a:solidFill>
                  <a:srgbClr val="0000FF"/>
                </a:solidFill>
              </a:rPr>
              <a:t>answer</a:t>
            </a:r>
          </a:p>
          <a:p>
            <a:pPr marL="342900" indent="-342900">
              <a:buFontTx/>
              <a:buChar char="-"/>
            </a:pPr>
            <a:r>
              <a:rPr lang="en-US" altLang="zh-TW" sz="2400" dirty="0" smtClean="0">
                <a:solidFill>
                  <a:srgbClr val="008000"/>
                </a:solidFill>
              </a:rPr>
              <a:t>There </a:t>
            </a:r>
            <a:r>
              <a:rPr lang="en-US" altLang="zh-TW" sz="2400" dirty="0">
                <a:solidFill>
                  <a:srgbClr val="008000"/>
                </a:solidFill>
              </a:rPr>
              <a:t>is </a:t>
            </a:r>
            <a:r>
              <a:rPr lang="en-US" altLang="zh-TW" sz="2400" dirty="0">
                <a:solidFill>
                  <a:srgbClr val="0000FF"/>
                </a:solidFill>
              </a:rPr>
              <a:t>no partial credit for being close</a:t>
            </a:r>
            <a:r>
              <a:rPr lang="en-US" altLang="zh-TW" sz="2400" dirty="0" smtClean="0">
                <a:solidFill>
                  <a:srgbClr val="0000FF"/>
                </a:solidFill>
              </a:rPr>
              <a:t>. </a:t>
            </a:r>
            <a:r>
              <a:rPr lang="en-US" altLang="zh-TW" sz="2400" dirty="0" smtClean="0">
                <a:solidFill>
                  <a:srgbClr val="008000"/>
                </a:solidFill>
              </a:rPr>
              <a:t>(</a:t>
            </a:r>
            <a:r>
              <a:rPr lang="zh-TW" altLang="en-US" sz="2400" dirty="0">
                <a:solidFill>
                  <a:srgbClr val="008000"/>
                </a:solidFill>
              </a:rPr>
              <a:t>答案必須正確無誤</a:t>
            </a:r>
            <a:r>
              <a:rPr lang="en-US" altLang="zh-TW" sz="2400" dirty="0">
                <a:solidFill>
                  <a:srgbClr val="008000"/>
                </a:solidFill>
              </a:rPr>
              <a:t>,</a:t>
            </a:r>
            <a:r>
              <a:rPr lang="zh-TW" altLang="en-US" sz="2400" dirty="0" smtClean="0">
                <a:solidFill>
                  <a:srgbClr val="008000"/>
                </a:solidFill>
              </a:rPr>
              <a:t>若相近則不算分</a:t>
            </a:r>
            <a:r>
              <a:rPr lang="en-US" altLang="zh-TW" sz="2400" dirty="0" smtClean="0">
                <a:solidFill>
                  <a:srgbClr val="008000"/>
                </a:solidFill>
              </a:rPr>
              <a:t>; ex</a:t>
            </a:r>
            <a:r>
              <a:rPr lang="en-US" altLang="zh-TW" sz="2400" dirty="0">
                <a:solidFill>
                  <a:srgbClr val="008000"/>
                </a:solidFill>
              </a:rPr>
              <a:t>.</a:t>
            </a:r>
            <a:r>
              <a:rPr lang="zh-TW" altLang="en-US" sz="2400" dirty="0">
                <a:solidFill>
                  <a:srgbClr val="008000"/>
                </a:solidFill>
              </a:rPr>
              <a:t>問年紀</a:t>
            </a:r>
            <a:r>
              <a:rPr lang="en-US" altLang="zh-TW" sz="2400" dirty="0" smtClean="0">
                <a:solidFill>
                  <a:srgbClr val="008000"/>
                </a:solidFill>
              </a:rPr>
              <a:t>, </a:t>
            </a:r>
            <a:r>
              <a:rPr lang="zh-TW" altLang="en-US" sz="2400" dirty="0" smtClean="0">
                <a:solidFill>
                  <a:srgbClr val="008000"/>
                </a:solidFill>
              </a:rPr>
              <a:t>回答生日</a:t>
            </a:r>
            <a:r>
              <a:rPr lang="en-US" altLang="zh-TW" sz="2400" dirty="0" smtClean="0">
                <a:solidFill>
                  <a:srgbClr val="008000"/>
                </a:solidFill>
              </a:rPr>
              <a:t>)</a:t>
            </a:r>
            <a:endParaRPr lang="zh-TW" altLang="en-US" sz="2400" dirty="0">
              <a:solidFill>
                <a:srgbClr val="008000"/>
              </a:solidFill>
            </a:endParaRPr>
          </a:p>
          <a:p>
            <a:pPr marL="342900" indent="-342900">
              <a:buFontTx/>
              <a:buChar char="-"/>
            </a:pPr>
            <a:endParaRPr lang="en-US" altLang="zh-TW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535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1b Level of Consciousness 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556792"/>
            <a:ext cx="4752528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Answers both questions </a:t>
            </a:r>
            <a:r>
              <a:rPr lang="en-US" altLang="zh-TW" sz="2000" dirty="0" smtClean="0"/>
              <a:t>correctly</a:t>
            </a:r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Answers one question </a:t>
            </a:r>
            <a:r>
              <a:rPr lang="en-US" altLang="zh-TW" sz="2000" dirty="0" smtClean="0"/>
              <a:t>correctly</a:t>
            </a:r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Answers neither question </a:t>
            </a:r>
            <a:r>
              <a:rPr lang="en-US" altLang="zh-TW" sz="2000" dirty="0" smtClean="0"/>
              <a:t>correctly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932040" y="1556792"/>
            <a:ext cx="3960440" cy="496855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500"/>
              </a:lnSpc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500"/>
              </a:lnSpc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可正確回答兩個問題</a:t>
            </a:r>
            <a:endParaRPr lang="en-US" altLang="zh-TW" sz="2000" dirty="0" smtClean="0"/>
          </a:p>
          <a:p>
            <a:pPr marL="0" indent="0">
              <a:lnSpc>
                <a:spcPts val="2500"/>
              </a:lnSpc>
              <a:buNone/>
            </a:pPr>
            <a:r>
              <a:rPr lang="en-US" altLang="zh-TW" sz="2000" dirty="0" smtClean="0"/>
              <a:t>1 = </a:t>
            </a:r>
            <a:r>
              <a:rPr lang="zh-TW" altLang="en-US" sz="2000" dirty="0" smtClean="0"/>
              <a:t>可正確回答一個問題</a:t>
            </a:r>
            <a:r>
              <a:rPr lang="en-US" altLang="zh-TW" sz="2000" dirty="0" smtClean="0"/>
              <a:t>; </a:t>
            </a:r>
            <a:r>
              <a:rPr lang="zh-TW" altLang="en-US" sz="2000" dirty="0" smtClean="0"/>
              <a:t>或因非失語症造成的語言障礙</a:t>
            </a:r>
            <a:r>
              <a:rPr lang="en-US" altLang="zh-TW" sz="2000" dirty="0" smtClean="0"/>
              <a:t>, </a:t>
            </a:r>
            <a:r>
              <a:rPr lang="zh-TW" altLang="en-US" sz="2000" dirty="0" smtClean="0"/>
              <a:t>如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 氣內插管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 上呼吸道創傷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嚴重構音不全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語言障礙</a:t>
            </a:r>
            <a:r>
              <a:rPr lang="en-US" altLang="zh-TW" sz="2000" dirty="0" smtClean="0"/>
              <a:t>…</a:t>
            </a:r>
          </a:p>
          <a:p>
            <a:pPr>
              <a:lnSpc>
                <a:spcPts val="2500"/>
              </a:lnSpc>
            </a:pPr>
            <a:endParaRPr lang="en-US" altLang="zh-TW" sz="2000" dirty="0" smtClean="0"/>
          </a:p>
          <a:p>
            <a:pPr marL="0" indent="0">
              <a:lnSpc>
                <a:spcPts val="2500"/>
              </a:lnSpc>
              <a:buNone/>
            </a:pPr>
            <a:endParaRPr lang="en-US" altLang="zh-TW" sz="2000" dirty="0" smtClean="0"/>
          </a:p>
          <a:p>
            <a:pPr marL="0" indent="0">
              <a:lnSpc>
                <a:spcPts val="2500"/>
              </a:lnSpc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/>
              <a:t> </a:t>
            </a:r>
            <a:r>
              <a:rPr lang="zh-TW" altLang="en-US" sz="2000" dirty="0" smtClean="0"/>
              <a:t>兩個問題皆無法正確回答</a:t>
            </a:r>
            <a:r>
              <a:rPr lang="en-US" altLang="zh-TW" sz="2000" dirty="0" smtClean="0"/>
              <a:t>;</a:t>
            </a:r>
            <a:r>
              <a:rPr lang="zh-TW" altLang="en-US" sz="2000" dirty="0" smtClean="0"/>
              <a:t>或失語症或木僵的病人</a:t>
            </a:r>
            <a:endParaRPr lang="en-US" altLang="zh-TW" sz="2000" dirty="0" smtClean="0"/>
          </a:p>
        </p:txBody>
      </p:sp>
      <p:sp>
        <p:nvSpPr>
          <p:cNvPr id="9" name="矩形 8"/>
          <p:cNvSpPr/>
          <p:nvPr/>
        </p:nvSpPr>
        <p:spPr>
          <a:xfrm>
            <a:off x="467544" y="5373216"/>
            <a:ext cx="4104456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b="1" dirty="0" smtClean="0">
                <a:solidFill>
                  <a:srgbClr val="FF0000"/>
                </a:solidFill>
              </a:rPr>
              <a:t>Aphasic,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err="1" smtClean="0">
                <a:solidFill>
                  <a:srgbClr val="FF0000"/>
                </a:solidFill>
              </a:rPr>
              <a:t>stuporous</a:t>
            </a:r>
            <a:r>
              <a:rPr lang="en-US" altLang="zh-TW" b="1" dirty="0" smtClean="0">
                <a:solidFill>
                  <a:srgbClr val="FF0000"/>
                </a:solidFill>
              </a:rPr>
              <a:t>, </a:t>
            </a:r>
            <a:r>
              <a:rPr lang="en-US" altLang="zh-TW" b="1" dirty="0" err="1" smtClean="0">
                <a:solidFill>
                  <a:srgbClr val="FF0000"/>
                </a:solidFill>
              </a:rPr>
              <a:t>comatous</a:t>
            </a:r>
            <a:r>
              <a:rPr lang="en-US" altLang="zh-TW" b="1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 (item 1a=3) </a:t>
            </a:r>
            <a:r>
              <a:rPr lang="en-US" altLang="zh-TW" dirty="0" smtClean="0">
                <a:solidFill>
                  <a:srgbClr val="002060"/>
                </a:solidFill>
              </a:rPr>
              <a:t>patients who do not comprehend the question 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7544" y="2852936"/>
            <a:ext cx="4176464" cy="16561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b="1" dirty="0" smtClean="0">
                <a:solidFill>
                  <a:srgbClr val="002060"/>
                </a:solidFill>
              </a:rPr>
              <a:t>Patient unable to speak due to </a:t>
            </a:r>
            <a:r>
              <a:rPr lang="en-US" altLang="zh-TW" b="1" u="sng" dirty="0" smtClean="0">
                <a:solidFill>
                  <a:srgbClr val="FF0000"/>
                </a:solidFill>
              </a:rPr>
              <a:t>ETT</a:t>
            </a:r>
            <a:r>
              <a:rPr lang="en-US" altLang="zh-TW" b="1" dirty="0" smtClean="0">
                <a:solidFill>
                  <a:srgbClr val="002060"/>
                </a:solidFill>
              </a:rPr>
              <a:t>, </a:t>
            </a:r>
            <a:r>
              <a:rPr lang="en-US" altLang="zh-TW" b="1" dirty="0" err="1" smtClean="0">
                <a:solidFill>
                  <a:srgbClr val="002060"/>
                </a:solidFill>
              </a:rPr>
              <a:t>orotracheal</a:t>
            </a:r>
            <a:r>
              <a:rPr lang="en-US" altLang="zh-TW" b="1" dirty="0" smtClean="0">
                <a:solidFill>
                  <a:srgbClr val="002060"/>
                </a:solidFill>
              </a:rPr>
              <a:t> trauma, </a:t>
            </a:r>
            <a:r>
              <a:rPr lang="en-US" altLang="zh-TW" b="1" u="sng" dirty="0" smtClean="0">
                <a:solidFill>
                  <a:srgbClr val="002060"/>
                </a:solidFill>
              </a:rPr>
              <a:t>severe dysarthria </a:t>
            </a:r>
            <a:r>
              <a:rPr lang="en-US" altLang="zh-TW" b="1" dirty="0" smtClean="0">
                <a:solidFill>
                  <a:srgbClr val="002060"/>
                </a:solidFill>
              </a:rPr>
              <a:t>from any cause</a:t>
            </a:r>
            <a:r>
              <a:rPr lang="en-US" altLang="zh-TW" b="1" u="sng" dirty="0" smtClean="0">
                <a:solidFill>
                  <a:srgbClr val="002060"/>
                </a:solidFill>
              </a:rPr>
              <a:t>, language barrier</a:t>
            </a:r>
            <a:r>
              <a:rPr lang="en-US" altLang="zh-TW" b="1" dirty="0" smtClean="0">
                <a:solidFill>
                  <a:srgbClr val="002060"/>
                </a:solidFill>
              </a:rPr>
              <a:t>, or any other problems not secondary to aphasia</a:t>
            </a:r>
          </a:p>
        </p:txBody>
      </p:sp>
      <p:sp>
        <p:nvSpPr>
          <p:cNvPr id="5" name="矩形 4"/>
          <p:cNvSpPr/>
          <p:nvPr/>
        </p:nvSpPr>
        <p:spPr>
          <a:xfrm>
            <a:off x="5076056" y="908720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773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260058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1c Level of Consciousness</a:t>
            </a:r>
            <a:br>
              <a:rPr lang="en-US" altLang="zh-TW" b="1" dirty="0" smtClean="0"/>
            </a:br>
            <a:r>
              <a:rPr lang="zh-TW" altLang="en-US" b="1" dirty="0" smtClean="0"/>
              <a:t>執行命令之意識程度</a:t>
            </a:r>
            <a:r>
              <a:rPr lang="en-US" altLang="zh-TW" b="1" dirty="0" smtClean="0"/>
              <a:t> 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42520" cy="47811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sz="2800" dirty="0" smtClean="0"/>
              <a:t>[Instruction] </a:t>
            </a:r>
            <a:r>
              <a:rPr lang="zh-TW" altLang="en-US" sz="2800" dirty="0" smtClean="0"/>
              <a:t>做兩個動作</a:t>
            </a:r>
            <a:endParaRPr lang="en-US" altLang="zh-TW" sz="2800" dirty="0" smtClean="0"/>
          </a:p>
          <a:p>
            <a:r>
              <a:rPr lang="en-US" altLang="zh-TW" sz="2800" dirty="0" smtClean="0"/>
              <a:t> </a:t>
            </a:r>
            <a:r>
              <a:rPr lang="en-US" altLang="zh-TW" sz="2800" dirty="0"/>
              <a:t>Ask patient: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/>
              <a:t> 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- </a:t>
            </a:r>
            <a:r>
              <a:rPr lang="en-US" altLang="zh-TW" sz="2800" dirty="0" smtClean="0">
                <a:solidFill>
                  <a:srgbClr val="0070C0"/>
                </a:solidFill>
              </a:rPr>
              <a:t>open </a:t>
            </a:r>
            <a:r>
              <a:rPr lang="en-US" altLang="zh-TW" sz="2800" dirty="0">
                <a:solidFill>
                  <a:srgbClr val="0070C0"/>
                </a:solidFill>
              </a:rPr>
              <a:t>&amp; close your eyes </a:t>
            </a:r>
          </a:p>
          <a:p>
            <a:pPr marL="0" indent="0">
              <a:buNone/>
            </a:pPr>
            <a:r>
              <a:rPr lang="en-US" altLang="zh-TW" sz="2800" dirty="0" smtClean="0"/>
              <a:t>  - </a:t>
            </a:r>
            <a:r>
              <a:rPr lang="en-US" altLang="zh-TW" sz="2800" dirty="0" smtClean="0">
                <a:solidFill>
                  <a:srgbClr val="0070C0"/>
                </a:solidFill>
              </a:rPr>
              <a:t>grip</a:t>
            </a:r>
            <a:r>
              <a:rPr lang="zh-TW" altLang="en-US" sz="2800" dirty="0" smtClean="0">
                <a:solidFill>
                  <a:srgbClr val="0070C0"/>
                </a:solidFill>
              </a:rPr>
              <a:t> </a:t>
            </a:r>
            <a:r>
              <a:rPr lang="en-US" altLang="zh-TW" sz="2800" dirty="0" smtClean="0">
                <a:solidFill>
                  <a:srgbClr val="0070C0"/>
                </a:solidFill>
              </a:rPr>
              <a:t>and </a:t>
            </a:r>
            <a:r>
              <a:rPr lang="en-US" altLang="zh-TW" sz="2800" dirty="0">
                <a:solidFill>
                  <a:srgbClr val="0070C0"/>
                </a:solidFill>
              </a:rPr>
              <a:t>release the </a:t>
            </a:r>
            <a:r>
              <a:rPr lang="en-US" altLang="zh-TW" sz="2800" dirty="0" err="1">
                <a:solidFill>
                  <a:srgbClr val="0070C0"/>
                </a:solidFill>
              </a:rPr>
              <a:t>nonparetic</a:t>
            </a:r>
            <a:r>
              <a:rPr lang="en-US" altLang="zh-TW" sz="2800" dirty="0">
                <a:solidFill>
                  <a:srgbClr val="0070C0"/>
                </a:solidFill>
              </a:rPr>
              <a:t> </a:t>
            </a:r>
            <a:r>
              <a:rPr lang="en-US" altLang="zh-TW" sz="2800" dirty="0" smtClean="0">
                <a:solidFill>
                  <a:srgbClr val="0070C0"/>
                </a:solidFill>
              </a:rPr>
              <a:t>hand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(</a:t>
            </a:r>
            <a:r>
              <a:rPr lang="zh-TW" altLang="en-US" sz="2800" dirty="0" smtClean="0"/>
              <a:t>若雙手無法使用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如</a:t>
            </a:r>
            <a:r>
              <a:rPr lang="en-US" altLang="zh-TW" sz="2800" dirty="0" smtClean="0"/>
              <a:t>:</a:t>
            </a:r>
            <a:r>
              <a:rPr lang="zh-TW" altLang="en-US" sz="2800" dirty="0" smtClean="0"/>
              <a:t>截肢或創傷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則以其他</a:t>
            </a:r>
            <a:r>
              <a:rPr lang="zh-TW" altLang="en-US" sz="2800" u="sng" dirty="0" smtClean="0"/>
              <a:t>單一步驟指令</a:t>
            </a:r>
            <a:r>
              <a:rPr lang="zh-TW" altLang="en-US" sz="2800" dirty="0" smtClean="0"/>
              <a:t>取代</a:t>
            </a:r>
            <a:r>
              <a:rPr lang="en-US" altLang="zh-TW" sz="2800" dirty="0" smtClean="0"/>
              <a:t>)</a:t>
            </a:r>
          </a:p>
          <a:p>
            <a:pPr marL="0" indent="0">
              <a:buNone/>
            </a:pPr>
            <a:endParaRPr lang="en-US" altLang="zh-TW" sz="2100" dirty="0" smtClean="0"/>
          </a:p>
          <a:p>
            <a:pPr marL="0" indent="0">
              <a:buNone/>
            </a:pPr>
            <a:r>
              <a:rPr lang="en-US" altLang="zh-TW" sz="2300" dirty="0" smtClean="0">
                <a:solidFill>
                  <a:srgbClr val="008000"/>
                </a:solidFill>
                <a:latin typeface="+mn-ea"/>
              </a:rPr>
              <a:t>Note</a:t>
            </a:r>
          </a:p>
          <a:p>
            <a:pPr marL="0" indent="0">
              <a:buNone/>
            </a:pPr>
            <a:r>
              <a:rPr lang="zh-TW" altLang="en-US" sz="2300" b="0" dirty="0" smtClean="0">
                <a:solidFill>
                  <a:srgbClr val="008000"/>
                </a:solidFill>
                <a:latin typeface="+mn-ea"/>
              </a:rPr>
              <a:t>若病人對指令無反應，可以示範動作給他們看</a:t>
            </a:r>
            <a:r>
              <a:rPr lang="en-US" altLang="zh-TW" sz="2300" b="0" dirty="0" smtClean="0">
                <a:solidFill>
                  <a:srgbClr val="008000"/>
                </a:solidFill>
                <a:latin typeface="+mn-ea"/>
              </a:rPr>
              <a:t>(pantomime)</a:t>
            </a:r>
            <a:endParaRPr lang="en-US" altLang="zh-TW" sz="2300" b="0" dirty="0">
              <a:solidFill>
                <a:srgbClr val="008000"/>
              </a:solidFill>
              <a:latin typeface="+mn-ea"/>
            </a:endParaRPr>
          </a:p>
          <a:p>
            <a:r>
              <a:rPr lang="en-US" altLang="zh-TW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</a:t>
            </a:r>
            <a:r>
              <a:rPr lang="zh-TW" altLang="en-US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因此檢查是測</a:t>
            </a:r>
            <a:r>
              <a:rPr lang="zh-TW" altLang="en-US" sz="2300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試</a:t>
            </a:r>
            <a:r>
              <a:rPr lang="en-US" altLang="zh-TW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consciousness</a:t>
            </a:r>
            <a:r>
              <a:rPr lang="zh-TW" altLang="en-US" sz="2300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，</a:t>
            </a:r>
            <a:r>
              <a:rPr lang="zh-TW" altLang="en-US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非</a:t>
            </a:r>
            <a:r>
              <a:rPr lang="en-US" altLang="zh-TW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muscle power</a:t>
            </a:r>
            <a:r>
              <a:rPr lang="zh-TW" altLang="en-US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，所以</a:t>
            </a:r>
            <a:r>
              <a:rPr lang="zh-TW" altLang="en-US" sz="2300" b="1" u="sng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不能</a:t>
            </a:r>
            <a:r>
              <a:rPr lang="zh-TW" altLang="en-US" sz="2300" u="sng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以無力</a:t>
            </a:r>
            <a:r>
              <a:rPr lang="zh-TW" altLang="en-US" sz="2300" b="1" u="sng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肢體的動作計分</a:t>
            </a:r>
            <a:r>
              <a:rPr lang="en-US" altLang="zh-TW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; </a:t>
            </a:r>
            <a:r>
              <a:rPr lang="zh-TW" altLang="en-US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也非</a:t>
            </a:r>
            <a:r>
              <a:rPr lang="en-US" altLang="zh-TW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comprehension</a:t>
            </a:r>
            <a:r>
              <a:rPr lang="zh-TW" altLang="en-US" sz="2300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，</a:t>
            </a:r>
            <a:r>
              <a:rPr lang="zh-TW" altLang="en-US" sz="2300" b="1" dirty="0" smtClean="0">
                <a:solidFill>
                  <a:srgbClr val="008000"/>
                </a:solidFill>
                <a:latin typeface="+mn-ea"/>
                <a:sym typeface="Wingdings" pitchFamily="2" charset="2"/>
              </a:rPr>
              <a:t>所以可讓病人由模仿動作完成</a:t>
            </a:r>
            <a:endParaRPr lang="en-US" altLang="zh-TW" sz="2300" b="0" dirty="0" smtClean="0">
              <a:solidFill>
                <a:srgbClr val="008000"/>
              </a:solidFill>
              <a:latin typeface="+mn-ea"/>
            </a:endParaRPr>
          </a:p>
          <a:p>
            <a:r>
              <a:rPr lang="zh-TW" altLang="en-US" sz="2300" b="0" dirty="0" smtClean="0">
                <a:solidFill>
                  <a:srgbClr val="008000"/>
                </a:solidFill>
                <a:latin typeface="+mn-ea"/>
              </a:rPr>
              <a:t>若有熟遵</a:t>
            </a:r>
            <a:r>
              <a:rPr lang="zh-TW" altLang="en-US" sz="2300" b="0" dirty="0">
                <a:solidFill>
                  <a:srgbClr val="008000"/>
                </a:solidFill>
                <a:latin typeface="+mn-ea"/>
              </a:rPr>
              <a:t>照指令的嘗試性動作出現</a:t>
            </a:r>
            <a:r>
              <a:rPr lang="en-US" altLang="zh-TW" sz="2300" b="0" dirty="0">
                <a:solidFill>
                  <a:srgbClr val="008000"/>
                </a:solidFill>
                <a:latin typeface="+mn-ea"/>
              </a:rPr>
              <a:t>,</a:t>
            </a:r>
            <a:r>
              <a:rPr lang="zh-TW" altLang="en-US" sz="2300" b="0" dirty="0">
                <a:solidFill>
                  <a:srgbClr val="008000"/>
                </a:solidFill>
                <a:latin typeface="+mn-ea"/>
              </a:rPr>
              <a:t>但由於無力而無法完成整個動作</a:t>
            </a:r>
            <a:r>
              <a:rPr lang="en-US" altLang="zh-TW" sz="2300" b="0" dirty="0">
                <a:solidFill>
                  <a:srgbClr val="008000"/>
                </a:solidFill>
                <a:latin typeface="+mn-ea"/>
              </a:rPr>
              <a:t>,</a:t>
            </a:r>
            <a:r>
              <a:rPr lang="zh-TW" altLang="en-US" sz="2300" b="0" dirty="0">
                <a:solidFill>
                  <a:srgbClr val="008000"/>
                </a:solidFill>
                <a:latin typeface="+mn-ea"/>
              </a:rPr>
              <a:t>則仍算</a:t>
            </a:r>
            <a:r>
              <a:rPr lang="en-US" altLang="zh-TW" sz="2300" b="0" dirty="0">
                <a:solidFill>
                  <a:srgbClr val="008000"/>
                </a:solidFill>
                <a:latin typeface="+mn-ea"/>
              </a:rPr>
              <a:t>”</a:t>
            </a:r>
            <a:r>
              <a:rPr lang="zh-TW" altLang="en-US" sz="2300" b="0" dirty="0">
                <a:solidFill>
                  <a:srgbClr val="008000"/>
                </a:solidFill>
                <a:latin typeface="+mn-ea"/>
              </a:rPr>
              <a:t>有正確執行</a:t>
            </a:r>
            <a:r>
              <a:rPr lang="en-US" altLang="zh-TW" sz="2300" b="0" dirty="0" smtClean="0">
                <a:solidFill>
                  <a:srgbClr val="008000"/>
                </a:solidFill>
                <a:latin typeface="+mn-ea"/>
              </a:rPr>
              <a:t>”</a:t>
            </a:r>
            <a:endParaRPr lang="en-US" altLang="zh-TW" sz="2300" dirty="0" smtClean="0">
              <a:solidFill>
                <a:srgbClr val="008000"/>
              </a:solidFill>
              <a:latin typeface="+mn-ea"/>
            </a:endParaRPr>
          </a:p>
          <a:p>
            <a:r>
              <a:rPr lang="en-US" altLang="zh-TW" sz="2300" dirty="0" smtClean="0">
                <a:solidFill>
                  <a:srgbClr val="008000"/>
                </a:solidFill>
                <a:latin typeface="+mn-ea"/>
              </a:rPr>
              <a:t>Score </a:t>
            </a:r>
            <a:r>
              <a:rPr lang="en-US" altLang="zh-TW" sz="2300" dirty="0">
                <a:solidFill>
                  <a:srgbClr val="008000"/>
                </a:solidFill>
                <a:latin typeface="+mn-ea"/>
              </a:rPr>
              <a:t>only the </a:t>
            </a:r>
            <a:r>
              <a:rPr lang="en-US" altLang="zh-TW" sz="2300" dirty="0">
                <a:solidFill>
                  <a:srgbClr val="0000FF"/>
                </a:solidFill>
                <a:latin typeface="+mn-ea"/>
              </a:rPr>
              <a:t>first attempt</a:t>
            </a:r>
            <a:endParaRPr lang="zh-TW" altLang="en-US" sz="2300" dirty="0">
              <a:solidFill>
                <a:srgbClr val="0000FF"/>
              </a:solidFill>
              <a:latin typeface="+mn-ea"/>
            </a:endParaRPr>
          </a:p>
          <a:p>
            <a:endParaRPr lang="en-US" altLang="zh-TW" b="1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7493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9596"/>
            <a:ext cx="8153400" cy="990600"/>
          </a:xfrm>
        </p:spPr>
        <p:txBody>
          <a:bodyPr/>
          <a:lstStyle/>
          <a:p>
            <a:r>
              <a:rPr lang="en-US" altLang="zh-TW" b="1" dirty="0" smtClean="0"/>
              <a:t>1c Level of Consciousness 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432048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Performs both tasks </a:t>
            </a:r>
            <a:r>
              <a:rPr lang="en-US" altLang="zh-TW" sz="2000" dirty="0" smtClean="0"/>
              <a:t>correctly</a:t>
            </a:r>
            <a:endParaRPr lang="en-US" altLang="zh-TW" sz="2000" dirty="0"/>
          </a:p>
          <a:p>
            <a:endParaRPr lang="en-US" altLang="zh-TW" sz="2000" dirty="0"/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Performs one task </a:t>
            </a:r>
            <a:r>
              <a:rPr lang="en-US" altLang="zh-TW" sz="2000" dirty="0" smtClean="0"/>
              <a:t>correctly</a:t>
            </a:r>
          </a:p>
          <a:p>
            <a:pPr marL="0" indent="0">
              <a:buNone/>
            </a:pPr>
            <a:endParaRPr lang="en-US" altLang="zh-TW" sz="2000" dirty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Performs neither task correctly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860032" y="1484784"/>
            <a:ext cx="3960440" cy="496855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800"/>
              </a:lnSpc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800"/>
              </a:lnSpc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可正確執行兩個命令</a:t>
            </a:r>
            <a:endParaRPr lang="en-US" altLang="zh-TW" sz="2000" dirty="0" smtClean="0"/>
          </a:p>
          <a:p>
            <a:pPr>
              <a:lnSpc>
                <a:spcPts val="2800"/>
              </a:lnSpc>
            </a:pPr>
            <a:endParaRPr lang="en-US" altLang="zh-TW" sz="2000" dirty="0" smtClean="0"/>
          </a:p>
          <a:p>
            <a:pPr marL="0" indent="0">
              <a:lnSpc>
                <a:spcPts val="2800"/>
              </a:lnSpc>
              <a:buNone/>
            </a:pPr>
            <a:r>
              <a:rPr lang="en-US" altLang="zh-TW" sz="2000" dirty="0" smtClean="0"/>
              <a:t>1 = </a:t>
            </a:r>
            <a:r>
              <a:rPr lang="zh-TW" altLang="en-US" sz="2000" dirty="0" smtClean="0"/>
              <a:t>可正確執行一個命令</a:t>
            </a:r>
            <a:endParaRPr lang="en-US" altLang="zh-TW" sz="2000" dirty="0" smtClean="0"/>
          </a:p>
          <a:p>
            <a:pPr marL="0" indent="0">
              <a:lnSpc>
                <a:spcPts val="2800"/>
              </a:lnSpc>
              <a:buNone/>
            </a:pPr>
            <a:endParaRPr lang="en-US" altLang="zh-TW" sz="2000" dirty="0" smtClean="0"/>
          </a:p>
          <a:p>
            <a:pPr marL="0" indent="0">
              <a:lnSpc>
                <a:spcPts val="2800"/>
              </a:lnSpc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 smtClean="0"/>
              <a:t>兩個命令均不能正確執行</a:t>
            </a:r>
            <a:endParaRPr lang="en-US" altLang="zh-TW" sz="2000" dirty="0" smtClean="0"/>
          </a:p>
          <a:p>
            <a:pPr marL="0" indent="0">
              <a:lnSpc>
                <a:spcPts val="2800"/>
              </a:lnSpc>
              <a:buNone/>
            </a:pPr>
            <a:endParaRPr lang="en-US" altLang="zh-TW" sz="2000" dirty="0" smtClean="0"/>
          </a:p>
        </p:txBody>
      </p:sp>
      <p:sp>
        <p:nvSpPr>
          <p:cNvPr id="5" name="矩形 4"/>
          <p:cNvSpPr/>
          <p:nvPr/>
        </p:nvSpPr>
        <p:spPr>
          <a:xfrm>
            <a:off x="5508104" y="980728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89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18805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2. Best gaze</a:t>
            </a:r>
            <a:br>
              <a:rPr lang="en-US" altLang="zh-TW" b="1" dirty="0" smtClean="0"/>
            </a:br>
            <a:r>
              <a:rPr lang="zh-TW" altLang="en-US" b="1" dirty="0" smtClean="0"/>
              <a:t>最佳的眼球運動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352928" cy="506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[Instruction]</a:t>
            </a:r>
            <a:r>
              <a:rPr lang="zh-TW" altLang="en-US" sz="2400" dirty="0" smtClean="0"/>
              <a:t> 僅測試眼睛的水平運動 </a:t>
            </a:r>
            <a:r>
              <a:rPr lang="en-US" altLang="zh-TW" sz="2400" dirty="0" smtClean="0"/>
              <a:t>(voluntary or reflexive)</a:t>
            </a:r>
          </a:p>
          <a:p>
            <a:r>
              <a:rPr lang="en-US" altLang="zh-TW" sz="2400" dirty="0" smtClean="0"/>
              <a:t>Ask </a:t>
            </a:r>
            <a:r>
              <a:rPr lang="en-US" altLang="zh-TW" sz="2400" dirty="0"/>
              <a:t>the patient to “follow my </a:t>
            </a:r>
            <a:r>
              <a:rPr lang="en-US" altLang="zh-TW" sz="2400" dirty="0" smtClean="0"/>
              <a:t>finger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(</a:t>
            </a:r>
            <a:r>
              <a:rPr lang="en-US" altLang="zh-TW" sz="2400" dirty="0" smtClean="0">
                <a:solidFill>
                  <a:srgbClr val="0070C0"/>
                </a:solidFill>
              </a:rPr>
              <a:t>tracking</a:t>
            </a:r>
            <a:r>
              <a:rPr lang="en-US" altLang="zh-TW" sz="2400" dirty="0"/>
              <a:t>)” from side to side by moving the eyes only</a:t>
            </a:r>
            <a:endParaRPr lang="en-US" altLang="zh-TW" sz="2400" dirty="0">
              <a:solidFill>
                <a:srgbClr val="0070C0"/>
              </a:solidFill>
            </a:endParaRPr>
          </a:p>
          <a:p>
            <a:r>
              <a:rPr lang="en-US" altLang="zh-TW" sz="2400" dirty="0" smtClean="0">
                <a:solidFill>
                  <a:srgbClr val="0070C0"/>
                </a:solidFill>
              </a:rPr>
              <a:t>Spontaneous eye movement</a:t>
            </a:r>
            <a:r>
              <a:rPr lang="zh-TW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/>
              <a:t>(</a:t>
            </a:r>
            <a:r>
              <a:rPr lang="en-US" altLang="zh-TW" sz="2400" dirty="0"/>
              <a:t>for </a:t>
            </a:r>
            <a:r>
              <a:rPr lang="en-US" altLang="zh-TW" sz="2400" dirty="0" smtClean="0"/>
              <a:t>aphasic </a:t>
            </a:r>
            <a:r>
              <a:rPr lang="en-US" altLang="zh-TW" sz="2400" dirty="0"/>
              <a:t>or confused </a:t>
            </a:r>
            <a:r>
              <a:rPr lang="en-US" altLang="zh-TW" sz="2400" dirty="0" smtClean="0"/>
              <a:t>patients </a:t>
            </a:r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r>
              <a:rPr lang="en-US" altLang="zh-TW" sz="2400" dirty="0" smtClean="0"/>
              <a:t>Unconscious, trauma, pre-existing blindness </a:t>
            </a:r>
            <a:r>
              <a:rPr lang="en-US" altLang="zh-TW" sz="2400" dirty="0"/>
              <a:t>patients: use </a:t>
            </a:r>
            <a:r>
              <a:rPr lang="en-US" altLang="zh-TW" sz="2400" dirty="0" err="1">
                <a:solidFill>
                  <a:srgbClr val="0070C0"/>
                </a:solidFill>
              </a:rPr>
              <a:t>oculocephalic</a:t>
            </a:r>
            <a:r>
              <a:rPr lang="en-US" altLang="zh-TW" sz="2400" dirty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</a:rPr>
              <a:t>maneuver</a:t>
            </a:r>
            <a:r>
              <a:rPr lang="zh-TW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</a:rPr>
              <a:t>(doll’s eye sign)</a:t>
            </a:r>
          </a:p>
          <a:p>
            <a:endParaRPr lang="en-US" altLang="zh-TW" sz="2400" b="1" dirty="0">
              <a:solidFill>
                <a:srgbClr val="0070C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467544" y="4221088"/>
            <a:ext cx="7560840" cy="7200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b="1" u="sng" dirty="0" smtClean="0">
                <a:solidFill>
                  <a:srgbClr val="0070C0"/>
                </a:solidFill>
              </a:rPr>
              <a:t>Tracking(VOR)</a:t>
            </a:r>
            <a:r>
              <a:rPr lang="zh-TW" altLang="en-US" b="1" u="sng" dirty="0" smtClean="0">
                <a:solidFill>
                  <a:srgbClr val="0070C0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: </a:t>
            </a:r>
            <a:r>
              <a:rPr lang="en-US" altLang="zh-TW" dirty="0">
                <a:solidFill>
                  <a:schemeClr val="tx1"/>
                </a:solidFill>
              </a:rPr>
              <a:t>establishing eye contact and moving about the</a:t>
            </a:r>
          </a:p>
          <a:p>
            <a:r>
              <a:rPr lang="en-US" altLang="zh-TW" dirty="0">
                <a:solidFill>
                  <a:schemeClr val="tx1"/>
                </a:solidFill>
              </a:rPr>
              <a:t>patient from side to side and observing if the </a:t>
            </a:r>
            <a:r>
              <a:rPr lang="en-US" altLang="zh-TW" dirty="0" smtClean="0">
                <a:solidFill>
                  <a:schemeClr val="tx1"/>
                </a:solidFill>
              </a:rPr>
              <a:t>patient’s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eyes </a:t>
            </a:r>
            <a:r>
              <a:rPr lang="en-US" altLang="zh-TW" dirty="0">
                <a:solidFill>
                  <a:schemeClr val="tx1"/>
                </a:solidFill>
              </a:rPr>
              <a:t>follow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924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/>
          <a:lstStyle/>
          <a:p>
            <a:r>
              <a:rPr lang="en-US" altLang="zh-TW" b="1" dirty="0" smtClean="0"/>
              <a:t>2. Best gaze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24744"/>
            <a:ext cx="4608512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Normal horizontal eye </a:t>
            </a:r>
            <a:r>
              <a:rPr lang="en-US" altLang="zh-TW" sz="2000" dirty="0" smtClean="0"/>
              <a:t>movements</a:t>
            </a:r>
            <a:endParaRPr lang="en-US" altLang="zh-TW" sz="2000" dirty="0"/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</a:t>
            </a:r>
            <a:r>
              <a:rPr lang="en-US" altLang="zh-TW" sz="2000" b="1" dirty="0"/>
              <a:t>Partial gaze </a:t>
            </a:r>
            <a:r>
              <a:rPr lang="en-US" altLang="zh-TW" sz="2000" b="1" dirty="0" smtClean="0"/>
              <a:t>palsy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abnormality </a:t>
            </a:r>
            <a:r>
              <a:rPr lang="en-US" altLang="zh-TW" sz="2000" dirty="0"/>
              <a:t>in one </a:t>
            </a:r>
            <a:r>
              <a:rPr lang="en-US" altLang="zh-TW" sz="2000" dirty="0" smtClean="0"/>
              <a:t>or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both </a:t>
            </a:r>
            <a:r>
              <a:rPr lang="en-US" altLang="zh-TW" sz="2000" dirty="0"/>
              <a:t>eyes, but forced deviation is not </a:t>
            </a:r>
            <a:r>
              <a:rPr lang="en-US" altLang="zh-TW" sz="2000" dirty="0" smtClean="0"/>
              <a:t>present</a:t>
            </a:r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Tonic gaze </a:t>
            </a:r>
            <a:r>
              <a:rPr lang="en-US" altLang="zh-TW" sz="2000" dirty="0"/>
              <a:t>deviation, or total gaze </a:t>
            </a:r>
            <a:r>
              <a:rPr lang="en-US" altLang="zh-TW" sz="2000" dirty="0" smtClean="0"/>
              <a:t>paresis </a:t>
            </a:r>
            <a:r>
              <a:rPr lang="en-US" altLang="zh-TW" sz="2000" dirty="0"/>
              <a:t>(</a:t>
            </a:r>
            <a:r>
              <a:rPr lang="en-US" altLang="zh-TW" sz="2000" dirty="0" smtClean="0"/>
              <a:t>not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overcome </a:t>
            </a:r>
            <a:r>
              <a:rPr lang="en-US" altLang="zh-TW" sz="2000" dirty="0"/>
              <a:t>with </a:t>
            </a:r>
            <a:r>
              <a:rPr lang="en-US" altLang="zh-TW" sz="2000" dirty="0" err="1"/>
              <a:t>oculocephalic</a:t>
            </a:r>
            <a:r>
              <a:rPr lang="en-US" altLang="zh-TW" sz="2000" dirty="0"/>
              <a:t> maneuver)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788024" y="1124744"/>
            <a:ext cx="4104456" cy="5400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正常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部分凝視異常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 當雙或單眼眼球凝視異常，但並無強迫性偏移或完全癱瘓時</a:t>
            </a:r>
            <a:r>
              <a:rPr lang="en-US" altLang="zh-TW" sz="2000" dirty="0" smtClean="0"/>
              <a:t> (</a:t>
            </a:r>
            <a:r>
              <a:rPr lang="zh-TW" altLang="en-US" sz="2000" dirty="0" smtClean="0"/>
              <a:t>可由反射性眼睛運動所矯正，或單一性周邊神經麻痺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第</a:t>
            </a:r>
            <a:r>
              <a:rPr lang="en-US" altLang="zh-TW" sz="2000" dirty="0" smtClean="0"/>
              <a:t>3, 4,</a:t>
            </a:r>
            <a:r>
              <a:rPr lang="zh-TW" altLang="en-US" sz="2000" dirty="0" smtClean="0"/>
              <a:t>或</a:t>
            </a:r>
            <a:r>
              <a:rPr lang="en-US" altLang="zh-TW" sz="2000" dirty="0" smtClean="0"/>
              <a:t>6</a:t>
            </a:r>
            <a:r>
              <a:rPr lang="zh-TW" altLang="en-US" sz="2000" dirty="0" smtClean="0"/>
              <a:t>對腦神經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）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 smtClean="0"/>
              <a:t>強直性的偏移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或完全癱瘓而無法用頭眼運動的反射矯正</a:t>
            </a:r>
            <a:endParaRPr lang="en-US" altLang="zh-TW" sz="2000" dirty="0" smtClean="0"/>
          </a:p>
        </p:txBody>
      </p:sp>
      <p:sp>
        <p:nvSpPr>
          <p:cNvPr id="10" name="矩形 9"/>
          <p:cNvSpPr/>
          <p:nvPr/>
        </p:nvSpPr>
        <p:spPr>
          <a:xfrm>
            <a:off x="251520" y="3356992"/>
            <a:ext cx="4392488" cy="22322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dirty="0" smtClean="0">
                <a:solidFill>
                  <a:srgbClr val="002060"/>
                </a:solidFill>
              </a:rPr>
              <a:t>-</a:t>
            </a:r>
            <a:r>
              <a:rPr lang="zh-TW" altLang="en-US" sz="2000" dirty="0" smtClean="0">
                <a:solidFill>
                  <a:srgbClr val="002060"/>
                </a:solidFill>
              </a:rPr>
              <a:t> </a:t>
            </a:r>
            <a:r>
              <a:rPr lang="en-US" altLang="zh-TW" sz="2000" dirty="0" smtClean="0">
                <a:solidFill>
                  <a:srgbClr val="002060"/>
                </a:solidFill>
              </a:rPr>
              <a:t>The patient has a conjugate deviation of the eyes that can be </a:t>
            </a:r>
            <a:r>
              <a:rPr lang="en-US" altLang="zh-TW" sz="2000" b="1" u="sng" dirty="0" smtClean="0">
                <a:solidFill>
                  <a:srgbClr val="FF0000"/>
                </a:solidFill>
              </a:rPr>
              <a:t>overcome by voluntary or reflexive activities </a:t>
            </a:r>
            <a:r>
              <a:rPr lang="en-US" altLang="zh-TW" sz="2000" b="1" u="sng" dirty="0" smtClean="0">
                <a:solidFill>
                  <a:schemeClr val="tx1"/>
                </a:solidFill>
              </a:rPr>
              <a:t>(doll eye)</a:t>
            </a:r>
            <a:r>
              <a:rPr lang="en-US" altLang="zh-TW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zh-TW" sz="2000" dirty="0" smtClean="0">
                <a:solidFill>
                  <a:srgbClr val="002060"/>
                </a:solidFill>
              </a:rPr>
              <a:t>-</a:t>
            </a:r>
            <a:r>
              <a:rPr lang="zh-TW" altLang="en-US" sz="2000" dirty="0" smtClean="0">
                <a:solidFill>
                  <a:srgbClr val="002060"/>
                </a:solidFill>
              </a:rPr>
              <a:t> </a:t>
            </a:r>
            <a:r>
              <a:rPr lang="en-US" altLang="zh-TW" sz="2000" dirty="0" smtClean="0">
                <a:solidFill>
                  <a:srgbClr val="002060"/>
                </a:solidFill>
              </a:rPr>
              <a:t>The patient has </a:t>
            </a:r>
            <a:r>
              <a:rPr lang="en-US" altLang="zh-TW" sz="2000" dirty="0" smtClean="0">
                <a:solidFill>
                  <a:srgbClr val="FF0000"/>
                </a:solidFill>
              </a:rPr>
              <a:t>an </a:t>
            </a:r>
            <a:r>
              <a:rPr lang="en-US" altLang="zh-TW" sz="2000" b="1" u="sng" dirty="0" smtClean="0">
                <a:solidFill>
                  <a:srgbClr val="FF0000"/>
                </a:solidFill>
              </a:rPr>
              <a:t>isolated peripheral nerve paresis (CN III, IV, VI)</a:t>
            </a:r>
          </a:p>
        </p:txBody>
      </p:sp>
    </p:spTree>
    <p:extLst>
      <p:ext uri="{BB962C8B-B14F-4D97-AF65-F5344CB8AC3E}">
        <p14:creationId xmlns:p14="http://schemas.microsoft.com/office/powerpoint/2010/main" val="3946898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116042"/>
          </a:xfrm>
        </p:spPr>
        <p:txBody>
          <a:bodyPr>
            <a:normAutofit fontScale="90000"/>
          </a:bodyPr>
          <a:lstStyle/>
          <a:p>
            <a:r>
              <a:rPr lang="en-US" altLang="zh-TW" b="1" dirty="0"/>
              <a:t>3</a:t>
            </a:r>
            <a:r>
              <a:rPr lang="en-US" altLang="zh-TW" b="1" dirty="0" smtClean="0"/>
              <a:t>. Visual field</a:t>
            </a:r>
            <a:br>
              <a:rPr lang="en-US" altLang="zh-TW" b="1" dirty="0" smtClean="0"/>
            </a:br>
            <a:r>
              <a:rPr lang="zh-TW" altLang="en-US" b="1" dirty="0" smtClean="0"/>
              <a:t>視野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[Instruction]</a:t>
            </a:r>
            <a:r>
              <a:rPr lang="en-US" altLang="zh-TW" sz="2400" dirty="0"/>
              <a:t> 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sz="2400" dirty="0" smtClean="0"/>
              <a:t>Test each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eye</a:t>
            </a:r>
            <a:r>
              <a:rPr lang="zh-TW" altLang="en-US" sz="2400" dirty="0" smtClean="0"/>
              <a:t> </a:t>
            </a:r>
            <a:r>
              <a:rPr lang="en-US" altLang="zh-TW" sz="2400" dirty="0" err="1" smtClean="0"/>
              <a:t>independantly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upper </a:t>
            </a:r>
            <a:r>
              <a:rPr lang="en-US" altLang="zh-TW" sz="2400" dirty="0"/>
              <a:t>and lower </a:t>
            </a:r>
            <a:r>
              <a:rPr lang="en-US" altLang="zh-TW" sz="2400" dirty="0" smtClean="0"/>
              <a:t>quadrants.</a:t>
            </a:r>
          </a:p>
          <a:p>
            <a:r>
              <a:rPr lang="en-US" altLang="zh-TW" sz="2400" b="1" dirty="0" smtClean="0">
                <a:solidFill>
                  <a:srgbClr val="0070C0"/>
                </a:solidFill>
              </a:rPr>
              <a:t>Confrontation test</a:t>
            </a:r>
            <a:r>
              <a:rPr lang="en-US" altLang="zh-TW" sz="2400" dirty="0" smtClean="0">
                <a:solidFill>
                  <a:srgbClr val="0070C0"/>
                </a:solidFill>
              </a:rPr>
              <a:t>,</a:t>
            </a:r>
            <a:r>
              <a:rPr lang="zh-TW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>by</a:t>
            </a:r>
            <a:r>
              <a:rPr lang="zh-TW" altLang="en-US" sz="2400" b="1" dirty="0" smtClean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</a:rPr>
              <a:t>finger</a:t>
            </a:r>
            <a:r>
              <a:rPr lang="zh-TW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</a:rPr>
              <a:t>counting</a:t>
            </a:r>
            <a:r>
              <a:rPr lang="zh-TW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</a:rPr>
              <a:t>or</a:t>
            </a:r>
            <a:r>
              <a:rPr lang="zh-TW" altLang="en-US" sz="2400" dirty="0" smtClean="0">
                <a:solidFill>
                  <a:srgbClr val="0070C0"/>
                </a:solidFill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</a:rPr>
              <a:t>visual threatening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(for poor consciousness, aphasia, language barrier)</a:t>
            </a:r>
          </a:p>
          <a:p>
            <a:r>
              <a:rPr lang="en-US" altLang="zh-TW" dirty="0" smtClean="0">
                <a:solidFill>
                  <a:srgbClr val="008000"/>
                </a:solidFill>
              </a:rPr>
              <a:t>Note</a:t>
            </a:r>
          </a:p>
          <a:p>
            <a:r>
              <a:rPr lang="zh-TW" altLang="en-US" dirty="0" smtClean="0">
                <a:solidFill>
                  <a:srgbClr val="008000"/>
                </a:solidFill>
              </a:rPr>
              <a:t>若病患眼睛能適當</a:t>
            </a:r>
            <a:r>
              <a:rPr lang="zh-TW" altLang="en-US" dirty="0">
                <a:solidFill>
                  <a:srgbClr val="008000"/>
                </a:solidFill>
              </a:rPr>
              <a:t>注視動作中手</a:t>
            </a:r>
            <a:r>
              <a:rPr lang="zh-TW" altLang="en-US" dirty="0" smtClean="0">
                <a:solidFill>
                  <a:srgbClr val="008000"/>
                </a:solidFill>
              </a:rPr>
              <a:t>指的方向，雖未直視檢</a:t>
            </a:r>
            <a:r>
              <a:rPr lang="zh-TW" altLang="en-US" dirty="0">
                <a:solidFill>
                  <a:srgbClr val="008000"/>
                </a:solidFill>
              </a:rPr>
              <a:t>視</a:t>
            </a:r>
            <a:r>
              <a:rPr lang="zh-TW" altLang="en-US" dirty="0" smtClean="0">
                <a:solidFill>
                  <a:srgbClr val="008000"/>
                </a:solidFill>
              </a:rPr>
              <a:t>者眼睛，以正常計分</a:t>
            </a:r>
            <a:endParaRPr lang="en-US" altLang="zh-TW" dirty="0" smtClean="0">
              <a:solidFill>
                <a:srgbClr val="008000"/>
              </a:solidFill>
            </a:endParaRPr>
          </a:p>
          <a:p>
            <a:r>
              <a:rPr lang="zh-TW" altLang="en-US" dirty="0" smtClean="0">
                <a:solidFill>
                  <a:srgbClr val="008000"/>
                </a:solidFill>
              </a:rPr>
              <a:t>若單眼盲，用另眼的視野測試做計分。</a:t>
            </a:r>
            <a:r>
              <a:rPr lang="en-US" altLang="zh-TW" dirty="0" smtClean="0">
                <a:solidFill>
                  <a:srgbClr val="008000"/>
                </a:solidFill>
              </a:rPr>
              <a:t> </a:t>
            </a:r>
          </a:p>
          <a:p>
            <a:r>
              <a:rPr lang="zh-TW" altLang="en-US" dirty="0" smtClean="0">
                <a:solidFill>
                  <a:srgbClr val="008000"/>
                </a:solidFill>
              </a:rPr>
              <a:t>若兩眼不一致，用較佳者計分。</a:t>
            </a:r>
            <a:endParaRPr lang="en-US" altLang="zh-TW" dirty="0" smtClean="0">
              <a:solidFill>
                <a:srgbClr val="008000"/>
              </a:solidFill>
            </a:endParaRPr>
          </a:p>
          <a:p>
            <a:r>
              <a:rPr lang="zh-TW" altLang="en-US" dirty="0" smtClean="0">
                <a:solidFill>
                  <a:srgbClr val="008000"/>
                </a:solidFill>
              </a:rPr>
              <a:t>可做順便做</a:t>
            </a:r>
            <a:r>
              <a:rPr lang="en-US" altLang="zh-TW" dirty="0" smtClean="0">
                <a:solidFill>
                  <a:srgbClr val="008000"/>
                </a:solidFill>
              </a:rPr>
              <a:t>double simultaneous stimulation( for item 11)</a:t>
            </a:r>
          </a:p>
        </p:txBody>
      </p:sp>
    </p:spTree>
    <p:extLst>
      <p:ext uri="{BB962C8B-B14F-4D97-AF65-F5344CB8AC3E}">
        <p14:creationId xmlns:p14="http://schemas.microsoft.com/office/powerpoint/2010/main" val="3214470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80120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3. Visual field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196752"/>
            <a:ext cx="5904656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</a:t>
            </a:r>
            <a:r>
              <a:rPr lang="en-US" altLang="zh-TW" sz="2000" b="1" dirty="0"/>
              <a:t>No visual </a:t>
            </a:r>
            <a:r>
              <a:rPr lang="en-US" altLang="zh-TW" sz="2000" b="1" dirty="0" smtClean="0"/>
              <a:t>loss</a:t>
            </a:r>
            <a:endParaRPr lang="en-US" altLang="zh-TW" sz="2000" dirty="0"/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</a:t>
            </a:r>
            <a:r>
              <a:rPr lang="en-US" altLang="zh-TW" sz="2000" b="1" dirty="0"/>
              <a:t>Partial hemianopia </a:t>
            </a:r>
            <a:r>
              <a:rPr lang="en-US" altLang="zh-TW" sz="2000" dirty="0"/>
              <a:t>(sector or </a:t>
            </a:r>
            <a:r>
              <a:rPr lang="en-US" altLang="zh-TW" sz="2000" dirty="0" err="1"/>
              <a:t>quadrantanopia</a:t>
            </a:r>
            <a:r>
              <a:rPr lang="en-US" altLang="zh-TW" sz="2000" dirty="0" smtClean="0"/>
              <a:t>)</a:t>
            </a:r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b="1" dirty="0"/>
              <a:t>Complete </a:t>
            </a:r>
            <a:r>
              <a:rPr lang="en-US" altLang="zh-TW" sz="2000" b="1" dirty="0" smtClean="0"/>
              <a:t>hemianopia </a:t>
            </a:r>
          </a:p>
          <a:p>
            <a:r>
              <a:rPr lang="en-US" altLang="zh-TW" sz="2000" dirty="0" smtClean="0"/>
              <a:t>3 </a:t>
            </a:r>
            <a:r>
              <a:rPr lang="en-US" altLang="zh-TW" sz="2000" dirty="0"/>
              <a:t>= </a:t>
            </a:r>
            <a:r>
              <a:rPr lang="en-US" altLang="zh-TW" sz="2000" b="1" dirty="0"/>
              <a:t>Bilateral hemianopia </a:t>
            </a:r>
            <a:r>
              <a:rPr lang="en-US" altLang="zh-TW" sz="2000" dirty="0"/>
              <a:t>(</a:t>
            </a:r>
            <a:r>
              <a:rPr lang="en-US" altLang="zh-TW" sz="2000" dirty="0" smtClean="0">
                <a:solidFill>
                  <a:srgbClr val="0000FF"/>
                </a:solidFill>
              </a:rPr>
              <a:t>blind</a:t>
            </a:r>
            <a:r>
              <a:rPr lang="zh-TW" altLang="en-US" dirty="0" smtClean="0">
                <a:solidFill>
                  <a:srgbClr val="0000FF"/>
                </a:solidFill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from</a:t>
            </a:r>
            <a:r>
              <a:rPr lang="zh-TW" altLang="en-US" dirty="0" smtClean="0">
                <a:solidFill>
                  <a:srgbClr val="0000FF"/>
                </a:solidFill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any</a:t>
            </a:r>
            <a:r>
              <a:rPr lang="zh-TW" altLang="en-US" dirty="0" smtClean="0">
                <a:solidFill>
                  <a:srgbClr val="0000FF"/>
                </a:solidFill>
              </a:rPr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cause</a:t>
            </a:r>
            <a:r>
              <a:rPr lang="en-US" altLang="zh-TW" sz="2000" dirty="0" smtClean="0"/>
              <a:t>, including cortical blindness)</a:t>
            </a:r>
            <a:endParaRPr lang="zh-TW" altLang="en-US" sz="2000" dirty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372200" y="1124744"/>
            <a:ext cx="2592288" cy="5416028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00"/>
              </a:lnSpc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/>
              <a:t>無</a:t>
            </a:r>
            <a:r>
              <a:rPr lang="zh-TW" altLang="en-US" sz="2000" dirty="0" smtClean="0"/>
              <a:t>視覺喪失</a:t>
            </a:r>
            <a:endParaRPr lang="en-US" altLang="zh-TW" sz="2000" dirty="0" smtClean="0"/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部分偏盲</a:t>
            </a:r>
            <a:endParaRPr lang="en-US" altLang="zh-TW" sz="2000" dirty="0" smtClean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dirty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dirty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dirty="0" smtClean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dirty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dirty="0"/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dirty="0" smtClean="0"/>
              <a:t>2 = </a:t>
            </a:r>
            <a:r>
              <a:rPr lang="zh-TW" altLang="en-US" sz="2000" dirty="0" smtClean="0"/>
              <a:t>完全偏盲</a:t>
            </a:r>
            <a:endParaRPr lang="en-US" altLang="zh-TW" sz="2000" dirty="0" smtClean="0"/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dirty="0" smtClean="0"/>
              <a:t>3 = </a:t>
            </a:r>
            <a:r>
              <a:rPr lang="zh-TW" altLang="en-US" sz="2000" dirty="0" smtClean="0"/>
              <a:t>兩側偏盲</a:t>
            </a:r>
            <a:endParaRPr lang="en-US" altLang="zh-TW" sz="2000" dirty="0" smtClean="0"/>
          </a:p>
        </p:txBody>
      </p:sp>
      <p:sp>
        <p:nvSpPr>
          <p:cNvPr id="10" name="矩形 9"/>
          <p:cNvSpPr/>
          <p:nvPr/>
        </p:nvSpPr>
        <p:spPr>
          <a:xfrm>
            <a:off x="611560" y="2852936"/>
            <a:ext cx="5256584" cy="16561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dirty="0">
                <a:solidFill>
                  <a:srgbClr val="000000"/>
                </a:solidFill>
              </a:rPr>
              <a:t>-</a:t>
            </a:r>
            <a:r>
              <a:rPr lang="zh-TW" altLang="en-US" sz="2000" dirty="0">
                <a:solidFill>
                  <a:srgbClr val="000000"/>
                </a:solidFill>
              </a:rPr>
              <a:t> </a:t>
            </a:r>
            <a:r>
              <a:rPr lang="en-US" altLang="zh-TW" sz="2000" dirty="0">
                <a:solidFill>
                  <a:srgbClr val="000000"/>
                </a:solidFill>
              </a:rPr>
              <a:t>With clear-cut asymmetry</a:t>
            </a:r>
          </a:p>
          <a:p>
            <a:r>
              <a:rPr lang="en-US" altLang="zh-TW" sz="2000" b="1" dirty="0">
                <a:solidFill>
                  <a:srgbClr val="FF0000"/>
                </a:solidFill>
              </a:rPr>
              <a:t>-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 err="1">
                <a:solidFill>
                  <a:srgbClr val="FF0000"/>
                </a:solidFill>
              </a:rPr>
              <a:t>Hemineglect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by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double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simultaneous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stimulation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(even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if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field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are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intact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>
                <a:solidFill>
                  <a:srgbClr val="FF0000"/>
                </a:solidFill>
              </a:rPr>
              <a:t>by</a:t>
            </a:r>
            <a:r>
              <a:rPr lang="zh-TW" altLang="en-US" sz="2000" b="1" dirty="0">
                <a:solidFill>
                  <a:srgbClr val="FF0000"/>
                </a:solidFill>
              </a:rPr>
              <a:t> 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confrontation</a:t>
            </a:r>
            <a:r>
              <a:rPr lang="zh-TW" altLang="en-US" sz="2000" b="1" dirty="0" smtClean="0">
                <a:solidFill>
                  <a:srgbClr val="FF0000"/>
                </a:solidFill>
              </a:rPr>
              <a:t>，</a:t>
            </a:r>
            <a:r>
              <a:rPr lang="zh-TW" altLang="en-US" sz="2000" b="1" dirty="0" smtClean="0">
                <a:solidFill>
                  <a:schemeClr val="tx1"/>
                </a:solidFill>
              </a:rPr>
              <a:t>因為</a:t>
            </a:r>
            <a:r>
              <a:rPr lang="zh-TW" altLang="en-US" sz="2000" dirty="0" smtClean="0">
                <a:solidFill>
                  <a:srgbClr val="000000"/>
                </a:solidFill>
              </a:rPr>
              <a:t>當</a:t>
            </a:r>
            <a:r>
              <a:rPr lang="zh-TW" altLang="en-US" sz="2000" dirty="0">
                <a:solidFill>
                  <a:srgbClr val="000000"/>
                </a:solidFill>
              </a:rPr>
              <a:t>病人的</a:t>
            </a:r>
            <a:r>
              <a:rPr lang="en-US" altLang="zh-TW" sz="2000" dirty="0" err="1">
                <a:solidFill>
                  <a:srgbClr val="000000"/>
                </a:solidFill>
              </a:rPr>
              <a:t>hemineglect</a:t>
            </a:r>
            <a:r>
              <a:rPr lang="zh-TW" altLang="en-US" sz="2000" dirty="0">
                <a:solidFill>
                  <a:srgbClr val="000000"/>
                </a:solidFill>
              </a:rPr>
              <a:t>很嚴重的時候</a:t>
            </a:r>
            <a:r>
              <a:rPr lang="en-US" altLang="zh-TW" sz="2000" dirty="0">
                <a:solidFill>
                  <a:srgbClr val="000000"/>
                </a:solidFill>
              </a:rPr>
              <a:t>,</a:t>
            </a:r>
            <a:r>
              <a:rPr lang="zh-TW" altLang="en-US" sz="2000" dirty="0">
                <a:solidFill>
                  <a:srgbClr val="000000"/>
                </a:solidFill>
              </a:rPr>
              <a:t>其</a:t>
            </a:r>
            <a:r>
              <a:rPr lang="en-US" altLang="zh-TW" sz="2000" dirty="0">
                <a:solidFill>
                  <a:srgbClr val="000000"/>
                </a:solidFill>
              </a:rPr>
              <a:t>visual field</a:t>
            </a:r>
            <a:r>
              <a:rPr lang="zh-TW" altLang="en-US" sz="2000" dirty="0">
                <a:solidFill>
                  <a:srgbClr val="000000"/>
                </a:solidFill>
              </a:rPr>
              <a:t>可能會變得比較小</a:t>
            </a:r>
            <a:endParaRPr lang="en-US" altLang="zh-TW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548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4. Facial palsy</a:t>
            </a:r>
            <a:br>
              <a:rPr lang="en-US" altLang="zh-TW" b="1" dirty="0" smtClean="0"/>
            </a:br>
            <a:r>
              <a:rPr lang="zh-TW" altLang="en-US" b="1" dirty="0" smtClean="0"/>
              <a:t>顏面神經麻痹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42520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[Instruction]</a:t>
            </a:r>
          </a:p>
          <a:p>
            <a:r>
              <a:rPr lang="en-US" altLang="zh-TW" sz="2400" dirty="0"/>
              <a:t> </a:t>
            </a:r>
            <a:r>
              <a:rPr lang="en-US" altLang="zh-TW" sz="2400" dirty="0" smtClean="0"/>
              <a:t>Ask </a:t>
            </a:r>
            <a:r>
              <a:rPr lang="en-US" altLang="zh-TW" sz="2400" dirty="0"/>
              <a:t>the patient or use pantomime</a:t>
            </a:r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-</a:t>
            </a:r>
            <a:r>
              <a:rPr lang="en-US" altLang="zh-TW" b="1" dirty="0">
                <a:solidFill>
                  <a:srgbClr val="0070C0"/>
                </a:solidFill>
              </a:rPr>
              <a:t>S</a:t>
            </a:r>
            <a:r>
              <a:rPr lang="en-US" altLang="zh-TW" b="1" dirty="0" smtClean="0">
                <a:solidFill>
                  <a:srgbClr val="0070C0"/>
                </a:solidFill>
              </a:rPr>
              <a:t>how </a:t>
            </a:r>
            <a:r>
              <a:rPr lang="en-US" altLang="zh-TW" b="1" dirty="0">
                <a:solidFill>
                  <a:srgbClr val="0070C0"/>
                </a:solidFill>
              </a:rPr>
              <a:t>me your </a:t>
            </a:r>
            <a:r>
              <a:rPr lang="en-US" altLang="zh-TW" b="1" dirty="0" smtClean="0">
                <a:solidFill>
                  <a:srgbClr val="0070C0"/>
                </a:solidFill>
              </a:rPr>
              <a:t>teeth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</a:rPr>
              <a:t>(</a:t>
            </a:r>
            <a:r>
              <a:rPr lang="zh-TW" altLang="en-US" b="1" dirty="0" smtClean="0">
                <a:solidFill>
                  <a:srgbClr val="0070C0"/>
                </a:solidFill>
              </a:rPr>
              <a:t>說</a:t>
            </a:r>
            <a:r>
              <a:rPr lang="en-US" altLang="zh-TW" b="1" dirty="0" smtClean="0">
                <a:solidFill>
                  <a:srgbClr val="0070C0"/>
                </a:solidFill>
              </a:rPr>
              <a:t>”</a:t>
            </a:r>
            <a:r>
              <a:rPr lang="zh-TW" altLang="en-US" b="1" dirty="0" smtClean="0">
                <a:solidFill>
                  <a:srgbClr val="0070C0"/>
                </a:solidFill>
              </a:rPr>
              <a:t>一</a:t>
            </a:r>
            <a:r>
              <a:rPr lang="en-US" altLang="zh-TW" b="1" dirty="0" smtClean="0">
                <a:solidFill>
                  <a:srgbClr val="0070C0"/>
                </a:solidFill>
              </a:rPr>
              <a:t>”)</a:t>
            </a:r>
            <a:r>
              <a:rPr lang="en-US" altLang="zh-TW" b="1" dirty="0" smtClean="0">
                <a:solidFill>
                  <a:srgbClr val="0070C0"/>
                </a:solidFill>
                <a:sym typeface="Wingdings" pitchFamily="2" charset="2"/>
              </a:rPr>
              <a:t> fewer teeth </a:t>
            </a:r>
            <a:r>
              <a:rPr lang="en-US" altLang="zh-TW" b="1" dirty="0" smtClean="0">
                <a:solidFill>
                  <a:srgbClr val="0070C0"/>
                </a:solidFill>
                <a:sym typeface="Wingdings" pitchFamily="2" charset="2"/>
              </a:rPr>
              <a:t>showing</a:t>
            </a:r>
            <a:r>
              <a:rPr lang="en-US" altLang="zh-TW" b="1" dirty="0" smtClean="0">
                <a:solidFill>
                  <a:srgbClr val="0070C0"/>
                </a:solidFill>
                <a:sym typeface="Wingdings" pitchFamily="2" charset="2"/>
              </a:rPr>
              <a:t>?</a:t>
            </a:r>
            <a:endParaRPr lang="en-US" altLang="zh-TW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0070C0"/>
                </a:solidFill>
              </a:rPr>
              <a:t> </a:t>
            </a:r>
            <a:r>
              <a:rPr lang="zh-TW" altLang="en-US" b="1" dirty="0" smtClean="0">
                <a:solidFill>
                  <a:srgbClr val="0070C0"/>
                </a:solidFill>
              </a:rPr>
              <a:t>   </a:t>
            </a:r>
            <a:r>
              <a:rPr lang="en-US" altLang="zh-TW" b="1" dirty="0" smtClean="0">
                <a:solidFill>
                  <a:srgbClr val="0070C0"/>
                </a:solidFill>
              </a:rPr>
              <a:t>-Raise </a:t>
            </a:r>
            <a:r>
              <a:rPr lang="en-US" altLang="zh-TW" b="1" dirty="0">
                <a:solidFill>
                  <a:srgbClr val="0070C0"/>
                </a:solidFill>
              </a:rPr>
              <a:t>your </a:t>
            </a:r>
            <a:r>
              <a:rPr lang="en-US" altLang="zh-TW" b="1" dirty="0" smtClean="0">
                <a:solidFill>
                  <a:srgbClr val="0070C0"/>
                </a:solidFill>
              </a:rPr>
              <a:t>eyebrows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</a:rPr>
              <a:t>(</a:t>
            </a:r>
            <a:r>
              <a:rPr lang="zh-TW" altLang="en-US" b="1" dirty="0" smtClean="0">
                <a:solidFill>
                  <a:srgbClr val="0070C0"/>
                </a:solidFill>
              </a:rPr>
              <a:t>皺眉頭</a:t>
            </a:r>
            <a:r>
              <a:rPr lang="en-US" altLang="zh-TW" b="1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0070C0"/>
                </a:solidFill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</a:rPr>
              <a:t>   -Close your </a:t>
            </a:r>
            <a:r>
              <a:rPr lang="en-US" altLang="zh-TW" b="1" dirty="0">
                <a:solidFill>
                  <a:srgbClr val="0070C0"/>
                </a:solidFill>
              </a:rPr>
              <a:t>eyes </a:t>
            </a:r>
            <a:r>
              <a:rPr lang="en-US" altLang="zh-TW" b="1" dirty="0" smtClean="0">
                <a:solidFill>
                  <a:srgbClr val="0070C0"/>
                </a:solidFill>
              </a:rPr>
              <a:t>tightly</a:t>
            </a:r>
            <a:r>
              <a:rPr lang="zh-TW" altLang="en-US" b="1" dirty="0" smtClean="0">
                <a:solidFill>
                  <a:srgbClr val="0070C0"/>
                </a:solidFill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</a:rPr>
              <a:t>(</a:t>
            </a:r>
            <a:r>
              <a:rPr lang="zh-TW" altLang="en-US" b="1" dirty="0" smtClean="0">
                <a:solidFill>
                  <a:srgbClr val="0070C0"/>
                </a:solidFill>
              </a:rPr>
              <a:t>緊閉眼</a:t>
            </a:r>
            <a:r>
              <a:rPr lang="en-US" altLang="zh-TW" b="1" dirty="0" smtClean="0">
                <a:solidFill>
                  <a:srgbClr val="0070C0"/>
                </a:solidFill>
              </a:rPr>
              <a:t>)</a:t>
            </a:r>
            <a:endParaRPr lang="en-US" altLang="zh-TW" b="1" dirty="0"/>
          </a:p>
          <a:p>
            <a:r>
              <a:rPr lang="en-US" altLang="zh-TW" sz="2400" dirty="0" smtClean="0"/>
              <a:t>In </a:t>
            </a:r>
            <a:r>
              <a:rPr lang="en-US" altLang="zh-TW" sz="2400" dirty="0"/>
              <a:t>the aphasic or confused </a:t>
            </a:r>
            <a:r>
              <a:rPr lang="en-US" altLang="zh-TW" sz="2400" dirty="0" smtClean="0"/>
              <a:t>patient:</a:t>
            </a:r>
            <a:r>
              <a:rPr lang="zh-TW" altLang="en-US" sz="2400" dirty="0" smtClean="0"/>
              <a:t> </a:t>
            </a:r>
            <a:r>
              <a:rPr lang="en-US" altLang="zh-TW" sz="2400" b="1" dirty="0">
                <a:solidFill>
                  <a:srgbClr val="0070C0"/>
                </a:solidFill>
              </a:rPr>
              <a:t>noxious stimulation</a:t>
            </a:r>
            <a:r>
              <a:rPr lang="en-US" altLang="zh-TW" sz="2400" i="1" dirty="0">
                <a:solidFill>
                  <a:srgbClr val="0070C0"/>
                </a:solidFill>
              </a:rPr>
              <a:t> </a:t>
            </a:r>
          </a:p>
          <a:p>
            <a:pPr lvl="1" indent="0">
              <a:buNone/>
            </a:pPr>
            <a:r>
              <a:rPr lang="en-US" altLang="zh-TW" dirty="0" smtClean="0">
                <a:sym typeface="Wingdings" pitchFamily="2" charset="2"/>
              </a:rPr>
              <a:t></a:t>
            </a:r>
            <a:r>
              <a:rPr lang="en-US" altLang="zh-TW" dirty="0" smtClean="0"/>
              <a:t> Score </a:t>
            </a:r>
            <a:r>
              <a:rPr lang="en-US" altLang="zh-TW" dirty="0"/>
              <a:t>symmetry of grimace </a:t>
            </a:r>
            <a:r>
              <a:rPr lang="en-US" altLang="zh-TW" dirty="0" smtClean="0"/>
              <a:t> (tickle </a:t>
            </a:r>
            <a:r>
              <a:rPr lang="en-US" altLang="zh-TW" dirty="0"/>
              <a:t>each nasal passage one at a time using </a:t>
            </a:r>
            <a:r>
              <a:rPr lang="en-US" altLang="zh-TW" dirty="0" smtClean="0"/>
              <a:t>a cotton-tipped </a:t>
            </a:r>
            <a:r>
              <a:rPr lang="en-US" altLang="zh-TW" dirty="0"/>
              <a:t>applicator and observe </a:t>
            </a:r>
            <a:r>
              <a:rPr lang="en-US" altLang="zh-TW" dirty="0" smtClean="0"/>
              <a:t>facial movement)</a:t>
            </a:r>
          </a:p>
          <a:p>
            <a:endParaRPr lang="en-US" altLang="zh-TW" dirty="0" smtClean="0">
              <a:solidFill>
                <a:srgbClr val="008000"/>
              </a:solidFill>
            </a:endParaRPr>
          </a:p>
          <a:p>
            <a:r>
              <a:rPr lang="en-US" altLang="zh-TW" dirty="0" smtClean="0">
                <a:solidFill>
                  <a:srgbClr val="008000"/>
                </a:solidFill>
              </a:rPr>
              <a:t>Note: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>
                <a:solidFill>
                  <a:srgbClr val="008000"/>
                </a:solidFill>
              </a:rPr>
              <a:t>If the facial trauma</a:t>
            </a:r>
            <a:r>
              <a:rPr lang="en-US" altLang="zh-TW" dirty="0">
                <a:solidFill>
                  <a:srgbClr val="008000"/>
                </a:solidFill>
                <a:sym typeface="Wingdings" pitchFamily="2" charset="2"/>
              </a:rPr>
              <a:t> remove the bandage or other physical barrier that might obscure the face</a:t>
            </a:r>
            <a:endParaRPr lang="en-US" altLang="zh-TW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altLang="zh-TW" sz="2400" dirty="0" smtClean="0"/>
          </a:p>
        </p:txBody>
      </p:sp>
      <p:sp>
        <p:nvSpPr>
          <p:cNvPr id="4" name="矩形 3"/>
          <p:cNvSpPr/>
          <p:nvPr/>
        </p:nvSpPr>
        <p:spPr>
          <a:xfrm>
            <a:off x="5508104" y="836712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009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5791200" cy="648072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4. Facial palsy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124744"/>
            <a:ext cx="5328592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Normal symmetrical </a:t>
            </a:r>
            <a:r>
              <a:rPr lang="en-US" altLang="zh-TW" sz="2000" dirty="0" smtClean="0"/>
              <a:t>movement</a:t>
            </a:r>
            <a:endParaRPr lang="en-US" altLang="zh-TW" sz="2000" dirty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Minor paralysis: </a:t>
            </a:r>
            <a:r>
              <a:rPr lang="en-US" altLang="zh-TW" sz="2000" b="0" dirty="0"/>
              <a:t>(i.e., flattened </a:t>
            </a:r>
            <a:r>
              <a:rPr lang="en-US" altLang="zh-TW" sz="2000" b="0" dirty="0" err="1"/>
              <a:t>nasolabial</a:t>
            </a:r>
            <a:r>
              <a:rPr lang="en-US" altLang="zh-TW" sz="2000" b="0" dirty="0"/>
              <a:t> </a:t>
            </a:r>
            <a:r>
              <a:rPr lang="en-US" altLang="zh-TW" sz="2000" b="0" dirty="0" smtClean="0"/>
              <a:t>fold,</a:t>
            </a:r>
            <a:r>
              <a:rPr lang="zh-TW" altLang="en-US" sz="2000" b="0" dirty="0" smtClean="0"/>
              <a:t> </a:t>
            </a:r>
            <a:r>
              <a:rPr lang="en-US" altLang="zh-TW" sz="2000" b="0" dirty="0" smtClean="0"/>
              <a:t>or </a:t>
            </a:r>
            <a:r>
              <a:rPr lang="en-US" altLang="zh-TW" sz="2000" b="0" u="sng" dirty="0">
                <a:solidFill>
                  <a:srgbClr val="FF0000"/>
                </a:solidFill>
              </a:rPr>
              <a:t>mild </a:t>
            </a:r>
            <a:r>
              <a:rPr lang="en-US" altLang="zh-TW" sz="2000" b="0" u="sng" dirty="0" smtClean="0">
                <a:solidFill>
                  <a:srgbClr val="FF0000"/>
                </a:solidFill>
              </a:rPr>
              <a:t>asymmetry</a:t>
            </a:r>
            <a:r>
              <a:rPr lang="en-US" altLang="zh-TW" sz="2000" b="0" dirty="0" smtClean="0"/>
              <a:t> </a:t>
            </a:r>
            <a:r>
              <a:rPr lang="en-US" altLang="zh-TW" sz="2000" b="0" dirty="0"/>
              <a:t>on smiling</a:t>
            </a:r>
            <a:r>
              <a:rPr lang="en-US" altLang="zh-TW" sz="2000" b="0" dirty="0" smtClean="0"/>
              <a:t>)</a:t>
            </a:r>
            <a:endParaRPr lang="en-US" altLang="zh-TW" sz="2000" b="0" dirty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Partial paralysis (total or near total paralysis of </a:t>
            </a:r>
            <a:r>
              <a:rPr lang="en-US" altLang="zh-TW" sz="2000" dirty="0" smtClean="0"/>
              <a:t>lower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face)</a:t>
            </a:r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3 </a:t>
            </a:r>
            <a:r>
              <a:rPr lang="en-US" altLang="zh-TW" sz="2000" dirty="0"/>
              <a:t>= Complete paralysis of one or both sides (absence </a:t>
            </a:r>
            <a:r>
              <a:rPr lang="en-US" altLang="zh-TW" sz="2000" dirty="0" smtClean="0"/>
              <a:t>of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facial </a:t>
            </a:r>
            <a:r>
              <a:rPr lang="en-US" altLang="zh-TW" sz="2000" dirty="0"/>
              <a:t>movement in the upper </a:t>
            </a:r>
            <a:r>
              <a:rPr lang="en-US" altLang="zh-TW" sz="2000" dirty="0" smtClean="0"/>
              <a:t>and </a:t>
            </a:r>
            <a:r>
              <a:rPr lang="en-US" altLang="zh-TW" sz="2000" dirty="0"/>
              <a:t>lower face</a:t>
            </a:r>
            <a:r>
              <a:rPr lang="en-US" altLang="zh-TW" sz="2000" dirty="0" smtClean="0"/>
              <a:t>)</a:t>
            </a:r>
          </a:p>
          <a:p>
            <a:pPr marL="0" indent="0">
              <a:buNone/>
            </a:pPr>
            <a:endParaRPr lang="en-US" altLang="zh-TW" sz="2000" dirty="0" smtClean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724128" y="1124744"/>
            <a:ext cx="3240360" cy="460851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600"/>
              </a:lnSpc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b="1" dirty="0" smtClean="0"/>
              <a:t>0</a:t>
            </a:r>
            <a:r>
              <a:rPr lang="en-US" altLang="zh-TW" sz="2000" dirty="0" smtClean="0"/>
              <a:t> = </a:t>
            </a:r>
            <a:r>
              <a:rPr lang="zh-TW" altLang="en-US" sz="2000" dirty="0" smtClean="0"/>
              <a:t>正常</a:t>
            </a:r>
            <a:endParaRPr lang="en-US" altLang="zh-TW" sz="2000" dirty="0" smtClean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b="1" dirty="0" smtClean="0"/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b="1" dirty="0" smtClean="0"/>
              <a:t>1</a:t>
            </a:r>
            <a:r>
              <a:rPr lang="en-US" altLang="zh-TW" sz="2000" dirty="0" smtClean="0"/>
              <a:t> =</a:t>
            </a:r>
            <a:r>
              <a:rPr lang="zh-TW" altLang="en-US" sz="2000" dirty="0" smtClean="0"/>
              <a:t> 輕微癱瘓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鼻唇間皺褶變平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微笑時不對稱</a:t>
            </a:r>
            <a:r>
              <a:rPr lang="en-US" altLang="zh-TW" sz="2000" dirty="0" smtClean="0"/>
              <a:t>)</a:t>
            </a:r>
            <a:endParaRPr lang="en-US" altLang="zh-TW" sz="2000" dirty="0"/>
          </a:p>
          <a:p>
            <a:pPr marL="0" indent="0">
              <a:lnSpc>
                <a:spcPts val="2600"/>
              </a:lnSpc>
              <a:buNone/>
            </a:pPr>
            <a:endParaRPr lang="en-US" altLang="zh-TW" sz="2000" b="1" dirty="0" smtClean="0"/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b="1" dirty="0" smtClean="0"/>
              <a:t>2</a:t>
            </a:r>
            <a:r>
              <a:rPr lang="en-US" altLang="zh-TW" sz="2000" dirty="0" smtClean="0"/>
              <a:t> =</a:t>
            </a:r>
            <a:r>
              <a:rPr lang="zh-TW" altLang="en-US" sz="2000" dirty="0" smtClean="0"/>
              <a:t>部分癱瘓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下半部的臉完全或幾乎癱瘓</a:t>
            </a:r>
            <a:r>
              <a:rPr lang="en-US" altLang="zh-TW" sz="2000" dirty="0" smtClean="0"/>
              <a:t>)</a:t>
            </a:r>
            <a:endParaRPr lang="en-US" altLang="zh-TW" sz="2000" dirty="0"/>
          </a:p>
          <a:p>
            <a:pPr>
              <a:lnSpc>
                <a:spcPts val="2600"/>
              </a:lnSpc>
            </a:pPr>
            <a:endParaRPr lang="en-US" altLang="zh-TW" sz="2000" dirty="0" smtClean="0"/>
          </a:p>
          <a:p>
            <a:pPr marL="0" indent="0">
              <a:lnSpc>
                <a:spcPts val="2600"/>
              </a:lnSpc>
              <a:buNone/>
            </a:pPr>
            <a:r>
              <a:rPr lang="en-US" altLang="zh-TW" sz="2000" b="1" dirty="0" smtClean="0"/>
              <a:t>3</a:t>
            </a:r>
            <a:r>
              <a:rPr lang="en-US" altLang="zh-TW" sz="2000" dirty="0" smtClean="0"/>
              <a:t>=</a:t>
            </a:r>
            <a:r>
              <a:rPr lang="zh-TW" altLang="en-US" sz="2000" dirty="0" smtClean="0"/>
              <a:t>單側或雙側完全癱瘓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上和下半部的臉均無法運動</a:t>
            </a:r>
            <a:r>
              <a:rPr lang="en-US" altLang="zh-TW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12125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8424936" cy="5112568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altLang="zh-TW" sz="2400" dirty="0"/>
              <a:t>Originally designed as a research tool to measure baseline data on patients in acute stroke clinical </a:t>
            </a:r>
            <a:r>
              <a:rPr lang="en-US" altLang="zh-TW" sz="2400" dirty="0" smtClean="0"/>
              <a:t>trials</a:t>
            </a:r>
            <a:endParaRPr lang="en-US" altLang="zh-TW" sz="2400" dirty="0" smtClean="0"/>
          </a:p>
          <a:p>
            <a:pPr marL="342900" indent="-342900">
              <a:buFont typeface="Arial"/>
              <a:buChar char="•"/>
            </a:pPr>
            <a:r>
              <a:rPr lang="en-US" altLang="zh-TW" sz="2400" dirty="0" smtClean="0"/>
              <a:t>15</a:t>
            </a:r>
            <a:r>
              <a:rPr lang="en-US" altLang="zh-TW" sz="2400" dirty="0" smtClean="0"/>
              <a:t>-item scoring system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400" dirty="0" smtClean="0"/>
              <a:t>Integrating components of neurologic examinations: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sz="2200" dirty="0" smtClean="0"/>
              <a:t>LOC, select cranial nerves, motor, sensory, cerebellar function, language, inattention (neglect) 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400" dirty="0" smtClean="0"/>
              <a:t>Ratings for each item </a:t>
            </a:r>
            <a:r>
              <a:rPr lang="en-US" altLang="zh-TW" sz="2400" dirty="0" smtClean="0"/>
              <a:t>have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3</a:t>
            </a:r>
            <a:r>
              <a:rPr lang="en-US" altLang="zh-TW" sz="2400" dirty="0" smtClean="0"/>
              <a:t>~5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grades</a:t>
            </a:r>
            <a:r>
              <a:rPr lang="en-US" altLang="zh-TW" sz="2400" dirty="0" smtClean="0"/>
              <a:t>;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0 </a:t>
            </a:r>
            <a:r>
              <a:rPr lang="en-US" altLang="zh-TW" sz="2400" dirty="0" smtClean="0"/>
              <a:t>as normal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400" dirty="0" smtClean="0">
                <a:solidFill>
                  <a:srgbClr val="FF0000"/>
                </a:solidFill>
              </a:rPr>
              <a:t>Maximum score: 42, minimum score: 0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sz="2200" dirty="0" smtClean="0">
                <a:sym typeface="Wingdings" pitchFamily="2" charset="2"/>
              </a:rPr>
              <a:t>Higher score, severe clinical condition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400" dirty="0" smtClean="0"/>
              <a:t>A single patient assessment requires less than 10 minutes to complete. </a:t>
            </a:r>
            <a:br>
              <a:rPr lang="en-US" altLang="zh-TW" sz="2400" dirty="0" smtClean="0"/>
            </a:br>
            <a:endParaRPr lang="zh-TW" altLang="en-US" sz="2400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b="1" dirty="0" smtClean="0"/>
              <a:t>Introduction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455408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12334" cy="1296144"/>
          </a:xfrm>
        </p:spPr>
        <p:txBody>
          <a:bodyPr>
            <a:noAutofit/>
          </a:bodyPr>
          <a:lstStyle/>
          <a:p>
            <a:r>
              <a:rPr lang="en-US" altLang="zh-TW" sz="2800" b="1" dirty="0" smtClean="0"/>
              <a:t>5. Motor: Arms</a:t>
            </a:r>
            <a:r>
              <a:rPr lang="en-US" altLang="zh-TW" sz="2800" b="1" dirty="0"/>
              <a:t> </a:t>
            </a:r>
            <a:r>
              <a:rPr lang="en-US" altLang="zh-TW" sz="2800" b="1" dirty="0" smtClean="0"/>
              <a:t> (a: left arm, b: right arm)</a:t>
            </a:r>
            <a:br>
              <a:rPr lang="en-US" altLang="zh-TW" sz="2800" b="1" dirty="0" smtClean="0"/>
            </a:br>
            <a:r>
              <a:rPr lang="zh-TW" altLang="en-US" sz="2800" b="1" dirty="0" smtClean="0"/>
              <a:t>運動系統</a:t>
            </a:r>
            <a:r>
              <a:rPr lang="en-US" altLang="zh-TW" sz="2800" b="1" dirty="0" smtClean="0"/>
              <a:t>: </a:t>
            </a:r>
            <a:r>
              <a:rPr lang="zh-TW" altLang="en-US" sz="2800" b="1" dirty="0" smtClean="0"/>
              <a:t>上肢</a:t>
            </a:r>
            <a:endParaRPr lang="zh-TW" altLang="en-US" sz="2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7" y="1844824"/>
            <a:ext cx="8352929" cy="48551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[Instruction] </a:t>
            </a:r>
          </a:p>
          <a:p>
            <a:r>
              <a:rPr lang="en-US" altLang="zh-TW" sz="2800" dirty="0" smtClean="0"/>
              <a:t>Place </a:t>
            </a:r>
            <a:r>
              <a:rPr lang="en-US" altLang="zh-TW" sz="2800" dirty="0"/>
              <a:t>the limb in the appropriate position: </a:t>
            </a:r>
            <a:r>
              <a:rPr lang="en-US" altLang="zh-TW" sz="2800" dirty="0" smtClean="0"/>
              <a:t>Extend the arms (palms down) </a:t>
            </a:r>
          </a:p>
          <a:p>
            <a:pPr marL="0" indent="0">
              <a:buNone/>
            </a:pPr>
            <a:r>
              <a:rPr lang="en-US" altLang="zh-TW" dirty="0" smtClean="0"/>
              <a:t>    - </a:t>
            </a:r>
            <a:r>
              <a:rPr lang="en-US" altLang="zh-TW" b="1" dirty="0" smtClean="0">
                <a:solidFill>
                  <a:srgbClr val="0070C0"/>
                </a:solidFill>
              </a:rPr>
              <a:t>45 degree </a:t>
            </a:r>
            <a:r>
              <a:rPr lang="en-US" altLang="zh-TW" dirty="0" smtClean="0"/>
              <a:t>as the patient is </a:t>
            </a:r>
            <a:r>
              <a:rPr lang="en-US" altLang="zh-TW" b="1" dirty="0">
                <a:solidFill>
                  <a:srgbClr val="0070C0"/>
                </a:solidFill>
              </a:rPr>
              <a:t>supine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- </a:t>
            </a:r>
            <a:r>
              <a:rPr lang="en-US" altLang="zh-TW" b="1" dirty="0">
                <a:solidFill>
                  <a:srgbClr val="0070C0"/>
                </a:solidFill>
              </a:rPr>
              <a:t>90 degree </a:t>
            </a:r>
            <a:r>
              <a:rPr lang="en-US" altLang="zh-TW" dirty="0"/>
              <a:t>as the patient is </a:t>
            </a:r>
            <a:r>
              <a:rPr lang="en-US" altLang="zh-TW" b="1" dirty="0">
                <a:solidFill>
                  <a:srgbClr val="0070C0"/>
                </a:solidFill>
              </a:rPr>
              <a:t>sitting up</a:t>
            </a:r>
          </a:p>
          <a:p>
            <a:r>
              <a:rPr lang="en-US" altLang="zh-TW" sz="2800" dirty="0" smtClean="0"/>
              <a:t>Score </a:t>
            </a:r>
            <a:r>
              <a:rPr lang="en-US" altLang="zh-TW" sz="2800" dirty="0"/>
              <a:t>the drift before </a:t>
            </a:r>
            <a:r>
              <a:rPr lang="en-US" altLang="zh-TW" sz="2800" dirty="0" smtClean="0"/>
              <a:t>full</a:t>
            </a:r>
            <a:r>
              <a:rPr lang="zh-TW" altLang="en-US" sz="2800" dirty="0" smtClean="0"/>
              <a:t>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10 seconds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2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869160"/>
            <a:ext cx="3528392" cy="1843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5796136" y="836712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</a:t>
            </a:r>
            <a:r>
              <a:rPr lang="zh-TW" altLang="en-US" sz="2000" b="1" dirty="0" smtClean="0">
                <a:solidFill>
                  <a:srgbClr val="0000FF"/>
                </a:solidFill>
                <a:latin typeface="新細明體" charset="-120"/>
              </a:rPr>
              <a:t>計</a:t>
            </a:r>
            <a:r>
              <a:rPr lang="en-US" altLang="zh-TW" sz="2000" b="1" dirty="0" smtClean="0">
                <a:solidFill>
                  <a:srgbClr val="0000FF"/>
                </a:solidFill>
                <a:latin typeface="新細明體" charset="-120"/>
              </a:rPr>
              <a:t>4</a:t>
            </a:r>
            <a:r>
              <a:rPr lang="zh-TW" altLang="en-US" sz="2000" b="1" dirty="0" smtClean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153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12968" cy="1219200"/>
          </a:xfrm>
        </p:spPr>
        <p:txBody>
          <a:bodyPr>
            <a:noAutofit/>
          </a:bodyPr>
          <a:lstStyle/>
          <a:p>
            <a:r>
              <a:rPr lang="en-US" altLang="zh-TW" sz="2800" b="1" dirty="0"/>
              <a:t>6</a:t>
            </a:r>
            <a:r>
              <a:rPr lang="en-US" altLang="zh-TW" sz="2800" b="1" dirty="0" smtClean="0"/>
              <a:t>. Motor: Legs (a: left leg, b: right leg)</a:t>
            </a:r>
            <a:br>
              <a:rPr lang="en-US" altLang="zh-TW" sz="2800" b="1" dirty="0" smtClean="0"/>
            </a:br>
            <a:r>
              <a:rPr lang="zh-TW" altLang="en-US" sz="2800" b="1" dirty="0" smtClean="0"/>
              <a:t>運動系統</a:t>
            </a:r>
            <a:r>
              <a:rPr lang="en-US" altLang="zh-TW" sz="2800" b="1" dirty="0" smtClean="0"/>
              <a:t>: </a:t>
            </a:r>
            <a:r>
              <a:rPr lang="zh-TW" altLang="en-US" sz="2800" b="1" dirty="0"/>
              <a:t>下</a:t>
            </a:r>
            <a:r>
              <a:rPr lang="zh-TW" altLang="en-US" sz="2800" b="1" dirty="0" smtClean="0"/>
              <a:t>肢</a:t>
            </a:r>
            <a:endParaRPr lang="zh-TW" altLang="en-US" sz="28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844824"/>
            <a:ext cx="8442520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[Instruction] </a:t>
            </a:r>
          </a:p>
          <a:p>
            <a:r>
              <a:rPr lang="en-US" altLang="zh-TW" sz="2800" dirty="0" smtClean="0"/>
              <a:t>Place the limb in the appropriate position:  Always test the leg in the </a:t>
            </a:r>
            <a:r>
              <a:rPr lang="en-US" altLang="zh-TW" sz="2800" u="sng" dirty="0" smtClean="0">
                <a:solidFill>
                  <a:srgbClr val="0070C0"/>
                </a:solidFill>
              </a:rPr>
              <a:t>supine position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- extending the leg at</a:t>
            </a:r>
            <a:r>
              <a:rPr lang="zh-TW" altLang="en-US" sz="2800" dirty="0" smtClean="0"/>
              <a:t> </a:t>
            </a:r>
            <a:r>
              <a:rPr lang="en-US" altLang="zh-TW" sz="2800" b="1" dirty="0" smtClean="0">
                <a:solidFill>
                  <a:srgbClr val="0070C0"/>
                </a:solidFill>
              </a:rPr>
              <a:t>30 degree</a:t>
            </a:r>
          </a:p>
          <a:p>
            <a:r>
              <a:rPr lang="en-US" altLang="zh-TW" sz="2800" dirty="0"/>
              <a:t>Score the drift before </a:t>
            </a:r>
            <a:r>
              <a:rPr lang="en-US" altLang="zh-TW" sz="2800" dirty="0" smtClean="0"/>
              <a:t>full</a:t>
            </a:r>
            <a:r>
              <a:rPr lang="zh-TW" altLang="en-US" sz="2800" dirty="0" smtClean="0"/>
              <a:t>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5 seconds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509120"/>
            <a:ext cx="3055442" cy="209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2587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3244" y="836712"/>
            <a:ext cx="8442520" cy="5544616"/>
          </a:xfrm>
        </p:spPr>
        <p:txBody>
          <a:bodyPr>
            <a:noAutofit/>
          </a:bodyPr>
          <a:lstStyle/>
          <a:p>
            <a:pPr>
              <a:lnSpc>
                <a:spcPts val="2380"/>
              </a:lnSpc>
            </a:pPr>
            <a:r>
              <a:rPr lang="en-US" altLang="zh-TW" sz="2400" dirty="0" smtClean="0">
                <a:solidFill>
                  <a:srgbClr val="008000"/>
                </a:solidFill>
              </a:rPr>
              <a:t>Note</a:t>
            </a: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 smtClean="0">
                <a:solidFill>
                  <a:srgbClr val="008000"/>
                </a:solidFill>
              </a:rPr>
              <a:t>Begin </a:t>
            </a:r>
            <a:r>
              <a:rPr lang="en-US" altLang="zh-TW" sz="2400" dirty="0">
                <a:solidFill>
                  <a:srgbClr val="008000"/>
                </a:solidFill>
              </a:rPr>
              <a:t>count immediately at </a:t>
            </a:r>
            <a:r>
              <a:rPr lang="en-US" altLang="zh-TW" sz="2400" dirty="0" smtClean="0">
                <a:solidFill>
                  <a:srgbClr val="008000"/>
                </a:solidFill>
              </a:rPr>
              <a:t>the release of the limbs</a:t>
            </a: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>
                <a:solidFill>
                  <a:srgbClr val="008000"/>
                </a:solidFill>
              </a:rPr>
              <a:t>Score the drift before 10 seconds (or 5 sec ) </a:t>
            </a:r>
            <a:endParaRPr lang="en-US" altLang="zh-TW" sz="2400" dirty="0" smtClean="0">
              <a:solidFill>
                <a:srgbClr val="008000"/>
              </a:solidFill>
            </a:endParaRP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 smtClean="0">
                <a:solidFill>
                  <a:srgbClr val="008000"/>
                </a:solidFill>
              </a:rPr>
              <a:t>Count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down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out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loud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and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with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fingers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in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the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patient’s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view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00FF"/>
                </a:solidFill>
                <a:sym typeface="Wingdings"/>
              </a:rPr>
              <a:t></a:t>
            </a:r>
            <a:r>
              <a:rPr lang="zh-TW" altLang="en-US" sz="2400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altLang="zh-TW" sz="2400" dirty="0" smtClean="0">
                <a:solidFill>
                  <a:srgbClr val="0000FF"/>
                </a:solidFill>
                <a:sym typeface="Wingdings" pitchFamily="2" charset="2"/>
              </a:rPr>
              <a:t>verbal + visual input 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 smtClean="0">
                <a:solidFill>
                  <a:srgbClr val="008000"/>
                </a:solidFill>
              </a:rPr>
              <a:t>Encouraged using urgency in the voice &amp; </a:t>
            </a:r>
            <a:r>
              <a:rPr lang="en-US" altLang="zh-TW" sz="2400" dirty="0" err="1" smtClean="0">
                <a:solidFill>
                  <a:srgbClr val="008000"/>
                </a:solidFill>
              </a:rPr>
              <a:t>pantomine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for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aphasic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patients</a:t>
            </a: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 smtClean="0">
                <a:solidFill>
                  <a:srgbClr val="000000"/>
                </a:solidFill>
              </a:rPr>
              <a:t>Begin</a:t>
            </a:r>
            <a:r>
              <a:rPr lang="en-US" altLang="zh-TW" sz="2400" dirty="0" smtClean="0">
                <a:solidFill>
                  <a:srgbClr val="008000"/>
                </a:solidFill>
              </a:rPr>
              <a:t> from the </a:t>
            </a:r>
            <a:r>
              <a:rPr lang="en-US" altLang="zh-TW" sz="2400" b="1" dirty="0" smtClean="0"/>
              <a:t>non-paretic </a:t>
            </a:r>
            <a:r>
              <a:rPr lang="en-US" altLang="zh-TW" sz="2400" b="1" dirty="0" smtClean="0">
                <a:solidFill>
                  <a:srgbClr val="008000"/>
                </a:solidFill>
              </a:rPr>
              <a:t>limbs</a:t>
            </a: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 smtClean="0">
                <a:solidFill>
                  <a:srgbClr val="FF0000"/>
                </a:solidFill>
              </a:rPr>
              <a:t>Do not </a:t>
            </a:r>
            <a:r>
              <a:rPr lang="en-US" altLang="zh-TW" sz="2400" dirty="0" smtClean="0">
                <a:solidFill>
                  <a:srgbClr val="008000"/>
                </a:solidFill>
              </a:rPr>
              <a:t>test both arms simultaneously</a:t>
            </a: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 smtClean="0">
                <a:solidFill>
                  <a:srgbClr val="008000"/>
                </a:solidFill>
              </a:rPr>
              <a:t>Noxious stimulation was </a:t>
            </a:r>
            <a:r>
              <a:rPr lang="en-US" altLang="zh-TW" sz="2400" dirty="0" smtClean="0">
                <a:solidFill>
                  <a:srgbClr val="FF0000"/>
                </a:solidFill>
              </a:rPr>
              <a:t>not </a:t>
            </a:r>
            <a:r>
              <a:rPr lang="en-US" altLang="zh-TW" sz="2400" dirty="0" smtClean="0">
                <a:solidFill>
                  <a:srgbClr val="008000"/>
                </a:solidFill>
              </a:rPr>
              <a:t>allowed</a:t>
            </a:r>
          </a:p>
          <a:p>
            <a:pPr marL="342900" indent="-342900">
              <a:lnSpc>
                <a:spcPts val="2380"/>
              </a:lnSpc>
              <a:buFont typeface="Arial"/>
              <a:buChar char="•"/>
            </a:pPr>
            <a:r>
              <a:rPr lang="en-US" altLang="zh-TW" sz="2400" dirty="0">
                <a:solidFill>
                  <a:srgbClr val="008000"/>
                </a:solidFill>
              </a:rPr>
              <a:t>UN(</a:t>
            </a:r>
            <a:r>
              <a:rPr lang="en-US" altLang="zh-TW" sz="2400" dirty="0" smtClean="0">
                <a:solidFill>
                  <a:srgbClr val="008000"/>
                </a:solidFill>
              </a:rPr>
              <a:t>untestable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or</a:t>
            </a:r>
            <a:r>
              <a:rPr lang="zh-TW" altLang="en-US" sz="2400" dirty="0" smtClean="0">
                <a:solidFill>
                  <a:srgbClr val="008000"/>
                </a:solidFill>
              </a:rPr>
              <a:t> </a:t>
            </a:r>
            <a:r>
              <a:rPr lang="en-US" altLang="zh-TW" sz="2400" dirty="0" smtClean="0">
                <a:solidFill>
                  <a:srgbClr val="008000"/>
                </a:solidFill>
              </a:rPr>
              <a:t>use </a:t>
            </a:r>
            <a:r>
              <a:rPr lang="en-US" altLang="zh-TW" sz="2400" dirty="0">
                <a:solidFill>
                  <a:srgbClr val="008000"/>
                </a:solidFill>
              </a:rPr>
              <a:t>the score </a:t>
            </a:r>
            <a:r>
              <a:rPr lang="en-US" altLang="zh-TW" sz="2400" dirty="0" smtClean="0">
                <a:solidFill>
                  <a:srgbClr val="008000"/>
                </a:solidFill>
              </a:rPr>
              <a:t>“</a:t>
            </a:r>
            <a:r>
              <a:rPr lang="en-US" altLang="zh-TW" sz="2400" dirty="0">
                <a:solidFill>
                  <a:srgbClr val="008000"/>
                </a:solidFill>
              </a:rPr>
              <a:t>9” ): only in the </a:t>
            </a:r>
            <a:r>
              <a:rPr lang="en-US" altLang="zh-TW" sz="2400" dirty="0">
                <a:solidFill>
                  <a:srgbClr val="0000FF"/>
                </a:solidFill>
              </a:rPr>
              <a:t>amputation</a:t>
            </a:r>
            <a:r>
              <a:rPr lang="en-US" altLang="zh-TW" sz="2400" dirty="0"/>
              <a:t> </a:t>
            </a:r>
            <a:r>
              <a:rPr lang="en-US" altLang="zh-TW" sz="2400" dirty="0">
                <a:solidFill>
                  <a:srgbClr val="008000"/>
                </a:solidFill>
              </a:rPr>
              <a:t>or</a:t>
            </a:r>
            <a:r>
              <a:rPr lang="en-US" altLang="zh-TW" sz="2400" dirty="0"/>
              <a:t> </a:t>
            </a:r>
            <a:r>
              <a:rPr lang="en-US" altLang="zh-TW" sz="2400" dirty="0">
                <a:solidFill>
                  <a:srgbClr val="0000FF"/>
                </a:solidFill>
              </a:rPr>
              <a:t>joint </a:t>
            </a:r>
            <a:r>
              <a:rPr lang="en-US" altLang="zh-TW" sz="2400" dirty="0" smtClean="0">
                <a:solidFill>
                  <a:srgbClr val="0000FF"/>
                </a:solidFill>
              </a:rPr>
              <a:t>fusion</a:t>
            </a:r>
          </a:p>
        </p:txBody>
      </p:sp>
    </p:spTree>
    <p:extLst>
      <p:ext uri="{BB962C8B-B14F-4D97-AF65-F5344CB8AC3E}">
        <p14:creationId xmlns:p14="http://schemas.microsoft.com/office/powerpoint/2010/main" val="1676700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>
            <a:normAutofit/>
          </a:bodyPr>
          <a:lstStyle/>
          <a:p>
            <a:r>
              <a:rPr lang="en-US" altLang="zh-TW" b="1" dirty="0"/>
              <a:t>5. Motor: </a:t>
            </a:r>
            <a:r>
              <a:rPr lang="en-US" altLang="zh-TW" b="1" dirty="0" smtClean="0"/>
              <a:t>Arms &amp; </a:t>
            </a:r>
            <a:r>
              <a:rPr lang="en-US" altLang="zh-TW" b="1" dirty="0" smtClean="0">
                <a:solidFill>
                  <a:srgbClr val="C00000"/>
                </a:solidFill>
              </a:rPr>
              <a:t>6. Legs</a:t>
            </a:r>
            <a:br>
              <a:rPr lang="en-US" altLang="zh-TW" b="1" dirty="0" smtClean="0">
                <a:solidFill>
                  <a:srgbClr val="C00000"/>
                </a:solidFill>
              </a:rPr>
            </a:br>
            <a:endParaRPr lang="zh-TW" altLang="en-US" b="1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268760"/>
            <a:ext cx="4536504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No drift  </a:t>
            </a:r>
            <a:r>
              <a:rPr lang="en-US" altLang="zh-TW" sz="2000" dirty="0" smtClean="0"/>
              <a:t>and remain the position for the full 10 </a:t>
            </a:r>
            <a:r>
              <a:rPr lang="en-US" altLang="zh-TW" dirty="0" smtClean="0"/>
              <a:t>(5)</a:t>
            </a:r>
            <a:r>
              <a:rPr lang="zh-TW" altLang="en-US" dirty="0" smtClean="0"/>
              <a:t> </a:t>
            </a:r>
            <a:r>
              <a:rPr lang="en-US" altLang="zh-TW" dirty="0" smtClean="0"/>
              <a:t>seconds</a:t>
            </a:r>
            <a:r>
              <a:rPr lang="zh-TW" altLang="en-US" dirty="0" smtClean="0"/>
              <a:t> </a:t>
            </a:r>
            <a:r>
              <a:rPr lang="en-US" altLang="zh-TW" sz="2000" dirty="0" smtClean="0"/>
              <a:t>after any  initial dip</a:t>
            </a:r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Drift </a:t>
            </a:r>
            <a:r>
              <a:rPr lang="en-US" altLang="zh-TW" sz="2000" dirty="0" smtClean="0"/>
              <a:t>( the arm jerks or drop to the intermediate position without encountering the support, such as the bed before full 10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(5)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seconds)</a:t>
            </a:r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Some effort against gravity </a:t>
            </a:r>
            <a:r>
              <a:rPr lang="en-US" altLang="zh-TW" sz="2000" dirty="0" smtClean="0"/>
              <a:t>(but the arm/leg can not get to or maintain the proper position, drift  down to some support)</a:t>
            </a:r>
          </a:p>
          <a:p>
            <a:pPr marL="0" indent="0">
              <a:buNone/>
            </a:pPr>
            <a:endParaRPr lang="en-US" altLang="zh-TW" sz="2000" dirty="0" smtClean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004048" y="1268760"/>
            <a:ext cx="3816424" cy="5380024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400"/>
              </a:lnSpc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/>
              <a:t>無</a:t>
            </a:r>
            <a:r>
              <a:rPr lang="zh-TW" altLang="en-US" sz="2000" dirty="0" smtClean="0"/>
              <a:t>下垂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可維持</a:t>
            </a:r>
            <a:r>
              <a:rPr lang="en-US" altLang="zh-TW" sz="2000" dirty="0" smtClean="0"/>
              <a:t>90(</a:t>
            </a:r>
            <a:r>
              <a:rPr lang="zh-TW" altLang="en-US" sz="2000" dirty="0" smtClean="0"/>
              <a:t>或</a:t>
            </a:r>
            <a:r>
              <a:rPr lang="en-US" altLang="zh-TW" sz="2000" dirty="0" smtClean="0"/>
              <a:t>45)</a:t>
            </a:r>
            <a:r>
              <a:rPr lang="zh-TW" altLang="en-US" sz="2000" dirty="0" smtClean="0"/>
              <a:t>度完整</a:t>
            </a:r>
            <a:r>
              <a:rPr lang="en-US" altLang="zh-TW" sz="2000" dirty="0" smtClean="0"/>
              <a:t>10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(5)</a:t>
            </a:r>
            <a:r>
              <a:rPr lang="zh-TW" altLang="en-US" sz="2000" dirty="0" smtClean="0"/>
              <a:t> 秒鐘</a:t>
            </a:r>
            <a:endParaRPr lang="en-US" altLang="zh-TW" sz="2000" dirty="0" smtClean="0"/>
          </a:p>
          <a:p>
            <a:pPr>
              <a:lnSpc>
                <a:spcPts val="2400"/>
              </a:lnSpc>
            </a:pPr>
            <a:endParaRPr lang="en-US" altLang="zh-TW" sz="2000" dirty="0" smtClean="0"/>
          </a:p>
          <a:p>
            <a:pPr marL="0" indent="0">
              <a:lnSpc>
                <a:spcPts val="2400"/>
              </a:lnSpc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晃動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肢體可維持</a:t>
            </a:r>
            <a:r>
              <a:rPr lang="en-US" altLang="zh-TW" sz="2000" dirty="0" smtClean="0"/>
              <a:t>90(</a:t>
            </a:r>
            <a:r>
              <a:rPr lang="zh-TW" altLang="en-US" sz="2000" dirty="0" smtClean="0"/>
              <a:t>或</a:t>
            </a:r>
            <a:r>
              <a:rPr lang="en-US" altLang="zh-TW" sz="2000" dirty="0" smtClean="0"/>
              <a:t>45; </a:t>
            </a:r>
            <a:r>
              <a:rPr lang="en-US" altLang="zh-TW" sz="2000" dirty="0" smtClean="0">
                <a:solidFill>
                  <a:srgbClr val="C00000"/>
                </a:solidFill>
              </a:rPr>
              <a:t>30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度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但在</a:t>
            </a:r>
            <a:r>
              <a:rPr lang="en-US" altLang="zh-TW" sz="2000" dirty="0"/>
              <a:t>10(</a:t>
            </a:r>
            <a:r>
              <a:rPr lang="en-US" altLang="zh-TW" sz="2000" dirty="0">
                <a:solidFill>
                  <a:srgbClr val="C00000"/>
                </a:solidFill>
              </a:rPr>
              <a:t>5</a:t>
            </a:r>
            <a:r>
              <a:rPr lang="en-US" altLang="zh-TW" sz="2000" dirty="0"/>
              <a:t>)</a:t>
            </a:r>
            <a:r>
              <a:rPr lang="zh-TW" altLang="en-US" sz="2000" dirty="0" smtClean="0"/>
              <a:t>秒鐘內會下垂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但</a:t>
            </a:r>
            <a:r>
              <a:rPr lang="zh-TW" altLang="en-US" sz="2000" b="1" dirty="0" smtClean="0">
                <a:solidFill>
                  <a:srgbClr val="0070C0"/>
                </a:solidFill>
              </a:rPr>
              <a:t>不會撞到床上或其他支持物</a:t>
            </a:r>
            <a:endParaRPr lang="en-US" altLang="zh-TW" sz="2000" b="1" dirty="0">
              <a:solidFill>
                <a:srgbClr val="0070C0"/>
              </a:solidFill>
            </a:endParaRPr>
          </a:p>
          <a:p>
            <a:pPr marL="0" indent="0">
              <a:lnSpc>
                <a:spcPts val="2400"/>
              </a:lnSpc>
              <a:buNone/>
            </a:pPr>
            <a:endParaRPr lang="en-US" altLang="zh-TW" sz="2000" dirty="0" smtClean="0"/>
          </a:p>
          <a:p>
            <a:pPr marL="0" indent="0">
              <a:lnSpc>
                <a:spcPts val="2400"/>
              </a:lnSpc>
              <a:buNone/>
            </a:pPr>
            <a:endParaRPr lang="en-US" altLang="zh-TW" sz="2000" dirty="0" smtClean="0"/>
          </a:p>
          <a:p>
            <a:pPr marL="0" indent="0">
              <a:lnSpc>
                <a:spcPts val="2400"/>
              </a:lnSpc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 smtClean="0"/>
              <a:t>可稍抗重力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肢體不能達到或維持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給予暗示</a:t>
            </a:r>
            <a:r>
              <a:rPr lang="en-US" altLang="zh-TW" sz="2000" dirty="0" smtClean="0"/>
              <a:t>)90(</a:t>
            </a:r>
            <a:r>
              <a:rPr lang="zh-TW" altLang="en-US" sz="2000" dirty="0" smtClean="0"/>
              <a:t>或</a:t>
            </a:r>
            <a:r>
              <a:rPr lang="en-US" altLang="zh-TW" sz="2000" dirty="0" smtClean="0"/>
              <a:t>45;</a:t>
            </a:r>
            <a:r>
              <a:rPr lang="en-US" altLang="zh-TW" sz="2000" dirty="0" smtClean="0">
                <a:solidFill>
                  <a:srgbClr val="C00000"/>
                </a:solidFill>
              </a:rPr>
              <a:t>30</a:t>
            </a:r>
            <a:r>
              <a:rPr lang="en-US" altLang="zh-TW" sz="2000" dirty="0" smtClean="0"/>
              <a:t>)</a:t>
            </a:r>
            <a:r>
              <a:rPr lang="zh-TW" altLang="en-US" sz="2000" dirty="0" smtClean="0"/>
              <a:t>度</a:t>
            </a:r>
            <a:r>
              <a:rPr lang="en-US" altLang="zh-TW" sz="2000" dirty="0" smtClean="0"/>
              <a:t>,</a:t>
            </a:r>
            <a:r>
              <a:rPr lang="zh-TW" altLang="en-US" sz="2000" b="1" dirty="0" smtClean="0">
                <a:solidFill>
                  <a:srgbClr val="0070C0"/>
                </a:solidFill>
              </a:rPr>
              <a:t>會下垂至床上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,</a:t>
            </a:r>
            <a:r>
              <a:rPr lang="zh-TW" altLang="en-US" sz="2000" b="1" dirty="0" smtClean="0">
                <a:solidFill>
                  <a:srgbClr val="0070C0"/>
                </a:solidFill>
              </a:rPr>
              <a:t>但仍有些許抗重力的力量</a:t>
            </a:r>
            <a:endParaRPr lang="en-US" altLang="zh-TW" sz="2000" b="1" dirty="0">
              <a:solidFill>
                <a:srgbClr val="0070C0"/>
              </a:solidFill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467544" y="4221088"/>
            <a:ext cx="2736304" cy="36004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tx1"/>
                </a:solidFill>
              </a:rPr>
              <a:t>Muscle power: 3</a:t>
            </a:r>
            <a:endParaRPr lang="zh-TW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71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435280" cy="1371600"/>
          </a:xfrm>
        </p:spPr>
        <p:txBody>
          <a:bodyPr>
            <a:normAutofit/>
          </a:bodyPr>
          <a:lstStyle/>
          <a:p>
            <a:r>
              <a:rPr lang="en-US" altLang="zh-TW" b="1" dirty="0"/>
              <a:t>5. Motor: </a:t>
            </a:r>
            <a:r>
              <a:rPr lang="en-US" altLang="zh-TW" b="1" dirty="0" smtClean="0"/>
              <a:t>Arms &amp; </a:t>
            </a:r>
            <a:r>
              <a:rPr lang="en-US" altLang="zh-TW" b="1" dirty="0" smtClean="0">
                <a:solidFill>
                  <a:srgbClr val="C00000"/>
                </a:solidFill>
              </a:rPr>
              <a:t>6. Legs</a:t>
            </a:r>
            <a:br>
              <a:rPr lang="en-US" altLang="zh-TW" b="1" dirty="0" smtClean="0">
                <a:solidFill>
                  <a:srgbClr val="C00000"/>
                </a:solidFill>
              </a:rPr>
            </a:br>
            <a:endParaRPr lang="zh-TW" altLang="en-US" b="1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5" y="1196752"/>
            <a:ext cx="4680521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buNone/>
            </a:pPr>
            <a:endParaRPr lang="en-US" altLang="zh-TW" sz="2000" b="1" dirty="0"/>
          </a:p>
          <a:p>
            <a:r>
              <a:rPr lang="en-US" altLang="zh-TW" sz="2000" dirty="0" smtClean="0"/>
              <a:t>3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No efforts against the gravity </a:t>
            </a:r>
            <a:endParaRPr lang="en-US" altLang="zh-TW" sz="2000" dirty="0"/>
          </a:p>
          <a:p>
            <a:r>
              <a:rPr lang="en-US" altLang="zh-TW" sz="1800" dirty="0" smtClean="0"/>
              <a:t>-</a:t>
            </a:r>
            <a:r>
              <a:rPr lang="zh-TW" altLang="en-US" sz="1800" dirty="0" smtClean="0"/>
              <a:t> </a:t>
            </a:r>
            <a:r>
              <a:rPr lang="en-US" altLang="zh-TW" sz="1800" dirty="0" smtClean="0"/>
              <a:t>the arm falls; but could “</a:t>
            </a:r>
            <a:r>
              <a:rPr lang="en-US" altLang="zh-TW" sz="1800" dirty="0" smtClean="0">
                <a:solidFill>
                  <a:srgbClr val="0070C0"/>
                </a:solidFill>
              </a:rPr>
              <a:t>shrug the shoulders</a:t>
            </a:r>
            <a:r>
              <a:rPr lang="en-US" altLang="zh-TW" sz="1800" dirty="0" smtClean="0"/>
              <a:t>”</a:t>
            </a:r>
          </a:p>
          <a:p>
            <a:r>
              <a:rPr lang="en-US" altLang="zh-TW" sz="1800" dirty="0" smtClean="0"/>
              <a:t>- the leg falls; but could </a:t>
            </a:r>
            <a:r>
              <a:rPr lang="en-US" altLang="zh-TW" sz="1800" dirty="0" smtClean="0">
                <a:solidFill>
                  <a:srgbClr val="0070C0"/>
                </a:solidFill>
              </a:rPr>
              <a:t>flex the hip or adduct/abduct the foot</a:t>
            </a:r>
          </a:p>
          <a:p>
            <a:pPr marL="0" indent="0">
              <a:buNone/>
            </a:pPr>
            <a:endParaRPr lang="en-US" altLang="zh-TW" sz="2000" dirty="0" smtClean="0"/>
          </a:p>
          <a:p>
            <a:r>
              <a:rPr lang="en-US" altLang="zh-TW" sz="2000" dirty="0" smtClean="0"/>
              <a:t>4 = </a:t>
            </a:r>
            <a:r>
              <a:rPr lang="en-US" altLang="zh-TW" sz="2000" b="1" dirty="0" smtClean="0"/>
              <a:t>No movement </a:t>
            </a:r>
            <a:r>
              <a:rPr lang="en-US" altLang="zh-TW" sz="2000" dirty="0" smtClean="0"/>
              <a:t>(unable to make any voluntary movements; or 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if </a:t>
            </a:r>
            <a:r>
              <a:rPr lang="en-US" altLang="zh-TW" sz="2000" b="1" dirty="0" err="1" smtClean="0">
                <a:solidFill>
                  <a:srgbClr val="0070C0"/>
                </a:solidFill>
              </a:rPr>
              <a:t>Ia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 item scored as “3”)</a:t>
            </a:r>
            <a:endParaRPr lang="en-US" altLang="zh-TW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2000" dirty="0" smtClean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076056" y="1268760"/>
            <a:ext cx="3744416" cy="4875968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3=</a:t>
            </a:r>
            <a:r>
              <a:rPr lang="zh-TW" altLang="en-US" sz="2000" b="1" dirty="0" smtClean="0">
                <a:solidFill>
                  <a:srgbClr val="0070C0"/>
                </a:solidFill>
              </a:rPr>
              <a:t>無法抗拒重力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肢體落下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 4= </a:t>
            </a:r>
            <a:r>
              <a:rPr lang="zh-TW" altLang="en-US" sz="2000" b="1" dirty="0" smtClean="0">
                <a:solidFill>
                  <a:srgbClr val="0070C0"/>
                </a:solidFill>
              </a:rPr>
              <a:t>無任何移動</a:t>
            </a:r>
            <a:endParaRPr lang="en-US" altLang="zh-TW" sz="2000" b="1" dirty="0" smtClean="0">
              <a:solidFill>
                <a:srgbClr val="0070C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23528" y="5445224"/>
            <a:ext cx="8064896" cy="106064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b="1" dirty="0" smtClean="0">
                <a:solidFill>
                  <a:srgbClr val="002060"/>
                </a:solidFill>
              </a:rPr>
              <a:t>To differentiate from score 3 to 4, must wait for seconds to observe the movement </a:t>
            </a:r>
            <a:r>
              <a:rPr lang="en-US" altLang="zh-TW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altLang="zh-TW" b="1" dirty="0" smtClean="0">
                <a:solidFill>
                  <a:srgbClr val="002060"/>
                </a:solidFill>
              </a:rPr>
              <a:t>Any movements, including </a:t>
            </a:r>
            <a:r>
              <a:rPr lang="en-US" altLang="zh-TW" b="1" u="sng" dirty="0" smtClean="0">
                <a:solidFill>
                  <a:srgbClr val="002060"/>
                </a:solidFill>
              </a:rPr>
              <a:t>small proximal movement (shoulder shrug or hip flexion) </a:t>
            </a:r>
            <a:r>
              <a:rPr lang="en-US" altLang="zh-TW" b="1" dirty="0" smtClean="0">
                <a:solidFill>
                  <a:srgbClr val="002060"/>
                </a:solidFill>
                <a:sym typeface="Wingdings" pitchFamily="2" charset="2"/>
              </a:rPr>
              <a:t> score “3”</a:t>
            </a:r>
            <a:endParaRPr lang="en-US" altLang="zh-TW" b="1" dirty="0" smtClean="0">
              <a:solidFill>
                <a:srgbClr val="002060"/>
              </a:solidFill>
            </a:endParaRPr>
          </a:p>
        </p:txBody>
      </p:sp>
      <p:sp>
        <p:nvSpPr>
          <p:cNvPr id="2" name="圓角矩形 1"/>
          <p:cNvSpPr/>
          <p:nvPr/>
        </p:nvSpPr>
        <p:spPr>
          <a:xfrm>
            <a:off x="395536" y="4005064"/>
            <a:ext cx="2376264" cy="36004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tx1"/>
                </a:solidFill>
              </a:rPr>
              <a:t>Muscle power: 0,1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379562" y="1700808"/>
            <a:ext cx="2376264" cy="36004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tx1"/>
                </a:solidFill>
              </a:rPr>
              <a:t>Muscle power: 2</a:t>
            </a:r>
            <a:endParaRPr lang="zh-TW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82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435280" cy="1371600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7. Limb ataxia</a:t>
            </a:r>
            <a:br>
              <a:rPr lang="en-US" altLang="zh-TW" b="1" dirty="0" smtClean="0"/>
            </a:br>
            <a:r>
              <a:rPr lang="zh-TW" altLang="en-US" b="1" dirty="0" smtClean="0"/>
              <a:t>肢體運動失調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628800"/>
            <a:ext cx="6408712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[Instruction]</a:t>
            </a:r>
          </a:p>
          <a:p>
            <a:pPr>
              <a:lnSpc>
                <a:spcPct val="90000"/>
              </a:lnSpc>
            </a:pPr>
            <a:r>
              <a:rPr lang="en-US" altLang="zh-TW" sz="2400" dirty="0" smtClean="0">
                <a:latin typeface="Tahoma" charset="0"/>
                <a:ea typeface="ＭＳ Ｐゴシック" charset="0"/>
              </a:rPr>
              <a:t>Test</a:t>
            </a:r>
            <a:r>
              <a:rPr lang="zh-TW" altLang="en-US" sz="240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sz="2400" dirty="0" smtClean="0">
                <a:latin typeface="Tahoma" charset="0"/>
                <a:ea typeface="ＭＳ Ｐゴシック" charset="0"/>
              </a:rPr>
              <a:t>all</a:t>
            </a:r>
            <a:r>
              <a:rPr lang="zh-TW" altLang="en-US" sz="240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sz="2400" dirty="0" smtClean="0">
                <a:latin typeface="Tahoma" charset="0"/>
                <a:ea typeface="ＭＳ Ｐゴシック" charset="0"/>
              </a:rPr>
              <a:t>4</a:t>
            </a:r>
            <a:r>
              <a:rPr lang="zh-TW" altLang="en-US" sz="240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sz="2400" dirty="0" smtClean="0">
                <a:latin typeface="Tahoma" charset="0"/>
                <a:ea typeface="ＭＳ Ｐゴシック" charset="0"/>
              </a:rPr>
              <a:t>limbs</a:t>
            </a:r>
            <a:r>
              <a:rPr lang="zh-TW" altLang="en-US" sz="240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sz="2400" dirty="0" smtClean="0">
                <a:latin typeface="Tahoma" charset="0"/>
                <a:ea typeface="ＭＳ Ｐゴシック" charset="0"/>
              </a:rPr>
              <a:t>separately</a:t>
            </a:r>
          </a:p>
          <a:p>
            <a:pPr>
              <a:lnSpc>
                <a:spcPct val="90000"/>
              </a:lnSpc>
            </a:pPr>
            <a:r>
              <a:rPr lang="en-US" altLang="zh-TW" sz="2400" dirty="0" smtClean="0">
                <a:latin typeface="Tahoma" charset="0"/>
                <a:ea typeface="ＭＳ Ｐゴシック" charset="0"/>
              </a:rPr>
              <a:t>Finger</a:t>
            </a:r>
            <a:r>
              <a:rPr lang="en-US" altLang="zh-TW" sz="2400" dirty="0">
                <a:latin typeface="Tahoma" charset="0"/>
                <a:ea typeface="ＭＳ Ｐゴシック" charset="0"/>
              </a:rPr>
              <a:t>-Nose-Finger: </a:t>
            </a:r>
            <a:r>
              <a:rPr lang="zh-TW" altLang="en-US" sz="240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ask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patient to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touch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nose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with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finger,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than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touch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examiner’s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endParaRPr lang="en-US" altLang="zh-TW" b="0" dirty="0" smtClean="0">
              <a:latin typeface="Tahoma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zh-TW" sz="2400" dirty="0" smtClean="0">
                <a:latin typeface="Tahoma" charset="0"/>
                <a:ea typeface="ＭＳ Ｐゴシック" charset="0"/>
              </a:rPr>
              <a:t>Heel </a:t>
            </a:r>
            <a:r>
              <a:rPr lang="en-US" altLang="zh-TW" sz="2400" dirty="0">
                <a:latin typeface="Tahoma" charset="0"/>
                <a:ea typeface="ＭＳ Ｐゴシック" charset="0"/>
              </a:rPr>
              <a:t>to Shin: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ask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patient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to</a:t>
            </a:r>
            <a:r>
              <a:rPr lang="zh-TW" altLang="en-US" b="0" dirty="0" smtClean="0">
                <a:latin typeface="Tahoma" charset="0"/>
                <a:ea typeface="ＭＳ Ｐゴシック" charset="0"/>
              </a:rPr>
              <a:t>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slide </a:t>
            </a:r>
            <a:r>
              <a:rPr lang="en-US" altLang="zh-TW" b="0" dirty="0">
                <a:latin typeface="Tahoma" charset="0"/>
                <a:ea typeface="ＭＳ Ｐゴシック" charset="0"/>
              </a:rPr>
              <a:t>one heel down shin of the opposite </a:t>
            </a:r>
            <a:r>
              <a:rPr lang="en-US" altLang="zh-TW" b="0" dirty="0" smtClean="0">
                <a:latin typeface="Tahoma" charset="0"/>
                <a:ea typeface="ＭＳ Ｐゴシック" charset="0"/>
              </a:rPr>
              <a:t>leg</a:t>
            </a:r>
          </a:p>
          <a:p>
            <a:pPr>
              <a:lnSpc>
                <a:spcPts val="1460"/>
              </a:lnSpc>
            </a:pPr>
            <a:r>
              <a:rPr lang="en-US" altLang="zh-TW" sz="1800" dirty="0">
                <a:solidFill>
                  <a:srgbClr val="008000"/>
                </a:solidFill>
              </a:rPr>
              <a:t>Note</a:t>
            </a:r>
          </a:p>
          <a:p>
            <a:pPr>
              <a:lnSpc>
                <a:spcPts val="1460"/>
              </a:lnSpc>
            </a:pPr>
            <a:r>
              <a:rPr lang="en-US" altLang="zh-TW" sz="1800" dirty="0">
                <a:solidFill>
                  <a:srgbClr val="008000"/>
                </a:solidFill>
                <a:latin typeface="Tahoma" charset="0"/>
                <a:ea typeface="ＭＳ Ｐゴシック" charset="0"/>
              </a:rPr>
              <a:t>Ataxia is only scored if present</a:t>
            </a:r>
            <a:endParaRPr lang="en-US" altLang="zh-TW" sz="1800" dirty="0" smtClean="0">
              <a:solidFill>
                <a:srgbClr val="008000"/>
              </a:solidFill>
            </a:endParaRPr>
          </a:p>
          <a:p>
            <a:pPr>
              <a:lnSpc>
                <a:spcPts val="1460"/>
              </a:lnSpc>
            </a:pPr>
            <a:r>
              <a:rPr lang="en-US" altLang="zh-TW" sz="1800" dirty="0" smtClean="0">
                <a:solidFill>
                  <a:srgbClr val="008000"/>
                </a:solidFill>
              </a:rPr>
              <a:t>Test</a:t>
            </a:r>
            <a:r>
              <a:rPr lang="zh-TW" altLang="en-US" sz="1800" dirty="0" smtClean="0">
                <a:solidFill>
                  <a:srgbClr val="008000"/>
                </a:solidFill>
              </a:rPr>
              <a:t> </a:t>
            </a:r>
            <a:r>
              <a:rPr lang="en-US" altLang="zh-TW" sz="1800" dirty="0" smtClean="0">
                <a:solidFill>
                  <a:srgbClr val="008000"/>
                </a:solidFill>
              </a:rPr>
              <a:t>with</a:t>
            </a:r>
            <a:r>
              <a:rPr lang="zh-TW" altLang="en-US" sz="1800" dirty="0" smtClean="0">
                <a:solidFill>
                  <a:srgbClr val="008000"/>
                </a:solidFill>
              </a:rPr>
              <a:t> </a:t>
            </a:r>
            <a:r>
              <a:rPr lang="en-US" altLang="zh-TW" sz="1800" dirty="0" smtClean="0">
                <a:solidFill>
                  <a:srgbClr val="3366FF"/>
                </a:solidFill>
              </a:rPr>
              <a:t>eyes </a:t>
            </a:r>
            <a:r>
              <a:rPr lang="en-US" altLang="zh-TW" sz="1800" dirty="0">
                <a:solidFill>
                  <a:srgbClr val="3366FF"/>
                </a:solidFill>
              </a:rPr>
              <a:t>open</a:t>
            </a:r>
          </a:p>
          <a:p>
            <a:pPr>
              <a:lnSpc>
                <a:spcPts val="1460"/>
              </a:lnSpc>
            </a:pPr>
            <a:r>
              <a:rPr lang="en-US" altLang="zh-TW" sz="1800" dirty="0" smtClean="0">
                <a:solidFill>
                  <a:srgbClr val="3366FF"/>
                </a:solidFill>
              </a:rPr>
              <a:t>Visual </a:t>
            </a:r>
            <a:r>
              <a:rPr lang="en-US" altLang="zh-TW" sz="1800" dirty="0">
                <a:solidFill>
                  <a:srgbClr val="3366FF"/>
                </a:solidFill>
              </a:rPr>
              <a:t>field </a:t>
            </a:r>
            <a:r>
              <a:rPr lang="en-US" altLang="zh-TW" sz="1800" dirty="0" smtClean="0">
                <a:solidFill>
                  <a:srgbClr val="3366FF"/>
                </a:solidFill>
              </a:rPr>
              <a:t>defect</a:t>
            </a:r>
            <a:r>
              <a:rPr lang="en-US" altLang="zh-TW" sz="1800" dirty="0" smtClean="0">
                <a:solidFill>
                  <a:srgbClr val="008000"/>
                </a:solidFill>
                <a:sym typeface="Wingdings"/>
              </a:rPr>
              <a:t></a:t>
            </a:r>
            <a:r>
              <a:rPr lang="zh-TW" altLang="en-US" sz="1800" dirty="0" smtClean="0">
                <a:solidFill>
                  <a:srgbClr val="008000"/>
                </a:solidFill>
                <a:sym typeface="Wingdings"/>
              </a:rPr>
              <a:t> </a:t>
            </a:r>
            <a:r>
              <a:rPr lang="en-US" altLang="zh-TW" sz="1800" dirty="0" smtClean="0">
                <a:solidFill>
                  <a:srgbClr val="008000"/>
                </a:solidFill>
              </a:rPr>
              <a:t>perform </a:t>
            </a:r>
            <a:r>
              <a:rPr lang="en-US" altLang="zh-TW" sz="1800" dirty="0">
                <a:solidFill>
                  <a:srgbClr val="008000"/>
                </a:solidFill>
              </a:rPr>
              <a:t>the task in the intact visual field</a:t>
            </a:r>
          </a:p>
          <a:p>
            <a:pPr>
              <a:lnSpc>
                <a:spcPts val="1460"/>
              </a:lnSpc>
            </a:pPr>
            <a:r>
              <a:rPr lang="en-US" altLang="zh-TW" sz="1800" dirty="0" smtClean="0">
                <a:solidFill>
                  <a:srgbClr val="3366FF"/>
                </a:solidFill>
              </a:rPr>
              <a:t>Blindness</a:t>
            </a:r>
            <a:r>
              <a:rPr lang="en-US" altLang="zh-TW" sz="1800" dirty="0" smtClean="0">
                <a:solidFill>
                  <a:srgbClr val="008000"/>
                </a:solidFill>
                <a:sym typeface="Wingdings"/>
              </a:rPr>
              <a:t></a:t>
            </a:r>
            <a:r>
              <a:rPr lang="zh-TW" altLang="en-US" sz="1800" dirty="0" smtClean="0">
                <a:solidFill>
                  <a:srgbClr val="008000"/>
                </a:solidFill>
                <a:sym typeface="Wingdings"/>
              </a:rPr>
              <a:t> </a:t>
            </a:r>
            <a:r>
              <a:rPr lang="en-US" altLang="zh-TW" sz="1800" dirty="0" smtClean="0">
                <a:solidFill>
                  <a:srgbClr val="008000"/>
                </a:solidFill>
              </a:rPr>
              <a:t>have </a:t>
            </a:r>
            <a:r>
              <a:rPr lang="en-US" altLang="zh-TW" sz="1800" dirty="0">
                <a:solidFill>
                  <a:srgbClr val="008000"/>
                </a:solidFill>
              </a:rPr>
              <a:t>the patient touch nose from extended arm </a:t>
            </a:r>
            <a:r>
              <a:rPr lang="en-US" altLang="zh-TW" sz="1800" dirty="0" smtClean="0">
                <a:solidFill>
                  <a:srgbClr val="008000"/>
                </a:solidFill>
              </a:rPr>
              <a:t>position</a:t>
            </a:r>
            <a:endParaRPr lang="en-US" altLang="zh-TW" sz="1800" dirty="0">
              <a:solidFill>
                <a:srgbClr val="008000"/>
              </a:solidFill>
            </a:endParaRPr>
          </a:p>
          <a:p>
            <a:pPr>
              <a:lnSpc>
                <a:spcPts val="1460"/>
              </a:lnSpc>
            </a:pPr>
            <a:r>
              <a:rPr lang="en-US" altLang="zh-TW" sz="1800" u="sng" dirty="0" smtClean="0">
                <a:solidFill>
                  <a:srgbClr val="008000"/>
                </a:solidFill>
              </a:rPr>
              <a:t>UN</a:t>
            </a:r>
            <a:r>
              <a:rPr lang="zh-TW" altLang="en-US" sz="1800" u="sng" dirty="0" smtClean="0">
                <a:solidFill>
                  <a:srgbClr val="008000"/>
                </a:solidFill>
              </a:rPr>
              <a:t> </a:t>
            </a:r>
            <a:r>
              <a:rPr lang="en-US" altLang="zh-TW" sz="1800" u="sng" dirty="0" smtClean="0">
                <a:solidFill>
                  <a:srgbClr val="008000"/>
                </a:solidFill>
              </a:rPr>
              <a:t>(untestable)</a:t>
            </a:r>
            <a:r>
              <a:rPr lang="en-US" altLang="zh-TW" sz="1800" dirty="0" smtClean="0">
                <a:solidFill>
                  <a:srgbClr val="008000"/>
                </a:solidFill>
              </a:rPr>
              <a:t>: </a:t>
            </a:r>
            <a:r>
              <a:rPr lang="en-US" altLang="zh-TW" sz="1800" dirty="0">
                <a:solidFill>
                  <a:srgbClr val="008000"/>
                </a:solidFill>
              </a:rPr>
              <a:t>joint effusion, </a:t>
            </a:r>
            <a:r>
              <a:rPr lang="en-US" altLang="zh-TW" sz="1800" dirty="0" smtClean="0">
                <a:solidFill>
                  <a:srgbClr val="008000"/>
                </a:solidFill>
              </a:rPr>
              <a:t>amputation</a:t>
            </a:r>
            <a:endParaRPr lang="en-US" altLang="zh-TW" sz="28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628800"/>
            <a:ext cx="2209800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005064"/>
            <a:ext cx="1914525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5268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80120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7. Limb ataxia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484784"/>
            <a:ext cx="5400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Absent </a:t>
            </a:r>
            <a:r>
              <a:rPr lang="en-US" altLang="zh-TW" sz="2000" dirty="0" smtClean="0"/>
              <a:t>; normal coordination</a:t>
            </a:r>
          </a:p>
          <a:p>
            <a:pPr lvl="1"/>
            <a:r>
              <a:rPr lang="en-US" altLang="zh-TW" dirty="0" smtClean="0"/>
              <a:t>The movement should be well-performed, smooth, accurate, without clumsy</a:t>
            </a:r>
          </a:p>
          <a:p>
            <a:pPr lvl="1"/>
            <a:r>
              <a:rPr lang="en-US" altLang="zh-TW" dirty="0" smtClean="0"/>
              <a:t>Too</a:t>
            </a:r>
            <a:r>
              <a:rPr lang="zh-TW" altLang="en-US" dirty="0" smtClean="0"/>
              <a:t> </a:t>
            </a:r>
            <a:r>
              <a:rPr lang="en-US" altLang="zh-TW" dirty="0" smtClean="0"/>
              <a:t>weak</a:t>
            </a:r>
            <a:r>
              <a:rPr lang="zh-TW" altLang="en-US" dirty="0" smtClean="0"/>
              <a:t> </a:t>
            </a:r>
            <a:r>
              <a:rPr lang="en-US" altLang="zh-TW" dirty="0" smtClean="0"/>
              <a:t>or</a:t>
            </a:r>
            <a:r>
              <a:rPr lang="zh-TW" altLang="en-US" dirty="0" smtClean="0"/>
              <a:t> </a:t>
            </a:r>
            <a:r>
              <a:rPr lang="en-US" altLang="zh-TW" dirty="0" smtClean="0"/>
              <a:t>cannot</a:t>
            </a:r>
            <a:r>
              <a:rPr lang="zh-TW" altLang="en-US" dirty="0" smtClean="0"/>
              <a:t> </a:t>
            </a:r>
            <a:r>
              <a:rPr lang="en-US" altLang="zh-TW" dirty="0" smtClean="0"/>
              <a:t>obey</a:t>
            </a:r>
            <a:r>
              <a:rPr lang="zh-TW" altLang="en-US" dirty="0" smtClean="0"/>
              <a:t> </a:t>
            </a:r>
            <a:r>
              <a:rPr lang="en-US" altLang="zh-TW" dirty="0" smtClean="0"/>
              <a:t>(cannot</a:t>
            </a:r>
            <a:r>
              <a:rPr lang="zh-TW" altLang="en-US" dirty="0" smtClean="0"/>
              <a:t> </a:t>
            </a:r>
            <a:r>
              <a:rPr lang="en-US" altLang="zh-TW" dirty="0" smtClean="0"/>
              <a:t>understand</a:t>
            </a:r>
            <a:r>
              <a:rPr lang="zh-TW" altLang="en-US" dirty="0" smtClean="0"/>
              <a:t> </a:t>
            </a:r>
            <a:r>
              <a:rPr lang="en-US" altLang="zh-TW" dirty="0" smtClean="0"/>
              <a:t>or</a:t>
            </a:r>
            <a:r>
              <a:rPr lang="zh-TW" altLang="en-US" dirty="0" smtClean="0"/>
              <a:t> </a:t>
            </a:r>
            <a:r>
              <a:rPr lang="en-US" altLang="zh-TW" dirty="0" err="1" smtClean="0"/>
              <a:t>comatous</a:t>
            </a:r>
            <a:r>
              <a:rPr lang="zh-TW" altLang="en-US" dirty="0" smtClean="0"/>
              <a:t> </a:t>
            </a:r>
            <a:r>
              <a:rPr lang="en-US" altLang="zh-TW" dirty="0" smtClean="0"/>
              <a:t>status)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1 = Ataxia, </a:t>
            </a:r>
            <a:r>
              <a:rPr lang="en-US" altLang="zh-TW" sz="2000" dirty="0" err="1" smtClean="0"/>
              <a:t>dysmetria</a:t>
            </a:r>
            <a:r>
              <a:rPr lang="en-US" altLang="zh-TW" sz="2000" dirty="0" smtClean="0"/>
              <a:t>, or </a:t>
            </a:r>
            <a:r>
              <a:rPr lang="en-US" altLang="zh-TW" sz="2000" dirty="0" err="1" smtClean="0"/>
              <a:t>dyssynergia</a:t>
            </a:r>
            <a:r>
              <a:rPr lang="en-US" altLang="zh-TW" sz="2000" dirty="0" smtClean="0"/>
              <a:t> </a:t>
            </a:r>
            <a:r>
              <a:rPr lang="en-US" altLang="zh-TW" sz="2000" b="1" dirty="0" smtClean="0"/>
              <a:t>present in one limb</a:t>
            </a:r>
          </a:p>
          <a:p>
            <a:pPr lvl="1"/>
            <a:r>
              <a:rPr lang="en-US" altLang="zh-TW" dirty="0" smtClean="0"/>
              <a:t>Out</a:t>
            </a:r>
            <a:r>
              <a:rPr lang="zh-TW" altLang="en-US" dirty="0" smtClean="0"/>
              <a:t> </a:t>
            </a:r>
            <a:r>
              <a:rPr lang="en-US" altLang="zh-TW" dirty="0" smtClean="0"/>
              <a:t>of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proportion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to</a:t>
            </a:r>
            <a:r>
              <a:rPr lang="zh-TW" altLang="en-US" dirty="0" smtClean="0"/>
              <a:t> </a:t>
            </a:r>
            <a:r>
              <a:rPr lang="en-US" altLang="zh-TW" dirty="0" smtClean="0"/>
              <a:t>weakness</a:t>
            </a:r>
            <a:endParaRPr lang="en-US" altLang="zh-TW" b="1" dirty="0" smtClean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dirty="0" smtClean="0"/>
              <a:t>P</a:t>
            </a:r>
            <a:r>
              <a:rPr lang="en-US" altLang="zh-TW" sz="2000" b="1" dirty="0" smtClean="0"/>
              <a:t>resent in two limbs </a:t>
            </a:r>
            <a:r>
              <a:rPr lang="en-US" altLang="zh-TW" sz="2000" dirty="0" smtClean="0"/>
              <a:t>(both arms, both legs, or an arm &amp; and leg on the same side of the body</a:t>
            </a:r>
          </a:p>
          <a:p>
            <a:pPr marL="0" indent="0">
              <a:buNone/>
            </a:pPr>
            <a:endParaRPr lang="en-US" altLang="zh-TW" sz="2000" dirty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796136" y="1412776"/>
            <a:ext cx="3168352" cy="50199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無此現象</a:t>
            </a:r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出現於一肢體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/>
              <a:t>出現</a:t>
            </a:r>
            <a:r>
              <a:rPr lang="zh-TW" altLang="en-US" sz="2000" dirty="0" smtClean="0"/>
              <a:t>於兩隻體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en-US" altLang="zh-TW" sz="2000" dirty="0"/>
          </a:p>
        </p:txBody>
      </p:sp>
      <p:sp>
        <p:nvSpPr>
          <p:cNvPr id="6" name="矩形 5"/>
          <p:cNvSpPr/>
          <p:nvPr/>
        </p:nvSpPr>
        <p:spPr>
          <a:xfrm>
            <a:off x="5652120" y="548680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</a:t>
            </a:r>
            <a:r>
              <a:rPr lang="zh-TW" altLang="en-US" sz="2000" b="1" dirty="0" smtClean="0">
                <a:solidFill>
                  <a:srgbClr val="0000FF"/>
                </a:solidFill>
                <a:latin typeface="新細明體" charset="-120"/>
              </a:rPr>
              <a:t>計</a:t>
            </a:r>
            <a:r>
              <a:rPr lang="en-US" altLang="zh-TW" sz="2000" b="1" dirty="0" smtClean="0">
                <a:solidFill>
                  <a:srgbClr val="0000FF"/>
                </a:solidFill>
                <a:latin typeface="新細明體" charset="-120"/>
              </a:rPr>
              <a:t>0</a:t>
            </a:r>
            <a:r>
              <a:rPr lang="zh-TW" altLang="en-US" sz="2000" b="1" dirty="0" smtClean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1876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8</a:t>
            </a:r>
            <a:r>
              <a:rPr lang="en-US" altLang="zh-TW" b="1" dirty="0" smtClean="0"/>
              <a:t>. Sensory</a:t>
            </a:r>
            <a:br>
              <a:rPr lang="en-US" altLang="zh-TW" b="1" dirty="0" smtClean="0"/>
            </a:br>
            <a:r>
              <a:rPr lang="zh-TW" altLang="en-US" b="1" dirty="0" smtClean="0"/>
              <a:t>感覺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920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[Instruction]</a:t>
            </a:r>
          </a:p>
          <a:p>
            <a:pPr marL="0" indent="0">
              <a:buNone/>
            </a:pPr>
            <a:r>
              <a:rPr lang="en-US" altLang="zh-TW" sz="2400" dirty="0" smtClean="0"/>
              <a:t>Use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sharp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object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for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pinprick</a:t>
            </a:r>
          </a:p>
          <a:p>
            <a:pPr marL="0" indent="0">
              <a:buNone/>
            </a:pPr>
            <a:r>
              <a:rPr lang="en-US" altLang="zh-TW" sz="2400" dirty="0" smtClean="0"/>
              <a:t>Compare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pinprick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same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location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both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sides</a:t>
            </a:r>
          </a:p>
          <a:p>
            <a:r>
              <a:rPr lang="en-US" altLang="zh-TW" sz="2400" dirty="0" smtClean="0">
                <a:solidFill>
                  <a:srgbClr val="0070C0"/>
                </a:solidFill>
                <a:sym typeface="Wingdings" pitchFamily="2" charset="2"/>
              </a:rPr>
              <a:t>Aphasic </a:t>
            </a:r>
            <a:r>
              <a:rPr lang="en-US" altLang="zh-TW" sz="2400" dirty="0">
                <a:solidFill>
                  <a:srgbClr val="0070C0"/>
                </a:solidFill>
                <a:sym typeface="Wingdings" pitchFamily="2" charset="2"/>
              </a:rPr>
              <a:t>or </a:t>
            </a:r>
            <a:r>
              <a:rPr lang="en-US" altLang="zh-TW" sz="2400" dirty="0" err="1">
                <a:solidFill>
                  <a:srgbClr val="0070C0"/>
                </a:solidFill>
                <a:sym typeface="Wingdings" pitchFamily="2" charset="2"/>
              </a:rPr>
              <a:t>stuporous</a:t>
            </a:r>
            <a:r>
              <a:rPr lang="en-US" altLang="zh-TW" sz="2400" dirty="0">
                <a:solidFill>
                  <a:srgbClr val="0070C0"/>
                </a:solidFill>
                <a:sym typeface="Wingdings" pitchFamily="2" charset="2"/>
              </a:rPr>
              <a:t> </a:t>
            </a:r>
            <a:r>
              <a:rPr lang="en-US" altLang="zh-TW" sz="2400" dirty="0">
                <a:sym typeface="Wingdings" pitchFamily="2" charset="2"/>
              </a:rPr>
              <a:t>patients using vigorous noxious stimuli, such as nail </a:t>
            </a:r>
            <a:r>
              <a:rPr lang="en-US" altLang="zh-TW" sz="2400" dirty="0" smtClean="0">
                <a:sym typeface="Wingdings" pitchFamily="2" charset="2"/>
              </a:rPr>
              <a:t>pressure</a:t>
            </a:r>
            <a:r>
              <a:rPr lang="en-US" altLang="zh-TW" sz="2400" dirty="0" smtClean="0">
                <a:sym typeface="Wingdings"/>
              </a:rPr>
              <a:t></a:t>
            </a:r>
            <a:r>
              <a:rPr lang="zh-TW" altLang="en-US" sz="2400" dirty="0" smtClean="0">
                <a:sym typeface="Wingdings"/>
              </a:rPr>
              <a:t> </a:t>
            </a:r>
            <a:r>
              <a:rPr lang="en-US" altLang="zh-TW" sz="2400" dirty="0" smtClean="0">
                <a:sym typeface="Wingdings"/>
              </a:rPr>
              <a:t>r</a:t>
            </a:r>
            <a:r>
              <a:rPr lang="en-US" altLang="zh-TW" sz="2400" dirty="0" smtClean="0"/>
              <a:t>ecord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grimace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or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withdrawal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endParaRPr lang="en-US" altLang="zh-TW" sz="2400" dirty="0">
              <a:solidFill>
                <a:srgbClr val="008000"/>
              </a:solidFill>
            </a:endParaRPr>
          </a:p>
          <a:p>
            <a:r>
              <a:rPr lang="en-US" altLang="zh-TW" dirty="0" smtClean="0">
                <a:solidFill>
                  <a:srgbClr val="008000"/>
                </a:solidFill>
              </a:rPr>
              <a:t>Note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rgbClr val="008000"/>
                </a:solidFill>
              </a:rPr>
              <a:t>Test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as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many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body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parts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as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needed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(arm[not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hand],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leg,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trunk)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to accurately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check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for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err="1" smtClean="0">
                <a:solidFill>
                  <a:srgbClr val="008000"/>
                </a:solidFill>
              </a:rPr>
              <a:t>hemisensory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loss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1449318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8</a:t>
            </a:r>
            <a:r>
              <a:rPr lang="en-US" altLang="zh-TW" b="1" dirty="0" smtClean="0"/>
              <a:t>. Sensory</a:t>
            </a:r>
            <a:br>
              <a:rPr lang="en-US" altLang="zh-TW" b="1" dirty="0" smtClean="0"/>
            </a:b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2338" y="1415704"/>
            <a:ext cx="5063758" cy="3237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Normal</a:t>
            </a:r>
            <a:r>
              <a:rPr lang="en-US" altLang="zh-TW" sz="2000" dirty="0" smtClean="0"/>
              <a:t>, no sensory loss</a:t>
            </a:r>
            <a:endParaRPr lang="en-US" altLang="zh-TW" sz="2000" dirty="0"/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Mild to moderate sensory loss</a:t>
            </a:r>
            <a:r>
              <a:rPr lang="en-US" altLang="zh-TW" sz="2000" dirty="0" smtClean="0"/>
              <a:t>; </a:t>
            </a:r>
            <a:r>
              <a:rPr lang="en-US" altLang="zh-TW" sz="2000" dirty="0"/>
              <a:t>patient is aware </a:t>
            </a:r>
            <a:r>
              <a:rPr lang="en-US" altLang="zh-TW" sz="2000" dirty="0" smtClean="0"/>
              <a:t>of being </a:t>
            </a:r>
            <a:r>
              <a:rPr lang="en-US" altLang="zh-TW" sz="2000" dirty="0"/>
              <a:t>touched but pinprick is less sharp/dull </a:t>
            </a:r>
            <a:r>
              <a:rPr lang="en-US" altLang="zh-TW" sz="2000" dirty="0">
                <a:solidFill>
                  <a:srgbClr val="0070C0"/>
                </a:solidFill>
              </a:rPr>
              <a:t>on </a:t>
            </a:r>
            <a:r>
              <a:rPr lang="en-US" altLang="zh-TW" sz="2000" dirty="0" smtClean="0">
                <a:solidFill>
                  <a:srgbClr val="0070C0"/>
                </a:solidFill>
              </a:rPr>
              <a:t>the affected side</a:t>
            </a:r>
            <a:endParaRPr lang="en-US" altLang="zh-TW" sz="2000" dirty="0" smtClean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Severe or total sensory loss</a:t>
            </a:r>
            <a:r>
              <a:rPr lang="en-US" altLang="zh-TW" sz="2000" dirty="0" smtClean="0"/>
              <a:t>; </a:t>
            </a:r>
            <a:r>
              <a:rPr lang="en-US" altLang="zh-TW" sz="2000" dirty="0"/>
              <a:t>patient is not aware </a:t>
            </a:r>
            <a:r>
              <a:rPr lang="en-US" altLang="zh-TW" sz="2000" dirty="0" smtClean="0"/>
              <a:t>of being </a:t>
            </a:r>
            <a:r>
              <a:rPr lang="en-US" altLang="zh-TW" sz="2000" dirty="0"/>
              <a:t>touched in the face, arm and </a:t>
            </a:r>
            <a:r>
              <a:rPr lang="en-US" altLang="zh-TW" sz="2000" dirty="0" smtClean="0"/>
              <a:t>leg</a:t>
            </a: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436096" y="1340768"/>
            <a:ext cx="2666540" cy="498398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正常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輕微致中等程度的感覺缺失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 smtClean="0"/>
              <a:t>嚴重或完全的感覺缺失</a:t>
            </a:r>
            <a:endParaRPr lang="en-US" altLang="zh-TW" sz="2000" dirty="0"/>
          </a:p>
        </p:txBody>
      </p:sp>
      <p:sp>
        <p:nvSpPr>
          <p:cNvPr id="6" name="矩形 5"/>
          <p:cNvSpPr/>
          <p:nvPr/>
        </p:nvSpPr>
        <p:spPr>
          <a:xfrm>
            <a:off x="5724128" y="692696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11560" y="4797152"/>
            <a:ext cx="4104456" cy="13681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altLang="zh-TW" b="1" dirty="0" smtClean="0">
                <a:solidFill>
                  <a:srgbClr val="002060"/>
                </a:solidFill>
              </a:rPr>
              <a:t>Brainstem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stroke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with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bilateral</a:t>
            </a:r>
            <a:r>
              <a:rPr lang="zh-TW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sensory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loss</a:t>
            </a:r>
          </a:p>
          <a:p>
            <a:pPr marL="285750" indent="-285750">
              <a:buFont typeface="Arial"/>
              <a:buChar char="•"/>
            </a:pPr>
            <a:r>
              <a:rPr lang="en-US" altLang="zh-TW" b="1" dirty="0" smtClean="0">
                <a:solidFill>
                  <a:srgbClr val="002060"/>
                </a:solidFill>
              </a:rPr>
              <a:t>Does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not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respond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and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</a:rPr>
              <a:t>quadriplegic</a:t>
            </a:r>
          </a:p>
          <a:p>
            <a:pPr marL="285750" indent="-285750">
              <a:buFont typeface="Arial"/>
              <a:buChar char="•"/>
            </a:pPr>
            <a:r>
              <a:rPr lang="en-US" altLang="zh-TW" b="1" dirty="0" err="1" smtClean="0">
                <a:solidFill>
                  <a:srgbClr val="002060"/>
                </a:solidFill>
              </a:rPr>
              <a:t>Comatous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status</a:t>
            </a:r>
            <a:r>
              <a:rPr lang="zh-TW" altLang="en-US" b="1" dirty="0" smtClean="0">
                <a:solidFill>
                  <a:srgbClr val="002060"/>
                </a:solidFill>
              </a:rPr>
              <a:t> </a:t>
            </a:r>
            <a:r>
              <a:rPr lang="en-US" altLang="zh-TW" b="1" dirty="0" smtClean="0">
                <a:solidFill>
                  <a:srgbClr val="002060"/>
                </a:solidFill>
              </a:rPr>
              <a:t>(1a=3)</a:t>
            </a:r>
          </a:p>
        </p:txBody>
      </p:sp>
    </p:spTree>
    <p:extLst>
      <p:ext uri="{BB962C8B-B14F-4D97-AF65-F5344CB8AC3E}">
        <p14:creationId xmlns:p14="http://schemas.microsoft.com/office/powerpoint/2010/main" val="1319928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18805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9. Best language</a:t>
            </a:r>
            <a:br>
              <a:rPr lang="en-US" altLang="zh-TW" b="1" dirty="0" smtClean="0"/>
            </a:br>
            <a:r>
              <a:rPr lang="zh-TW" altLang="en-US" b="1" dirty="0"/>
              <a:t>語言</a:t>
            </a:r>
          </a:p>
        </p:txBody>
      </p:sp>
      <p:sp>
        <p:nvSpPr>
          <p:cNvPr id="20" name="內容版面配置區 2"/>
          <p:cNvSpPr txBox="1">
            <a:spLocks/>
          </p:cNvSpPr>
          <p:nvPr/>
        </p:nvSpPr>
        <p:spPr>
          <a:xfrm>
            <a:off x="323528" y="1628800"/>
            <a:ext cx="8568952" cy="4824536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sz="2400" b="1" dirty="0"/>
              <a:t>[Instruction] </a:t>
            </a:r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262626"/>
                </a:solidFill>
              </a:rPr>
              <a:t>Ask</a:t>
            </a:r>
            <a:r>
              <a:rPr lang="zh-TW" altLang="en-US" sz="2400" b="1" dirty="0" smtClean="0">
                <a:solidFill>
                  <a:srgbClr val="262626"/>
                </a:solidFill>
              </a:rPr>
              <a:t> </a:t>
            </a:r>
            <a:r>
              <a:rPr lang="en-US" altLang="zh-TW" sz="2400" b="1" dirty="0" smtClean="0">
                <a:solidFill>
                  <a:srgbClr val="262626"/>
                </a:solidFill>
              </a:rPr>
              <a:t>patient</a:t>
            </a:r>
            <a:r>
              <a:rPr lang="zh-TW" altLang="en-US" sz="2400" b="1" dirty="0" smtClean="0">
                <a:solidFill>
                  <a:srgbClr val="262626"/>
                </a:solidFill>
              </a:rPr>
              <a:t> </a:t>
            </a:r>
            <a:r>
              <a:rPr lang="en-US" altLang="zh-TW" sz="2400" b="1" dirty="0" smtClean="0">
                <a:solidFill>
                  <a:srgbClr val="262626"/>
                </a:solidFill>
              </a:rPr>
              <a:t>to</a:t>
            </a:r>
            <a:r>
              <a:rPr lang="zh-TW" altLang="en-US" sz="2400" b="1" dirty="0" smtClean="0">
                <a:solidFill>
                  <a:srgbClr val="262626"/>
                </a:solidFill>
              </a:rPr>
              <a:t> </a:t>
            </a:r>
            <a:r>
              <a:rPr lang="en-US" altLang="zh-TW" sz="2400" b="1" dirty="0" smtClean="0">
                <a:solidFill>
                  <a:srgbClr val="262626"/>
                </a:solidFill>
              </a:rPr>
              <a:t>perform</a:t>
            </a:r>
            <a:r>
              <a:rPr lang="zh-TW" altLang="en-US" sz="2400" b="1" dirty="0" smtClean="0">
                <a:solidFill>
                  <a:srgbClr val="262626"/>
                </a:solidFill>
              </a:rPr>
              <a:t> </a:t>
            </a:r>
            <a:r>
              <a:rPr lang="en-US" altLang="zh-TW" sz="2400" b="1" dirty="0" smtClean="0">
                <a:solidFill>
                  <a:srgbClr val="262626"/>
                </a:solidFill>
              </a:rPr>
              <a:t>the</a:t>
            </a:r>
            <a:r>
              <a:rPr lang="zh-TW" altLang="en-US" sz="2400" b="1" dirty="0" smtClean="0">
                <a:solidFill>
                  <a:srgbClr val="262626"/>
                </a:solidFill>
              </a:rPr>
              <a:t> </a:t>
            </a:r>
            <a:r>
              <a:rPr lang="en-US" altLang="zh-TW" sz="2400" b="1" dirty="0" smtClean="0">
                <a:solidFill>
                  <a:srgbClr val="262626"/>
                </a:solidFill>
              </a:rPr>
              <a:t>following:</a:t>
            </a:r>
          </a:p>
          <a:p>
            <a:pPr>
              <a:buFontTx/>
              <a:buChar char="-"/>
            </a:pPr>
            <a:r>
              <a:rPr lang="en-US" altLang="zh-TW" sz="2400" dirty="0" smtClean="0"/>
              <a:t>Describe </a:t>
            </a:r>
            <a:r>
              <a:rPr lang="en-US" altLang="zh-TW" sz="2400" dirty="0"/>
              <a:t>what is happening in the attached </a:t>
            </a:r>
            <a:r>
              <a:rPr lang="en-US" altLang="zh-TW" sz="2400" dirty="0" smtClean="0"/>
              <a:t>picture</a:t>
            </a:r>
            <a:r>
              <a:rPr lang="zh-TW" altLang="en-US" sz="2400" dirty="0" smtClean="0"/>
              <a:t>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(Spontaneous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speech)</a:t>
            </a:r>
          </a:p>
          <a:p>
            <a:pPr>
              <a:buFontTx/>
              <a:buChar char="-"/>
            </a:pPr>
            <a:r>
              <a:rPr lang="en-US" altLang="zh-TW" sz="2400" dirty="0" smtClean="0"/>
              <a:t>Name </a:t>
            </a:r>
            <a:r>
              <a:rPr lang="en-US" altLang="zh-TW" sz="2400" dirty="0"/>
              <a:t>the </a:t>
            </a:r>
            <a:r>
              <a:rPr lang="en-US" altLang="zh-TW" sz="2400" dirty="0" smtClean="0"/>
              <a:t>objects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on </a:t>
            </a:r>
            <a:r>
              <a:rPr lang="en-US" altLang="zh-TW" sz="2400" dirty="0"/>
              <a:t>the attached </a:t>
            </a:r>
            <a:r>
              <a:rPr lang="en-US" altLang="zh-TW" sz="2400" dirty="0" smtClean="0"/>
              <a:t>card</a:t>
            </a:r>
            <a:r>
              <a:rPr lang="zh-TW" altLang="en-US" sz="2400" dirty="0" smtClean="0"/>
              <a:t>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(Naming)</a:t>
            </a:r>
          </a:p>
          <a:p>
            <a:pPr>
              <a:buFontTx/>
              <a:buChar char="-"/>
            </a:pPr>
            <a:r>
              <a:rPr lang="en-US" altLang="zh-TW" sz="2400" dirty="0" smtClean="0"/>
              <a:t>Read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from </a:t>
            </a:r>
            <a:r>
              <a:rPr lang="en-US" altLang="zh-TW" sz="2400" dirty="0"/>
              <a:t>the attached list of sentences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(Reading)</a:t>
            </a:r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0000FF"/>
                </a:solidFill>
              </a:rPr>
              <a:t>Comprehension</a:t>
            </a:r>
            <a:r>
              <a:rPr lang="en-US" altLang="zh-TW" sz="2400" dirty="0" smtClean="0">
                <a:solidFill>
                  <a:srgbClr val="0000FF"/>
                </a:solidFill>
              </a:rPr>
              <a:t>:</a:t>
            </a:r>
            <a:r>
              <a:rPr lang="en-US" altLang="zh-TW" sz="2400" dirty="0" smtClean="0"/>
              <a:t> Judged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from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responses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to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all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of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commands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in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preceding</a:t>
            </a:r>
          </a:p>
          <a:p>
            <a:pPr marL="0" indent="0">
              <a:buNone/>
            </a:pPr>
            <a:endParaRPr lang="zh-TW" altLang="en-US" sz="2200" dirty="0" smtClean="0"/>
          </a:p>
          <a:p>
            <a:pPr marL="0" indent="0">
              <a:buNone/>
            </a:pPr>
            <a:endParaRPr lang="en-US" altLang="zh-TW" sz="2400" dirty="0" smtClean="0">
              <a:solidFill>
                <a:srgbClr val="008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724128" y="692696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9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828010"/>
          </a:xfrm>
        </p:spPr>
        <p:txBody>
          <a:bodyPr/>
          <a:lstStyle/>
          <a:p>
            <a:r>
              <a:rPr lang="en-US" altLang="zh-TW" b="1" dirty="0" smtClean="0"/>
              <a:t>Usefulness of NIHSS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268760"/>
            <a:ext cx="8442520" cy="5328592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altLang="zh-TW" sz="2400" dirty="0">
                <a:solidFill>
                  <a:srgbClr val="FF0000"/>
                </a:solidFill>
              </a:rPr>
              <a:t>As</a:t>
            </a:r>
            <a:r>
              <a:rPr lang="zh-TW" altLang="en-US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>
                <a:solidFill>
                  <a:srgbClr val="FF0000"/>
                </a:solidFill>
              </a:rPr>
              <a:t>a</a:t>
            </a:r>
            <a:r>
              <a:rPr lang="zh-TW" altLang="en-US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>
                <a:solidFill>
                  <a:srgbClr val="FF0000"/>
                </a:solidFill>
              </a:rPr>
              <a:t>common</a:t>
            </a:r>
            <a:r>
              <a:rPr lang="zh-TW" altLang="en-US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>
                <a:solidFill>
                  <a:srgbClr val="FF0000"/>
                </a:solidFill>
              </a:rPr>
              <a:t>language</a:t>
            </a:r>
            <a:r>
              <a:rPr lang="zh-TW" altLang="en-US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amongst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>
                <a:solidFill>
                  <a:srgbClr val="FF0000"/>
                </a:solidFill>
              </a:rPr>
              <a:t>health-care</a:t>
            </a:r>
            <a:r>
              <a:rPr lang="zh-TW" altLang="en-US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>
                <a:solidFill>
                  <a:srgbClr val="FF0000"/>
                </a:solidFill>
              </a:rPr>
              <a:t>providers</a:t>
            </a:r>
            <a:endParaRPr lang="zh-TW" altLang="en-US" sz="2400" dirty="0">
              <a:solidFill>
                <a:srgbClr val="FF0000"/>
              </a:solidFill>
            </a:endParaRP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</a:rPr>
              <a:t>Good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err="1" smtClean="0">
                <a:solidFill>
                  <a:srgbClr val="000000"/>
                </a:solidFill>
              </a:rPr>
              <a:t>interrater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and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err="1" smtClean="0">
                <a:solidFill>
                  <a:srgbClr val="000000"/>
                </a:solidFill>
              </a:rPr>
              <a:t>intrarater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agreement,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especially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if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rater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is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neurologist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</a:rPr>
              <a:t>Enhanced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reliability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of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examiner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trained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and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certified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</a:rPr>
              <a:t>Could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be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estimated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from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medical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record</a:t>
            </a:r>
            <a:r>
              <a:rPr lang="zh-TW" altLang="en-US" dirty="0" smtClean="0">
                <a:solidFill>
                  <a:srgbClr val="000000"/>
                </a:solidFill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</a:rPr>
              <a:t>review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400" dirty="0" smtClean="0">
                <a:solidFill>
                  <a:srgbClr val="FF0000"/>
                </a:solidFill>
              </a:rPr>
              <a:t>Stratify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stroke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severity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and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decision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of</a:t>
            </a:r>
            <a:r>
              <a:rPr lang="zh-TW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</a:rPr>
              <a:t>thrombolysis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</a:rPr>
              <a:t>&gt;25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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very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severe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neurological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impairment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15-24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severe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5-14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moderately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severe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&lt;5</a:t>
            </a:r>
            <a:r>
              <a:rPr lang="zh-TW" altLang="en-US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altLang="zh-TW" dirty="0" smtClean="0">
                <a:solidFill>
                  <a:srgbClr val="000000"/>
                </a:solidFill>
                <a:sym typeface="Wingdings"/>
              </a:rPr>
              <a:t>mild</a:t>
            </a:r>
            <a:endParaRPr lang="en-US" altLang="zh-TW" dirty="0" smtClean="0"/>
          </a:p>
          <a:p>
            <a:pPr marL="617220" lvl="1" indent="-342900">
              <a:buFont typeface="Arial"/>
              <a:buChar char="•"/>
            </a:pPr>
            <a:r>
              <a:rPr lang="en-US" altLang="zh-TW" dirty="0" smtClean="0"/>
              <a:t>ICH</a:t>
            </a:r>
            <a:r>
              <a:rPr lang="zh-TW" altLang="en-US" dirty="0" smtClean="0"/>
              <a:t> </a:t>
            </a:r>
            <a:r>
              <a:rPr lang="en-US" altLang="zh-TW" dirty="0" smtClean="0"/>
              <a:t>after</a:t>
            </a:r>
            <a:r>
              <a:rPr lang="zh-TW" altLang="en-US" dirty="0" smtClean="0"/>
              <a:t> </a:t>
            </a:r>
            <a:r>
              <a:rPr lang="en-US" altLang="zh-TW" dirty="0" smtClean="0"/>
              <a:t>IV-</a:t>
            </a:r>
            <a:r>
              <a:rPr lang="en-US" altLang="zh-TW" dirty="0" err="1" smtClean="0"/>
              <a:t>rtPA</a:t>
            </a:r>
            <a:endParaRPr lang="en-US" altLang="zh-TW" dirty="0" smtClean="0"/>
          </a:p>
          <a:p>
            <a:pPr marL="1303020" lvl="2" indent="-342900">
              <a:buFont typeface="Arial"/>
              <a:buChar char="•"/>
            </a:pPr>
            <a:r>
              <a:rPr lang="en-US" altLang="zh-TW" dirty="0" smtClean="0"/>
              <a:t>NIHSS&lt;</a:t>
            </a:r>
            <a:r>
              <a:rPr lang="en-US" altLang="zh-TW" dirty="0" smtClean="0"/>
              <a:t>1</a:t>
            </a:r>
            <a:r>
              <a:rPr lang="en-US" altLang="zh-TW" dirty="0" smtClean="0"/>
              <a:t>0</a:t>
            </a:r>
            <a:r>
              <a:rPr lang="en-US" altLang="zh-TW" dirty="0"/>
              <a:t>: 3% ICH after </a:t>
            </a:r>
            <a:r>
              <a:rPr lang="en-US" altLang="zh-TW" dirty="0" smtClean="0"/>
              <a:t>thrombolysis</a:t>
            </a:r>
          </a:p>
          <a:p>
            <a:pPr marL="1303020" lvl="2" indent="-342900">
              <a:buFont typeface="Arial"/>
              <a:buChar char="•"/>
            </a:pPr>
            <a:r>
              <a:rPr lang="en-US" altLang="zh-TW" dirty="0" smtClean="0"/>
              <a:t>NIHSS</a:t>
            </a:r>
            <a:r>
              <a:rPr lang="en-US" altLang="zh-TW" dirty="0"/>
              <a:t>&gt;20: 17% ICH</a:t>
            </a:r>
            <a:r>
              <a:rPr lang="zh-TW" altLang="en-US" dirty="0"/>
              <a:t> </a:t>
            </a:r>
            <a:r>
              <a:rPr lang="en-US" altLang="zh-TW" dirty="0"/>
              <a:t>after </a:t>
            </a:r>
            <a:r>
              <a:rPr lang="en-US" altLang="zh-TW" dirty="0" smtClean="0"/>
              <a:t>thrombolysis</a:t>
            </a:r>
            <a:endParaRPr lang="en-US" altLang="zh-TW" sz="2200" b="1" dirty="0" smtClean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755576" y="4437112"/>
            <a:ext cx="3960440" cy="720080"/>
          </a:xfrm>
          <a:prstGeom prst="rect">
            <a:avLst/>
          </a:prstGeom>
          <a:solidFill>
            <a:srgbClr val="F5C201">
              <a:alpha val="15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向右箭號 4"/>
          <p:cNvSpPr/>
          <p:nvPr/>
        </p:nvSpPr>
        <p:spPr>
          <a:xfrm>
            <a:off x="4788024" y="4653136"/>
            <a:ext cx="576064" cy="288032"/>
          </a:xfrm>
          <a:prstGeom prst="rightArrow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5508104" y="4437112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400" b="1" dirty="0" smtClean="0">
                <a:solidFill>
                  <a:srgbClr val="0000FF"/>
                </a:solidFill>
                <a:latin typeface="Book Antiqua"/>
                <a:cs typeface="Book Antiqua"/>
              </a:rPr>
              <a:t>Thrombolysis</a:t>
            </a:r>
            <a:r>
              <a:rPr kumimoji="1" lang="zh-TW" altLang="en-US" sz="2400" b="1" dirty="0" smtClean="0">
                <a:solidFill>
                  <a:srgbClr val="0000FF"/>
                </a:solidFill>
                <a:latin typeface="Book Antiqua"/>
                <a:cs typeface="Book Antiqua"/>
              </a:rPr>
              <a:t> </a:t>
            </a:r>
            <a:r>
              <a:rPr kumimoji="1" lang="en-US" altLang="zh-TW" sz="2400" b="1" dirty="0" smtClean="0">
                <a:solidFill>
                  <a:srgbClr val="0000FF"/>
                </a:solidFill>
                <a:latin typeface="Book Antiqua"/>
                <a:cs typeface="Book Antiqua"/>
              </a:rPr>
              <a:t>indicated!!</a:t>
            </a:r>
            <a:endParaRPr kumimoji="1" lang="zh-TW" altLang="en-US" sz="2400" b="1" dirty="0">
              <a:solidFill>
                <a:srgbClr val="0000FF"/>
              </a:solidFill>
              <a:latin typeface="Book Antiqua"/>
              <a:cs typeface="Book Antiqua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012160" y="6381328"/>
            <a:ext cx="25422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200" dirty="0" smtClean="0"/>
              <a:t>(NINDS</a:t>
            </a:r>
            <a:r>
              <a:rPr kumimoji="1" lang="zh-TW" altLang="en-US" sz="1200" dirty="0" smtClean="0"/>
              <a:t> </a:t>
            </a:r>
            <a:r>
              <a:rPr kumimoji="1" lang="en-US" altLang="zh-TW" sz="1200" dirty="0" smtClean="0"/>
              <a:t>stroke</a:t>
            </a:r>
            <a:r>
              <a:rPr kumimoji="1" lang="zh-TW" altLang="en-US" sz="1200" dirty="0" smtClean="0"/>
              <a:t> </a:t>
            </a:r>
            <a:r>
              <a:rPr kumimoji="1" lang="en-US" altLang="zh-TW" sz="1200" dirty="0" smtClean="0"/>
              <a:t>study,</a:t>
            </a:r>
            <a:r>
              <a:rPr kumimoji="1" lang="zh-TW" altLang="en-US" sz="1200" dirty="0" smtClean="0"/>
              <a:t> </a:t>
            </a:r>
            <a:r>
              <a:rPr kumimoji="1" lang="en-US" altLang="zh-TW" sz="1200" dirty="0" smtClean="0"/>
              <a:t>Stroke</a:t>
            </a:r>
            <a:r>
              <a:rPr kumimoji="1" lang="zh-TW" altLang="en-US" sz="1200" dirty="0" smtClean="0"/>
              <a:t> </a:t>
            </a:r>
            <a:r>
              <a:rPr kumimoji="1" lang="en-US" altLang="zh-TW" sz="1200" dirty="0" smtClean="0"/>
              <a:t>1997)</a:t>
            </a:r>
            <a:endParaRPr kumimoji="1" lang="zh-TW" altLang="en-US" sz="1200" dirty="0"/>
          </a:p>
        </p:txBody>
      </p:sp>
      <p:sp>
        <p:nvSpPr>
          <p:cNvPr id="8" name="矩形 7"/>
          <p:cNvSpPr/>
          <p:nvPr/>
        </p:nvSpPr>
        <p:spPr>
          <a:xfrm>
            <a:off x="7236296" y="5085184"/>
            <a:ext cx="13736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altLang="zh-TW" sz="1200" dirty="0"/>
              <a:t>(Brott et al, 1989)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141342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88640"/>
            <a:ext cx="8280920" cy="5760640"/>
          </a:xfrm>
        </p:spPr>
        <p:txBody>
          <a:bodyPr>
            <a:noAutofit/>
          </a:bodyPr>
          <a:lstStyle/>
          <a:p>
            <a:r>
              <a:rPr lang="en-US" altLang="zh-TW" sz="2400" dirty="0" smtClean="0">
                <a:solidFill>
                  <a:srgbClr val="008000"/>
                </a:solidFill>
              </a:rPr>
              <a:t>Note</a:t>
            </a:r>
          </a:p>
          <a:p>
            <a:r>
              <a:rPr lang="en-US" altLang="zh-TW" dirty="0">
                <a:solidFill>
                  <a:srgbClr val="008000"/>
                </a:solidFill>
              </a:rPr>
              <a:t>If </a:t>
            </a:r>
            <a:r>
              <a:rPr lang="en-US" altLang="zh-TW" u="sng" dirty="0">
                <a:solidFill>
                  <a:srgbClr val="0000FF"/>
                </a:solidFill>
              </a:rPr>
              <a:t>visual loss</a:t>
            </a:r>
            <a:r>
              <a:rPr lang="en-US" altLang="zh-TW" dirty="0">
                <a:solidFill>
                  <a:srgbClr val="0000FF"/>
                </a:solidFill>
              </a:rPr>
              <a:t> </a:t>
            </a:r>
            <a:r>
              <a:rPr lang="en-US" altLang="zh-TW" dirty="0">
                <a:solidFill>
                  <a:srgbClr val="008000"/>
                </a:solidFill>
              </a:rPr>
              <a:t>prevents standard examination:</a:t>
            </a:r>
          </a:p>
          <a:p>
            <a:r>
              <a:rPr lang="en-US" altLang="zh-TW" dirty="0">
                <a:solidFill>
                  <a:srgbClr val="008000"/>
                </a:solidFill>
              </a:rPr>
              <a:t>    -</a:t>
            </a:r>
            <a:r>
              <a:rPr lang="zh-TW" altLang="en-US" dirty="0">
                <a:solidFill>
                  <a:srgbClr val="008000"/>
                </a:solidFill>
              </a:rPr>
              <a:t> </a:t>
            </a:r>
            <a:r>
              <a:rPr lang="en-US" altLang="zh-TW" dirty="0">
                <a:solidFill>
                  <a:srgbClr val="008000"/>
                </a:solidFill>
              </a:rPr>
              <a:t>Ask the patient to identify objects placed in the hand </a:t>
            </a:r>
            <a:r>
              <a:rPr lang="en-US" altLang="zh-TW" dirty="0">
                <a:solidFill>
                  <a:srgbClr val="0000FF"/>
                </a:solidFill>
              </a:rPr>
              <a:t>(Naming)</a:t>
            </a:r>
          </a:p>
          <a:p>
            <a:r>
              <a:rPr lang="en-US" altLang="zh-TW" dirty="0">
                <a:solidFill>
                  <a:srgbClr val="008000"/>
                </a:solidFill>
              </a:rPr>
              <a:t>    - Repeat the sentences what he heard </a:t>
            </a:r>
            <a:r>
              <a:rPr lang="en-US" altLang="zh-TW" dirty="0">
                <a:solidFill>
                  <a:srgbClr val="0000FF"/>
                </a:solidFill>
              </a:rPr>
              <a:t>(Repetition)</a:t>
            </a:r>
          </a:p>
          <a:p>
            <a:r>
              <a:rPr lang="en-US" altLang="zh-TW" dirty="0">
                <a:solidFill>
                  <a:srgbClr val="008000"/>
                </a:solidFill>
              </a:rPr>
              <a:t>    - Ask patient to produce speech by asking a question. </a:t>
            </a:r>
            <a:r>
              <a:rPr lang="en-US" altLang="zh-TW" dirty="0">
                <a:solidFill>
                  <a:srgbClr val="0000FF"/>
                </a:solidFill>
              </a:rPr>
              <a:t>(Spontaneous speech</a:t>
            </a:r>
            <a:r>
              <a:rPr lang="en-US" altLang="zh-TW" dirty="0" smtClean="0">
                <a:solidFill>
                  <a:srgbClr val="0000FF"/>
                </a:solidFill>
              </a:rPr>
              <a:t>)</a:t>
            </a:r>
            <a:endParaRPr lang="en-US" altLang="zh-TW" dirty="0" smtClean="0">
              <a:solidFill>
                <a:srgbClr val="008000"/>
              </a:solidFill>
            </a:endParaRPr>
          </a:p>
          <a:p>
            <a:endParaRPr lang="en-US" altLang="zh-TW" dirty="0" smtClean="0">
              <a:solidFill>
                <a:srgbClr val="008000"/>
              </a:solidFill>
            </a:endParaRPr>
          </a:p>
          <a:p>
            <a:r>
              <a:rPr lang="en-US" altLang="zh-TW" dirty="0" smtClean="0">
                <a:solidFill>
                  <a:srgbClr val="008000"/>
                </a:solidFill>
              </a:rPr>
              <a:t>The exam is the </a:t>
            </a:r>
            <a:r>
              <a:rPr lang="en-US" altLang="zh-TW" u="sng" dirty="0" smtClean="0">
                <a:solidFill>
                  <a:srgbClr val="FF0000"/>
                </a:solidFill>
              </a:rPr>
              <a:t>exception</a:t>
            </a:r>
            <a:r>
              <a:rPr lang="en-US" altLang="zh-TW" dirty="0" smtClean="0">
                <a:solidFill>
                  <a:srgbClr val="008000"/>
                </a:solidFill>
              </a:rPr>
              <a:t> for the rule of scoring the first impression. </a:t>
            </a:r>
          </a:p>
          <a:p>
            <a:r>
              <a:rPr lang="en-US" altLang="zh-TW" dirty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  <a:sym typeface="Wingdings" pitchFamily="2" charset="2"/>
              </a:rPr>
              <a:t> </a:t>
            </a:r>
            <a:r>
              <a:rPr lang="en-US" altLang="zh-TW" dirty="0" smtClean="0">
                <a:solidFill>
                  <a:srgbClr val="008000"/>
                </a:solidFill>
              </a:rPr>
              <a:t>We encourage, but not coach to stimulate the patient’s  </a:t>
            </a:r>
            <a:r>
              <a:rPr lang="en-US" altLang="zh-TW" u="sng" dirty="0" smtClean="0">
                <a:solidFill>
                  <a:srgbClr val="FF0000"/>
                </a:solidFill>
              </a:rPr>
              <a:t>best performance</a:t>
            </a:r>
            <a:r>
              <a:rPr lang="en-US" altLang="zh-TW" dirty="0" smtClean="0">
                <a:solidFill>
                  <a:srgbClr val="008000"/>
                </a:solidFill>
              </a:rPr>
              <a:t>.</a:t>
            </a:r>
          </a:p>
          <a:p>
            <a:r>
              <a:rPr lang="en-US" altLang="zh-TW" dirty="0" smtClean="0">
                <a:solidFill>
                  <a:srgbClr val="008000"/>
                </a:solidFill>
              </a:rPr>
              <a:t>Patient </a:t>
            </a:r>
            <a:r>
              <a:rPr lang="en-US" altLang="zh-TW" dirty="0">
                <a:solidFill>
                  <a:srgbClr val="008000"/>
                </a:solidFill>
              </a:rPr>
              <a:t>can write </a:t>
            </a:r>
            <a:r>
              <a:rPr lang="en-US" altLang="zh-TW" dirty="0" smtClean="0">
                <a:solidFill>
                  <a:srgbClr val="008000"/>
                </a:solidFill>
              </a:rPr>
              <a:t>answers </a:t>
            </a:r>
            <a:r>
              <a:rPr lang="en-US" altLang="zh-TW" dirty="0" smtClean="0">
                <a:solidFill>
                  <a:srgbClr val="0000FF"/>
                </a:solidFill>
              </a:rPr>
              <a:t>(ex. </a:t>
            </a:r>
            <a:r>
              <a:rPr lang="en-US" altLang="zh-TW" b="1" u="sng" dirty="0">
                <a:solidFill>
                  <a:srgbClr val="0000FF"/>
                </a:solidFill>
              </a:rPr>
              <a:t>Intubation…</a:t>
            </a:r>
            <a:r>
              <a:rPr lang="en-US" altLang="zh-TW" b="1" u="sng" dirty="0" smtClean="0">
                <a:solidFill>
                  <a:srgbClr val="0000FF"/>
                </a:solidFill>
              </a:rPr>
              <a:t>)</a:t>
            </a:r>
          </a:p>
          <a:p>
            <a:r>
              <a:rPr lang="en-US" altLang="zh-TW" dirty="0" smtClean="0">
                <a:solidFill>
                  <a:srgbClr val="008000"/>
                </a:solidFill>
              </a:rPr>
              <a:t>Must choose a score for the patient with stupor or limited cooperation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(3 only if the patient is mute and follows no commands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at</a:t>
            </a:r>
            <a:r>
              <a:rPr lang="zh-TW" altLang="en-US" dirty="0" smtClean="0">
                <a:solidFill>
                  <a:srgbClr val="008000"/>
                </a:solidFill>
              </a:rPr>
              <a:t> </a:t>
            </a:r>
            <a:r>
              <a:rPr lang="en-US" altLang="zh-TW" dirty="0" smtClean="0">
                <a:solidFill>
                  <a:srgbClr val="008000"/>
                </a:solidFill>
              </a:rPr>
              <a:t>all)</a:t>
            </a:r>
            <a:endParaRPr lang="en-US" altLang="zh-TW" dirty="0" smtClean="0"/>
          </a:p>
          <a:p>
            <a:endParaRPr lang="en-US" altLang="zh-TW" sz="24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5375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116042"/>
          </a:xfrm>
        </p:spPr>
        <p:txBody>
          <a:bodyPr>
            <a:normAutofit/>
          </a:bodyPr>
          <a:lstStyle/>
          <a:p>
            <a:r>
              <a:rPr lang="en-US" altLang="zh-TW" sz="3200" b="1" dirty="0"/>
              <a:t>Name all the objects on the card</a:t>
            </a:r>
            <a:endParaRPr lang="zh-TW" altLang="en-US" sz="3200" b="1" dirty="0"/>
          </a:p>
        </p:txBody>
      </p:sp>
      <p:graphicFrame>
        <p:nvGraphicFramePr>
          <p:cNvPr id="4" name="物件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936156"/>
              </p:ext>
            </p:extLst>
          </p:nvPr>
        </p:nvGraphicFramePr>
        <p:xfrm>
          <a:off x="1259632" y="1268760"/>
          <a:ext cx="6696744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點陣圖影像" r:id="rId3" imgW="6858000" imgH="9134640" progId="Paint.Picture">
                  <p:embed/>
                </p:oleObj>
              </mc:Choice>
              <mc:Fallback>
                <p:oleObj name="點陣圖影像" r:id="rId3" imgW="6858000" imgH="9134640" progId="Paint.Picture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268760"/>
                        <a:ext cx="6696744" cy="54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46005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370512" cy="990600"/>
          </a:xfrm>
        </p:spPr>
        <p:txBody>
          <a:bodyPr>
            <a:noAutofit/>
          </a:bodyPr>
          <a:lstStyle/>
          <a:p>
            <a:r>
              <a:rPr lang="en-US" altLang="zh-TW" sz="2800" b="1" dirty="0"/>
              <a:t>Read all the sentences from the attached </a:t>
            </a:r>
            <a:r>
              <a:rPr lang="en-US" altLang="zh-TW" sz="2800" b="1" dirty="0" smtClean="0"/>
              <a:t>list</a:t>
            </a:r>
            <a:endParaRPr lang="zh-TW" altLang="en-US" sz="2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536" y="1556792"/>
            <a:ext cx="4114800" cy="5184576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400" b="1" dirty="0" smtClean="0"/>
              <a:t>You know how. </a:t>
            </a:r>
          </a:p>
          <a:p>
            <a:endParaRPr lang="en-US" altLang="zh-TW" sz="2400" b="1" dirty="0" smtClean="0"/>
          </a:p>
          <a:p>
            <a:r>
              <a:rPr lang="en-US" altLang="zh-TW" sz="2400" b="1" dirty="0" smtClean="0">
                <a:cs typeface="Times New Roman" charset="0"/>
              </a:rPr>
              <a:t>Down to earth. </a:t>
            </a:r>
            <a:endParaRPr lang="en-US" altLang="zh-TW" sz="2400" b="1" dirty="0" smtClean="0"/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I got home from work. </a:t>
            </a:r>
          </a:p>
          <a:p>
            <a:endParaRPr lang="en-US" altLang="zh-TW" sz="2400" b="1" dirty="0" smtClean="0"/>
          </a:p>
          <a:p>
            <a:r>
              <a:rPr lang="en-US" altLang="zh-TW" sz="2400" b="1" dirty="0" smtClean="0"/>
              <a:t>Near the table in the dining room.</a:t>
            </a:r>
          </a:p>
          <a:p>
            <a:endParaRPr lang="en-US" altLang="zh-TW" sz="2400" b="1" dirty="0" smtClean="0"/>
          </a:p>
          <a:p>
            <a:r>
              <a:rPr lang="en-US" altLang="zh-TW" sz="2400" b="1" dirty="0" smtClean="0">
                <a:cs typeface="Times New Roman" charset="0"/>
              </a:rPr>
              <a:t>They heard him speak on the radio last </a:t>
            </a:r>
            <a:r>
              <a:rPr lang="en-US" altLang="zh-TW" sz="2400" b="1" dirty="0" smtClean="0"/>
              <a:t>night.</a:t>
            </a:r>
            <a:r>
              <a:rPr lang="en-US" altLang="zh-TW" sz="2400" dirty="0" smtClean="0"/>
              <a:t> </a:t>
            </a:r>
            <a:endParaRPr lang="en-US" altLang="zh-TW" sz="2400" b="1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>
          <a:xfrm>
            <a:off x="4644008" y="1556792"/>
            <a:ext cx="4104456" cy="468052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你吃飯了嗎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請猜猜看，我是誰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再見，下星期三這裏見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星期六，我們約好要去逛街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>
                <a:latin typeface="新細明體" charset="-120"/>
              </a:rPr>
              <a:t>大頭、大頭，下雨不愁，人家有傘、我有大頭</a:t>
            </a:r>
            <a:r>
              <a:rPr lang="zh-TW" altLang="en-US" dirty="0" smtClean="0"/>
              <a:t> 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42085968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>
            <a:normAutofit/>
          </a:bodyPr>
          <a:lstStyle/>
          <a:p>
            <a:r>
              <a:rPr lang="en-US" altLang="zh-TW" sz="2800" b="1" dirty="0"/>
              <a:t>Describe “what is happening “in the picture</a:t>
            </a:r>
            <a:endParaRPr lang="zh-TW" altLang="en-US" sz="2800" b="1" dirty="0"/>
          </a:p>
        </p:txBody>
      </p:sp>
      <p:pic>
        <p:nvPicPr>
          <p:cNvPr id="1027" name="Picture 3" descr="http://1.bp.blogspot.com/-nzYcGbn2rBY/UBVeKB9hPCI/AAAAAAAAATs/HbKhrpKvPq4/s1600/NIHSS-T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7128792" cy="521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9313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323528" y="0"/>
            <a:ext cx="5791200" cy="1371600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9. Best Language</a:t>
            </a:r>
            <a:br>
              <a:rPr lang="en-US" altLang="zh-TW" b="1" dirty="0" smtClean="0"/>
            </a:b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980728"/>
            <a:ext cx="5400600" cy="56886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buNone/>
            </a:pPr>
            <a:r>
              <a:rPr lang="en-US" altLang="zh-TW" sz="2000" b="1" dirty="0"/>
              <a:t>Scoring</a:t>
            </a:r>
          </a:p>
          <a:p>
            <a:pPr>
              <a:lnSpc>
                <a:spcPts val="1700"/>
              </a:lnSpc>
            </a:pPr>
            <a:r>
              <a:rPr lang="en-US" altLang="zh-TW" sz="2000" dirty="0" smtClean="0"/>
              <a:t> </a:t>
            </a:r>
            <a:r>
              <a:rPr lang="en-US" altLang="zh-TW" sz="2000" dirty="0"/>
              <a:t>0 = </a:t>
            </a:r>
            <a:r>
              <a:rPr lang="en-US" altLang="zh-TW" sz="2000" b="1" dirty="0"/>
              <a:t>No aphasia</a:t>
            </a:r>
            <a:r>
              <a:rPr lang="en-US" altLang="zh-TW" sz="2000" dirty="0"/>
              <a:t>, normal fluency and </a:t>
            </a:r>
            <a:r>
              <a:rPr lang="en-US" altLang="zh-TW" sz="2000" dirty="0" smtClean="0"/>
              <a:t>comprehension</a:t>
            </a:r>
            <a:endParaRPr lang="en-US" altLang="zh-TW" sz="2000" dirty="0"/>
          </a:p>
          <a:p>
            <a:pPr>
              <a:lnSpc>
                <a:spcPts val="1700"/>
              </a:lnSpc>
            </a:pPr>
            <a:r>
              <a:rPr lang="en-US" altLang="zh-TW" sz="2000" dirty="0" smtClean="0"/>
              <a:t> </a:t>
            </a:r>
            <a:r>
              <a:rPr lang="en-US" altLang="zh-TW" sz="2000" dirty="0"/>
              <a:t>1 = </a:t>
            </a:r>
            <a:r>
              <a:rPr lang="en-US" altLang="zh-TW" sz="2000" b="1" dirty="0"/>
              <a:t>Mild to </a:t>
            </a:r>
            <a:r>
              <a:rPr lang="en-US" altLang="zh-TW" sz="2000" b="1" dirty="0" smtClean="0"/>
              <a:t>moderate </a:t>
            </a:r>
            <a:r>
              <a:rPr lang="en-US" altLang="zh-TW" sz="2000" b="1" dirty="0"/>
              <a:t>aphasia</a:t>
            </a:r>
            <a:r>
              <a:rPr lang="en-US" altLang="zh-TW" sz="2000" dirty="0"/>
              <a:t>: </a:t>
            </a:r>
            <a:endParaRPr lang="en-US" altLang="zh-TW" sz="2000" dirty="0" smtClean="0"/>
          </a:p>
          <a:p>
            <a:pPr>
              <a:lnSpc>
                <a:spcPts val="1700"/>
              </a:lnSpc>
            </a:pPr>
            <a:endParaRPr lang="en-US" altLang="zh-TW" dirty="0"/>
          </a:p>
          <a:p>
            <a:pPr>
              <a:lnSpc>
                <a:spcPts val="1700"/>
              </a:lnSpc>
            </a:pPr>
            <a:endParaRPr lang="en-US" altLang="zh-TW" sz="2000" dirty="0" smtClean="0"/>
          </a:p>
          <a:p>
            <a:pPr>
              <a:lnSpc>
                <a:spcPts val="1700"/>
              </a:lnSpc>
            </a:pPr>
            <a:endParaRPr lang="en-US" altLang="zh-TW" sz="2000" dirty="0" smtClean="0"/>
          </a:p>
          <a:p>
            <a:pPr>
              <a:lnSpc>
                <a:spcPts val="1700"/>
              </a:lnSpc>
            </a:pPr>
            <a:endParaRPr lang="en-US" altLang="zh-TW" dirty="0"/>
          </a:p>
          <a:p>
            <a:pPr>
              <a:lnSpc>
                <a:spcPts val="1700"/>
              </a:lnSpc>
            </a:pPr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b="1" dirty="0"/>
              <a:t>Severe aphasia</a:t>
            </a:r>
            <a:r>
              <a:rPr lang="en-US" altLang="zh-TW" sz="2000" dirty="0"/>
              <a:t>: </a:t>
            </a:r>
            <a:endParaRPr lang="en-US" altLang="zh-TW" sz="2000" dirty="0" smtClean="0"/>
          </a:p>
          <a:p>
            <a:pPr>
              <a:lnSpc>
                <a:spcPts val="1700"/>
              </a:lnSpc>
            </a:pPr>
            <a:endParaRPr lang="en-US" altLang="zh-TW" dirty="0"/>
          </a:p>
          <a:p>
            <a:pPr>
              <a:lnSpc>
                <a:spcPts val="1700"/>
              </a:lnSpc>
            </a:pPr>
            <a:endParaRPr lang="en-US" altLang="zh-TW" sz="2000" dirty="0" smtClean="0"/>
          </a:p>
          <a:p>
            <a:pPr>
              <a:lnSpc>
                <a:spcPts val="1700"/>
              </a:lnSpc>
            </a:pPr>
            <a:endParaRPr lang="en-US" altLang="zh-TW" sz="2000" dirty="0" smtClean="0"/>
          </a:p>
          <a:p>
            <a:pPr>
              <a:lnSpc>
                <a:spcPts val="1700"/>
              </a:lnSpc>
            </a:pPr>
            <a:endParaRPr lang="en-US" altLang="zh-TW" dirty="0"/>
          </a:p>
          <a:p>
            <a:pPr>
              <a:lnSpc>
                <a:spcPts val="1700"/>
              </a:lnSpc>
            </a:pPr>
            <a:r>
              <a:rPr lang="en-US" altLang="zh-TW" sz="2000" dirty="0" smtClean="0"/>
              <a:t>3 </a:t>
            </a:r>
            <a:r>
              <a:rPr lang="en-US" altLang="zh-TW" sz="2000" dirty="0"/>
              <a:t>= </a:t>
            </a:r>
            <a:r>
              <a:rPr lang="en-US" altLang="zh-TW" sz="2000" b="1" dirty="0"/>
              <a:t>Mute, global aphasia</a:t>
            </a:r>
            <a:r>
              <a:rPr lang="en-US" altLang="zh-TW" sz="2000" dirty="0"/>
              <a:t>: no useable speech, no </a:t>
            </a:r>
            <a:r>
              <a:rPr lang="en-US" altLang="zh-TW" sz="2000" dirty="0" smtClean="0"/>
              <a:t>auditory comprehension</a:t>
            </a:r>
            <a:r>
              <a:rPr lang="en-US" altLang="zh-TW" sz="2000" dirty="0"/>
              <a:t>. </a:t>
            </a:r>
            <a:r>
              <a:rPr lang="en-US" altLang="zh-TW" sz="2000" smtClean="0"/>
              <a:t>Patient </a:t>
            </a:r>
            <a:r>
              <a:rPr lang="en-US" altLang="zh-TW" sz="2000" dirty="0"/>
              <a:t>unable to follow any one </a:t>
            </a:r>
            <a:r>
              <a:rPr lang="en-US" altLang="zh-TW" sz="2000" dirty="0" smtClean="0"/>
              <a:t>step </a:t>
            </a:r>
            <a:r>
              <a:rPr lang="en-US" altLang="zh-TW" sz="2000" dirty="0"/>
              <a:t>commands</a:t>
            </a:r>
            <a:r>
              <a:rPr lang="en-US" altLang="zh-TW" sz="2000" dirty="0" smtClean="0"/>
              <a:t>.</a:t>
            </a: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796136" y="980728"/>
            <a:ext cx="3168352" cy="568863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1800" dirty="0" smtClean="0"/>
              <a:t>0 = </a:t>
            </a:r>
            <a:r>
              <a:rPr lang="zh-TW" altLang="en-US" sz="1800" dirty="0" smtClean="0"/>
              <a:t>正常</a:t>
            </a:r>
            <a:endParaRPr lang="en-US" altLang="zh-TW" sz="1800" dirty="0" smtClean="0"/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1800" dirty="0" smtClean="0"/>
              <a:t>1 </a:t>
            </a:r>
            <a:r>
              <a:rPr lang="en-US" altLang="zh-TW" sz="1800" dirty="0" smtClean="0"/>
              <a:t>=</a:t>
            </a:r>
            <a:r>
              <a:rPr lang="zh-TW" altLang="en-US" sz="1800" dirty="0" smtClean="0"/>
              <a:t> 輕微致中等程度的感覺缺失 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在表達上並無侷限性</a:t>
            </a:r>
            <a:r>
              <a:rPr lang="en-US" altLang="zh-TW" sz="1800" dirty="0" smtClean="0"/>
              <a:t>,</a:t>
            </a:r>
            <a:r>
              <a:rPr lang="zh-TW" altLang="en-US" sz="1800" dirty="0" smtClean="0">
                <a:solidFill>
                  <a:srgbClr val="0070C0"/>
                </a:solidFill>
              </a:rPr>
              <a:t>檢測者仍可從病人的反應辨認其卡片或文字</a:t>
            </a:r>
            <a:r>
              <a:rPr lang="en-US" altLang="zh-TW" sz="1800" dirty="0" smtClean="0"/>
              <a:t>)</a:t>
            </a:r>
          </a:p>
          <a:p>
            <a:pPr>
              <a:lnSpc>
                <a:spcPts val="2700"/>
              </a:lnSpc>
            </a:pPr>
            <a:endParaRPr lang="en-US" altLang="zh-TW" sz="1800" dirty="0"/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1800" dirty="0" smtClean="0"/>
              <a:t>2 =</a:t>
            </a:r>
            <a:r>
              <a:rPr lang="zh-TW" altLang="en-US" sz="1800" dirty="0" smtClean="0"/>
              <a:t>嚴重或完全的感覺缺失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零碎及片段的溝通</a:t>
            </a:r>
            <a:r>
              <a:rPr lang="en-US" altLang="zh-TW" sz="1800" dirty="0" smtClean="0"/>
              <a:t>,</a:t>
            </a:r>
            <a:r>
              <a:rPr lang="zh-TW" altLang="en-US" sz="1800" dirty="0" smtClean="0">
                <a:solidFill>
                  <a:srgbClr val="0070C0"/>
                </a:solidFill>
              </a:rPr>
              <a:t>檢測者需推論</a:t>
            </a:r>
            <a:r>
              <a:rPr lang="en-US" altLang="zh-TW" sz="1800" dirty="0" smtClean="0">
                <a:solidFill>
                  <a:srgbClr val="0070C0"/>
                </a:solidFill>
              </a:rPr>
              <a:t>.</a:t>
            </a:r>
            <a:r>
              <a:rPr lang="zh-TW" altLang="en-US" sz="1800" dirty="0" smtClean="0">
                <a:solidFill>
                  <a:srgbClr val="0070C0"/>
                </a:solidFill>
              </a:rPr>
              <a:t>詢問</a:t>
            </a:r>
            <a:r>
              <a:rPr lang="en-US" altLang="zh-TW" sz="1800" dirty="0" smtClean="0">
                <a:solidFill>
                  <a:srgbClr val="0070C0"/>
                </a:solidFill>
              </a:rPr>
              <a:t>.</a:t>
            </a:r>
            <a:r>
              <a:rPr lang="zh-TW" altLang="en-US" sz="1800" dirty="0" smtClean="0">
                <a:solidFill>
                  <a:srgbClr val="0070C0"/>
                </a:solidFill>
              </a:rPr>
              <a:t>及猜測病人的表達</a:t>
            </a:r>
            <a:r>
              <a:rPr lang="en-US" altLang="zh-TW" sz="1800" dirty="0" smtClean="0"/>
              <a:t>)</a:t>
            </a:r>
          </a:p>
          <a:p>
            <a:pPr marL="0" indent="0">
              <a:lnSpc>
                <a:spcPts val="2700"/>
              </a:lnSpc>
              <a:buNone/>
            </a:pPr>
            <a:endParaRPr lang="en-US" altLang="zh-TW" sz="1800" dirty="0"/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1800" dirty="0" smtClean="0"/>
              <a:t>3 = </a:t>
            </a:r>
            <a:r>
              <a:rPr lang="zh-TW" altLang="en-US" sz="1800" dirty="0" smtClean="0"/>
              <a:t>靜默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完全失語症 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無任何有用的語言或聲音的理解能力</a:t>
            </a:r>
            <a:r>
              <a:rPr lang="en-US" altLang="zh-TW" sz="1800" dirty="0" smtClean="0"/>
              <a:t>)</a:t>
            </a:r>
            <a:endParaRPr lang="en-US" altLang="zh-TW" sz="1800" dirty="0"/>
          </a:p>
        </p:txBody>
      </p:sp>
      <p:sp>
        <p:nvSpPr>
          <p:cNvPr id="5" name="矩形 4"/>
          <p:cNvSpPr/>
          <p:nvPr/>
        </p:nvSpPr>
        <p:spPr>
          <a:xfrm>
            <a:off x="5652120" y="260648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</a:t>
            </a:r>
            <a:r>
              <a:rPr lang="zh-TW" altLang="en-US" sz="2000" b="1" dirty="0" smtClean="0">
                <a:solidFill>
                  <a:srgbClr val="0000FF"/>
                </a:solidFill>
                <a:latin typeface="新細明體" charset="-120"/>
              </a:rPr>
              <a:t>計</a:t>
            </a:r>
            <a:r>
              <a:rPr lang="en-US" altLang="zh-TW" sz="2000" b="1" dirty="0" smtClean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 smtClean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467544" y="2348880"/>
            <a:ext cx="5112568" cy="120032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some obvious loss of fluency or comprehension, but no significant limitation on idea expression or form of production  (able to “get their ideas across”)</a:t>
            </a:r>
            <a:endParaRPr lang="en-US" altLang="zh-TW" dirty="0"/>
          </a:p>
        </p:txBody>
      </p:sp>
      <p:sp>
        <p:nvSpPr>
          <p:cNvPr id="6" name="矩形 5"/>
          <p:cNvSpPr/>
          <p:nvPr/>
        </p:nvSpPr>
        <p:spPr>
          <a:xfrm>
            <a:off x="467544" y="4149080"/>
            <a:ext cx="5112568" cy="120032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all the patient’s expression if </a:t>
            </a:r>
            <a:r>
              <a:rPr lang="en-US" altLang="zh-TW" dirty="0">
                <a:solidFill>
                  <a:srgbClr val="FFFF00"/>
                </a:solidFill>
              </a:rPr>
              <a:t>fragmentary</a:t>
            </a:r>
            <a:r>
              <a:rPr lang="en-US" altLang="zh-TW" dirty="0">
                <a:solidFill>
                  <a:srgbClr val="FF0000"/>
                </a:solidFill>
              </a:rPr>
              <a:t>, </a:t>
            </a:r>
            <a:r>
              <a:rPr lang="en-US" altLang="zh-TW" dirty="0"/>
              <a:t>communication limited, examiner can not identify the content from the patient’s response (must guess what the </a:t>
            </a:r>
            <a:r>
              <a:rPr lang="en-US" altLang="zh-TW" dirty="0" smtClean="0"/>
              <a:t>patient </a:t>
            </a:r>
            <a:r>
              <a:rPr lang="en-US" altLang="zh-TW" dirty="0"/>
              <a:t>is trying to communicate)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5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10. Dysarthria</a:t>
            </a:r>
            <a:br>
              <a:rPr lang="en-US" altLang="zh-TW" b="1" dirty="0" smtClean="0"/>
            </a:br>
            <a:r>
              <a:rPr lang="zh-TW" altLang="en-US" b="1" dirty="0"/>
              <a:t>構</a:t>
            </a:r>
            <a:r>
              <a:rPr lang="zh-TW" altLang="en-US" b="1" dirty="0" smtClean="0"/>
              <a:t>音障礙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600200"/>
            <a:ext cx="8442520" cy="4781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800" dirty="0" smtClean="0"/>
              <a:t>[Instruction]</a:t>
            </a:r>
          </a:p>
          <a:p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</p:txBody>
      </p:sp>
      <p:sp>
        <p:nvSpPr>
          <p:cNvPr id="20" name="內容版面配置區 2"/>
          <p:cNvSpPr txBox="1">
            <a:spLocks/>
          </p:cNvSpPr>
          <p:nvPr/>
        </p:nvSpPr>
        <p:spPr>
          <a:xfrm>
            <a:off x="323528" y="2276872"/>
            <a:ext cx="8352928" cy="4176464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400" b="1" dirty="0" smtClean="0"/>
              <a:t>An </a:t>
            </a:r>
            <a:r>
              <a:rPr lang="en-US" altLang="zh-TW" sz="2400" b="1" dirty="0"/>
              <a:t>adequate sample of speech must be </a:t>
            </a:r>
            <a:r>
              <a:rPr lang="en-US" altLang="zh-TW" sz="2400" b="1" dirty="0" smtClean="0"/>
              <a:t>obtained by </a:t>
            </a:r>
            <a:r>
              <a:rPr lang="en-US" altLang="zh-TW" sz="2400" b="1" dirty="0"/>
              <a:t>asking patient to </a:t>
            </a:r>
            <a:r>
              <a:rPr lang="en-US" altLang="zh-TW" sz="2400" b="1" dirty="0">
                <a:solidFill>
                  <a:srgbClr val="0000FF"/>
                </a:solidFill>
              </a:rPr>
              <a:t>read or repeat words </a:t>
            </a:r>
            <a:r>
              <a:rPr lang="en-US" altLang="zh-TW" sz="2400" b="1" dirty="0" smtClean="0"/>
              <a:t>from the </a:t>
            </a:r>
            <a:r>
              <a:rPr lang="en-US" altLang="zh-TW" sz="2400" b="1" dirty="0"/>
              <a:t>attached list even if patient is thought to </a:t>
            </a:r>
            <a:r>
              <a:rPr lang="en-US" altLang="zh-TW" sz="2400" b="1" dirty="0" smtClean="0"/>
              <a:t>be normal</a:t>
            </a:r>
          </a:p>
          <a:p>
            <a:endParaRPr lang="en-US" altLang="zh-TW" sz="2400" b="1" dirty="0"/>
          </a:p>
          <a:p>
            <a:r>
              <a:rPr lang="en-US" altLang="zh-TW" sz="2400" b="1" dirty="0" smtClean="0"/>
              <a:t> </a:t>
            </a:r>
            <a:r>
              <a:rPr lang="en-US" altLang="zh-TW" sz="2400" b="1" dirty="0"/>
              <a:t>If the patient has aphasia, </a:t>
            </a:r>
            <a:r>
              <a:rPr lang="en-US" altLang="zh-TW" sz="2400" b="1" dirty="0">
                <a:solidFill>
                  <a:srgbClr val="0000FF"/>
                </a:solidFill>
              </a:rPr>
              <a:t>the clarity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of articulation </a:t>
            </a:r>
            <a:r>
              <a:rPr lang="en-US" altLang="zh-TW" sz="2400" b="1" dirty="0">
                <a:solidFill>
                  <a:srgbClr val="0000FF"/>
                </a:solidFill>
              </a:rPr>
              <a:t>of spontaneous speech</a:t>
            </a:r>
            <a:r>
              <a:rPr lang="en-US" altLang="zh-TW" sz="2400" b="1" dirty="0">
                <a:solidFill>
                  <a:srgbClr val="0070C0"/>
                </a:solidFill>
              </a:rPr>
              <a:t> </a:t>
            </a:r>
            <a:r>
              <a:rPr lang="en-US" altLang="zh-TW" sz="2400" b="1" dirty="0"/>
              <a:t>can be </a:t>
            </a:r>
            <a:r>
              <a:rPr lang="en-US" altLang="zh-TW" sz="2400" b="1" dirty="0" smtClean="0"/>
              <a:t>rated</a:t>
            </a:r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008000"/>
                </a:solidFill>
              </a:rPr>
              <a:t>Note</a:t>
            </a:r>
          </a:p>
          <a:p>
            <a:pPr marL="0" indent="0">
              <a:buNone/>
            </a:pPr>
            <a:r>
              <a:rPr lang="en-US" altLang="zh-TW" sz="2400" b="1" dirty="0">
                <a:solidFill>
                  <a:srgbClr val="008000"/>
                </a:solidFill>
              </a:rPr>
              <a:t>UN(untestable) </a:t>
            </a:r>
            <a:r>
              <a:rPr lang="en-US" altLang="zh-TW" sz="2400" dirty="0">
                <a:solidFill>
                  <a:srgbClr val="008000"/>
                </a:solidFill>
              </a:rPr>
              <a:t>= </a:t>
            </a:r>
            <a:r>
              <a:rPr lang="en-US" altLang="zh-TW" sz="2400" b="1" dirty="0">
                <a:solidFill>
                  <a:srgbClr val="008000"/>
                </a:solidFill>
              </a:rPr>
              <a:t>Intubated</a:t>
            </a:r>
            <a:r>
              <a:rPr lang="en-US" altLang="zh-TW" sz="2400" dirty="0">
                <a:solidFill>
                  <a:srgbClr val="008000"/>
                </a:solidFill>
              </a:rPr>
              <a:t> or </a:t>
            </a:r>
            <a:r>
              <a:rPr lang="en-US" altLang="zh-TW" sz="2400" b="1" dirty="0">
                <a:solidFill>
                  <a:srgbClr val="008000"/>
                </a:solidFill>
              </a:rPr>
              <a:t>other physical barrier</a:t>
            </a:r>
          </a:p>
          <a:p>
            <a:pPr marL="0" indent="0">
              <a:buNone/>
            </a:pP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8150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332656"/>
            <a:ext cx="8153400" cy="827087"/>
          </a:xfrm>
        </p:spPr>
        <p:txBody>
          <a:bodyPr>
            <a:normAutofit/>
          </a:bodyPr>
          <a:lstStyle/>
          <a:p>
            <a:r>
              <a:rPr lang="en-US" altLang="zh-TW" sz="2800" b="1" dirty="0"/>
              <a:t>Read </a:t>
            </a:r>
            <a:r>
              <a:rPr lang="en-US" altLang="zh-TW" sz="2800" b="1" dirty="0" smtClean="0"/>
              <a:t>/Repeat the words from </a:t>
            </a:r>
            <a:r>
              <a:rPr lang="en-US" altLang="zh-TW" sz="2800" b="1" dirty="0"/>
              <a:t>the attached list</a:t>
            </a:r>
            <a:endParaRPr lang="zh-TW" altLang="en-US" sz="28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043608" y="1772816"/>
            <a:ext cx="2592288" cy="4275063"/>
          </a:xfrm>
          <a:prstGeom prst="rect">
            <a:avLst/>
          </a:prstGeom>
          <a:noFill/>
          <a:ln/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b="1" dirty="0" smtClean="0"/>
              <a:t>爸爸媽媽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啦啦隊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踢踏舞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負負得正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絲絲入扣</a:t>
            </a:r>
          </a:p>
          <a:p>
            <a:endParaRPr lang="zh-TW" altLang="en-US" sz="700" b="1" dirty="0" smtClean="0"/>
          </a:p>
          <a:p>
            <a:r>
              <a:rPr lang="zh-TW" altLang="en-US" b="1" dirty="0" smtClean="0"/>
              <a:t>可口可樂</a:t>
            </a:r>
          </a:p>
          <a:p>
            <a:endParaRPr lang="en-US" altLang="zh-TW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66964" y="1746224"/>
            <a:ext cx="3934073" cy="427506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b="1" dirty="0" smtClean="0"/>
              <a:t>MAMA</a:t>
            </a:r>
          </a:p>
          <a:p>
            <a:endParaRPr lang="en-US" altLang="zh-TW" sz="700" b="1" dirty="0" smtClean="0"/>
          </a:p>
          <a:p>
            <a:r>
              <a:rPr lang="en-US" altLang="zh-TW" b="1" dirty="0" smtClean="0"/>
              <a:t>TIP-TOP</a:t>
            </a:r>
          </a:p>
          <a:p>
            <a:endParaRPr lang="en-US" altLang="zh-TW" sz="700" b="1" dirty="0" smtClean="0"/>
          </a:p>
          <a:p>
            <a:r>
              <a:rPr lang="en-US" altLang="zh-TW" b="1" dirty="0" smtClean="0"/>
              <a:t>FIFTY-FIFTY</a:t>
            </a:r>
          </a:p>
          <a:p>
            <a:endParaRPr lang="en-US" altLang="zh-TW" sz="700" b="1" dirty="0" smtClean="0"/>
          </a:p>
          <a:p>
            <a:r>
              <a:rPr lang="en-US" altLang="zh-TW" b="1" dirty="0" smtClean="0"/>
              <a:t>THANKS</a:t>
            </a:r>
          </a:p>
          <a:p>
            <a:endParaRPr lang="en-US" altLang="zh-TW" sz="700" b="1" dirty="0" smtClean="0"/>
          </a:p>
          <a:p>
            <a:r>
              <a:rPr lang="en-US" altLang="zh-TW" b="1" dirty="0" smtClean="0"/>
              <a:t>HUCKLEBERRY</a:t>
            </a:r>
          </a:p>
          <a:p>
            <a:endParaRPr lang="en-US" altLang="zh-TW" sz="700" b="1" dirty="0" smtClean="0"/>
          </a:p>
          <a:p>
            <a:r>
              <a:rPr lang="en-US" altLang="zh-TW" b="1" dirty="0" smtClean="0"/>
              <a:t>BASEBALL PLAYER</a:t>
            </a:r>
            <a:endParaRPr lang="en-US" altLang="zh-TW" b="1" dirty="0"/>
          </a:p>
        </p:txBody>
      </p:sp>
    </p:spTree>
    <p:extLst>
      <p:ext uri="{BB962C8B-B14F-4D97-AF65-F5344CB8AC3E}">
        <p14:creationId xmlns:p14="http://schemas.microsoft.com/office/powerpoint/2010/main" val="33145851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10. Dysarthria</a:t>
            </a:r>
            <a:br>
              <a:rPr lang="en-US" altLang="zh-TW" b="1" dirty="0" smtClean="0"/>
            </a:b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6902" y="1093386"/>
            <a:ext cx="5479234" cy="5647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0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Normal </a:t>
            </a:r>
          </a:p>
          <a:p>
            <a:endParaRPr lang="en-US" altLang="zh-TW" sz="2000" dirty="0"/>
          </a:p>
          <a:p>
            <a:r>
              <a:rPr lang="en-US" altLang="zh-TW" sz="2000" dirty="0" smtClean="0"/>
              <a:t>1 </a:t>
            </a:r>
            <a:r>
              <a:rPr lang="en-US" altLang="zh-TW" sz="2000" dirty="0"/>
              <a:t>=</a:t>
            </a:r>
            <a:r>
              <a:rPr lang="en-US" altLang="zh-TW" sz="2000" b="1" dirty="0"/>
              <a:t> Mild to </a:t>
            </a:r>
            <a:r>
              <a:rPr lang="en-US" altLang="zh-TW" sz="2000" b="1" dirty="0" smtClean="0"/>
              <a:t>moderate dysarthria </a:t>
            </a:r>
            <a:r>
              <a:rPr lang="en-US" altLang="zh-TW" sz="2000" dirty="0" smtClean="0"/>
              <a:t>(patient </a:t>
            </a:r>
            <a:r>
              <a:rPr lang="en-US" altLang="zh-TW" sz="2000" dirty="0"/>
              <a:t>slurs some words but </a:t>
            </a:r>
            <a:r>
              <a:rPr lang="en-US" altLang="zh-TW" sz="2000" dirty="0" smtClean="0"/>
              <a:t>can be understood)</a:t>
            </a:r>
          </a:p>
          <a:p>
            <a:endParaRPr lang="en-US" altLang="zh-TW" sz="2000" dirty="0"/>
          </a:p>
          <a:p>
            <a:r>
              <a:rPr lang="en-US" altLang="zh-TW" sz="2000" dirty="0" smtClean="0"/>
              <a:t>2 </a:t>
            </a:r>
            <a:r>
              <a:rPr lang="en-US" altLang="zh-TW" sz="2000" dirty="0"/>
              <a:t>= </a:t>
            </a:r>
            <a:r>
              <a:rPr lang="en-US" altLang="zh-TW" sz="2000" b="1" dirty="0" smtClean="0"/>
              <a:t>Severe dysarthria (</a:t>
            </a:r>
            <a:r>
              <a:rPr lang="en-US" altLang="zh-TW" dirty="0" smtClean="0"/>
              <a:t>patient’s </a:t>
            </a:r>
            <a:r>
              <a:rPr lang="en-US" altLang="zh-TW" dirty="0"/>
              <a:t>speech is so slurred/unintelligible in the absence of or out of proportion to any </a:t>
            </a:r>
            <a:r>
              <a:rPr lang="en-US" altLang="zh-TW" dirty="0" smtClean="0"/>
              <a:t>dysphasia)</a:t>
            </a:r>
            <a:endParaRPr lang="en-US" altLang="zh-TW" dirty="0"/>
          </a:p>
          <a:p>
            <a:endParaRPr lang="en-US" altLang="zh-TW" sz="2000" b="1" dirty="0" smtClean="0">
              <a:solidFill>
                <a:srgbClr val="0070C0"/>
              </a:solidFill>
            </a:endParaRPr>
          </a:p>
          <a:p>
            <a:endParaRPr lang="en-US" altLang="zh-TW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012160" y="1052736"/>
            <a:ext cx="2666540" cy="5137288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正常</a:t>
            </a:r>
            <a:endParaRPr lang="en-US" altLang="zh-TW" sz="2000" dirty="0" smtClean="0"/>
          </a:p>
          <a:p>
            <a:pPr>
              <a:lnSpc>
                <a:spcPts val="2700"/>
              </a:lnSpc>
            </a:pPr>
            <a:endParaRPr lang="en-US" altLang="zh-TW" sz="2000" dirty="0" smtClean="0"/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輕微致中等程度的感覺缺失</a:t>
            </a:r>
            <a:endParaRPr lang="en-US" altLang="zh-TW" sz="2000" dirty="0" smtClean="0"/>
          </a:p>
          <a:p>
            <a:pPr marL="0" indent="0">
              <a:lnSpc>
                <a:spcPts val="2700"/>
              </a:lnSpc>
              <a:buNone/>
            </a:pPr>
            <a:endParaRPr lang="en-US" altLang="zh-TW" sz="2000" dirty="0"/>
          </a:p>
          <a:p>
            <a:pPr marL="0" indent="0">
              <a:lnSpc>
                <a:spcPts val="2700"/>
              </a:lnSpc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 smtClean="0"/>
              <a:t>嚴重或完全的感覺缺失</a:t>
            </a:r>
            <a:endParaRPr lang="en-US" altLang="zh-TW" sz="2000" dirty="0"/>
          </a:p>
        </p:txBody>
      </p:sp>
      <p:sp>
        <p:nvSpPr>
          <p:cNvPr id="5" name="矩形 4"/>
          <p:cNvSpPr/>
          <p:nvPr/>
        </p:nvSpPr>
        <p:spPr>
          <a:xfrm>
            <a:off x="5436096" y="404664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47664" y="4653136"/>
            <a:ext cx="2304256" cy="72008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mute</a:t>
            </a:r>
          </a:p>
          <a:p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coma (item 1a=3)</a:t>
            </a:r>
            <a:endParaRPr lang="en-US" altLang="zh-TW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711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36" y="228600"/>
            <a:ext cx="8658544" cy="990600"/>
          </a:xfrm>
        </p:spPr>
        <p:txBody>
          <a:bodyPr>
            <a:noAutofit/>
          </a:bodyPr>
          <a:lstStyle/>
          <a:p>
            <a:r>
              <a:rPr lang="en-US" altLang="zh-TW" sz="2800" b="1" dirty="0"/>
              <a:t>11: Extinction &amp; </a:t>
            </a:r>
            <a:r>
              <a:rPr lang="en-US" altLang="zh-TW" sz="2800" b="1" dirty="0" smtClean="0"/>
              <a:t>Inattention (Neglect)</a:t>
            </a:r>
            <a:br>
              <a:rPr lang="en-US" altLang="zh-TW" sz="2800" b="1" dirty="0" smtClean="0"/>
            </a:br>
            <a:r>
              <a:rPr lang="zh-TW" altLang="en-US" sz="2800" b="1" dirty="0"/>
              <a:t>半</a:t>
            </a:r>
            <a:r>
              <a:rPr lang="zh-TW" altLang="en-US" sz="2800" b="1" dirty="0" smtClean="0"/>
              <a:t>側忽略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600200"/>
            <a:ext cx="8280920" cy="5141168"/>
          </a:xfrm>
        </p:spPr>
        <p:txBody>
          <a:bodyPr>
            <a:noAutofit/>
          </a:bodyPr>
          <a:lstStyle/>
          <a:p>
            <a:r>
              <a:rPr lang="en-US" altLang="zh-TW" sz="2400" dirty="0" smtClean="0"/>
              <a:t>Sufficient </a:t>
            </a:r>
            <a:r>
              <a:rPr lang="en-US" altLang="zh-TW" sz="2400" dirty="0"/>
              <a:t>information to identify neglect may </a:t>
            </a:r>
            <a:r>
              <a:rPr lang="en-US" altLang="zh-TW" sz="2400" dirty="0" smtClean="0"/>
              <a:t>be obtained </a:t>
            </a:r>
            <a:r>
              <a:rPr lang="en-US" altLang="zh-TW" sz="2400" dirty="0"/>
              <a:t>during prior testing.</a:t>
            </a:r>
          </a:p>
          <a:p>
            <a:r>
              <a:rPr lang="en-US" altLang="zh-TW" sz="2400" dirty="0" smtClean="0"/>
              <a:t>If </a:t>
            </a:r>
            <a:r>
              <a:rPr lang="en-US" altLang="zh-TW" sz="2400" dirty="0"/>
              <a:t>the patient has a </a:t>
            </a:r>
            <a:r>
              <a:rPr lang="en-US" altLang="zh-TW" sz="2400" u="sng" dirty="0">
                <a:solidFill>
                  <a:srgbClr val="0070C0"/>
                </a:solidFill>
              </a:rPr>
              <a:t>severe visual loss </a:t>
            </a:r>
            <a:r>
              <a:rPr lang="en-US" altLang="zh-TW" sz="2400" dirty="0"/>
              <a:t>preventing </a:t>
            </a:r>
            <a:r>
              <a:rPr lang="en-US" altLang="zh-TW" sz="2400" dirty="0" smtClean="0"/>
              <a:t>visual double </a:t>
            </a:r>
            <a:r>
              <a:rPr lang="en-US" altLang="zh-TW" sz="2400" dirty="0"/>
              <a:t>simultaneous stimulation, and the </a:t>
            </a:r>
            <a:r>
              <a:rPr lang="en-US" altLang="zh-TW" sz="2400" b="1" dirty="0" smtClean="0">
                <a:solidFill>
                  <a:srgbClr val="002060"/>
                </a:solidFill>
              </a:rPr>
              <a:t>cutaneous stimuli </a:t>
            </a:r>
            <a:r>
              <a:rPr lang="en-US" altLang="zh-TW" sz="2400" dirty="0"/>
              <a:t>are normal, the score is normal.</a:t>
            </a:r>
          </a:p>
          <a:p>
            <a:r>
              <a:rPr lang="en-US" altLang="zh-TW" sz="2400" dirty="0" smtClean="0"/>
              <a:t> </a:t>
            </a:r>
            <a:r>
              <a:rPr lang="en-US" altLang="zh-TW" sz="2400" dirty="0"/>
              <a:t>If the patient </a:t>
            </a:r>
            <a:r>
              <a:rPr lang="en-US" altLang="zh-TW" sz="2400" dirty="0">
                <a:solidFill>
                  <a:srgbClr val="0070C0"/>
                </a:solidFill>
              </a:rPr>
              <a:t>has </a:t>
            </a:r>
            <a:r>
              <a:rPr lang="en-US" altLang="zh-TW" sz="2400" u="sng" dirty="0">
                <a:solidFill>
                  <a:srgbClr val="0070C0"/>
                </a:solidFill>
              </a:rPr>
              <a:t>aphasia</a:t>
            </a:r>
            <a:r>
              <a:rPr lang="en-US" altLang="zh-TW" sz="2400" dirty="0">
                <a:solidFill>
                  <a:srgbClr val="0070C0"/>
                </a:solidFill>
              </a:rPr>
              <a:t> but does appear to attend to both sides</a:t>
            </a:r>
            <a:r>
              <a:rPr lang="en-US" altLang="zh-TW" sz="2400" dirty="0"/>
              <a:t>, the score is </a:t>
            </a:r>
            <a:r>
              <a:rPr lang="en-US" altLang="zh-TW" sz="2400" b="1" dirty="0">
                <a:solidFill>
                  <a:srgbClr val="FF0000"/>
                </a:solidFill>
              </a:rPr>
              <a:t>normal</a:t>
            </a:r>
            <a:r>
              <a:rPr lang="en-US" altLang="zh-TW" sz="2400" dirty="0"/>
              <a:t>.</a:t>
            </a:r>
          </a:p>
          <a:p>
            <a:r>
              <a:rPr lang="en-US" altLang="zh-TW" sz="2400" dirty="0" smtClean="0"/>
              <a:t>The </a:t>
            </a:r>
            <a:r>
              <a:rPr lang="en-US" altLang="zh-TW" sz="2400" dirty="0"/>
              <a:t>presence of visual spatial neglect or </a:t>
            </a:r>
            <a:r>
              <a:rPr lang="en-US" altLang="zh-TW" sz="2400" dirty="0" err="1" smtClean="0"/>
              <a:t>anosognosia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may </a:t>
            </a:r>
            <a:r>
              <a:rPr lang="en-US" altLang="zh-TW" sz="2400" dirty="0"/>
              <a:t>also be taken as evidence of abnormality.</a:t>
            </a:r>
          </a:p>
          <a:p>
            <a:r>
              <a:rPr lang="en-US" altLang="zh-TW" sz="2400" dirty="0" smtClean="0">
                <a:solidFill>
                  <a:srgbClr val="0070C0"/>
                </a:solidFill>
              </a:rPr>
              <a:t>Since </a:t>
            </a:r>
            <a:r>
              <a:rPr lang="en-US" altLang="zh-TW" sz="2400" dirty="0">
                <a:solidFill>
                  <a:srgbClr val="0070C0"/>
                </a:solidFill>
              </a:rPr>
              <a:t>the abnormality is scored only if </a:t>
            </a:r>
            <a:r>
              <a:rPr lang="en-US" altLang="zh-TW" sz="2400" dirty="0" smtClean="0">
                <a:solidFill>
                  <a:srgbClr val="0070C0"/>
                </a:solidFill>
              </a:rPr>
              <a:t>present, the </a:t>
            </a:r>
            <a:r>
              <a:rPr lang="en-US" altLang="zh-TW" sz="2400" dirty="0">
                <a:solidFill>
                  <a:srgbClr val="0070C0"/>
                </a:solidFill>
              </a:rPr>
              <a:t>item is </a:t>
            </a:r>
            <a:r>
              <a:rPr lang="en-US" altLang="zh-TW" sz="2400" u="sng" dirty="0">
                <a:solidFill>
                  <a:srgbClr val="0070C0"/>
                </a:solidFill>
              </a:rPr>
              <a:t>never untestable.</a:t>
            </a:r>
            <a:endParaRPr lang="zh-TW" altLang="en-US" sz="24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591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11. </a:t>
            </a:r>
            <a:r>
              <a:rPr lang="en-US" altLang="zh-TW" b="1" dirty="0" err="1" smtClean="0"/>
              <a:t>Hemineglect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5328592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b="1" dirty="0"/>
              <a:t>Scoring</a:t>
            </a:r>
          </a:p>
          <a:p>
            <a:r>
              <a:rPr lang="en-US" altLang="zh-TW" sz="2000" dirty="0" smtClean="0"/>
              <a:t> </a:t>
            </a:r>
            <a:r>
              <a:rPr lang="en-US" altLang="zh-TW" sz="2000" dirty="0"/>
              <a:t>0 = No </a:t>
            </a:r>
            <a:r>
              <a:rPr lang="en-US" altLang="zh-TW" sz="2000" dirty="0" smtClean="0"/>
              <a:t>abnormality</a:t>
            </a:r>
          </a:p>
          <a:p>
            <a:endParaRPr lang="en-US" altLang="zh-TW" sz="2000" dirty="0"/>
          </a:p>
          <a:p>
            <a:r>
              <a:rPr lang="en-US" altLang="zh-TW" sz="2000" dirty="0" smtClean="0"/>
              <a:t> </a:t>
            </a:r>
            <a:r>
              <a:rPr lang="en-US" altLang="zh-TW" sz="2000" dirty="0"/>
              <a:t>1 = </a:t>
            </a:r>
            <a:r>
              <a:rPr lang="en-US" altLang="zh-TW" sz="2000" b="1" dirty="0">
                <a:solidFill>
                  <a:srgbClr val="0070C0"/>
                </a:solidFill>
              </a:rPr>
              <a:t>Visual, tactile, auditory, spatial, or </a:t>
            </a:r>
            <a:r>
              <a:rPr lang="en-US" altLang="zh-TW" sz="2000" b="1" dirty="0" smtClean="0">
                <a:solidFill>
                  <a:srgbClr val="0070C0"/>
                </a:solidFill>
              </a:rPr>
              <a:t>personal inattention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or </a:t>
            </a:r>
            <a:r>
              <a:rPr lang="en-US" altLang="zh-TW" sz="2000" dirty="0">
                <a:solidFill>
                  <a:srgbClr val="0070C0"/>
                </a:solidFill>
              </a:rPr>
              <a:t>extinction to bilateral </a:t>
            </a:r>
            <a:r>
              <a:rPr lang="en-US" altLang="zh-TW" sz="2000" dirty="0" smtClean="0">
                <a:solidFill>
                  <a:srgbClr val="0070C0"/>
                </a:solidFill>
              </a:rPr>
              <a:t>simultaneous stimulation </a:t>
            </a:r>
            <a:r>
              <a:rPr lang="en-US" altLang="zh-TW" sz="2000" dirty="0">
                <a:solidFill>
                  <a:srgbClr val="0070C0"/>
                </a:solidFill>
              </a:rPr>
              <a:t>in</a:t>
            </a:r>
            <a:r>
              <a:rPr lang="en-US" altLang="zh-TW" sz="2000" dirty="0"/>
              <a:t> </a:t>
            </a:r>
            <a:r>
              <a:rPr lang="en-US" altLang="zh-TW" sz="2000" b="1" u="sng" dirty="0"/>
              <a:t>one</a:t>
            </a:r>
            <a:r>
              <a:rPr lang="en-US" altLang="zh-TW" sz="2000" dirty="0"/>
              <a:t> of the sensory modalities</a:t>
            </a:r>
            <a:r>
              <a:rPr lang="en-US" altLang="zh-TW" sz="2000" dirty="0" smtClean="0"/>
              <a:t>.</a:t>
            </a:r>
          </a:p>
          <a:p>
            <a:endParaRPr lang="en-US" altLang="zh-TW" sz="2000" dirty="0"/>
          </a:p>
          <a:p>
            <a:r>
              <a:rPr lang="en-US" altLang="zh-TW" sz="2000" dirty="0" smtClean="0"/>
              <a:t> </a:t>
            </a:r>
            <a:r>
              <a:rPr lang="en-US" altLang="zh-TW" sz="2000" dirty="0"/>
              <a:t>2 = Profound hemi-inattention or hemi-inattention </a:t>
            </a:r>
            <a:r>
              <a:rPr lang="en-US" altLang="zh-TW" sz="2000" dirty="0" smtClean="0"/>
              <a:t>to </a:t>
            </a:r>
            <a:r>
              <a:rPr lang="en-US" altLang="zh-TW" sz="2000" b="1" u="sng" dirty="0" smtClean="0"/>
              <a:t>more </a:t>
            </a:r>
            <a:r>
              <a:rPr lang="en-US" altLang="zh-TW" sz="2000" b="1" u="sng" dirty="0"/>
              <a:t>than one </a:t>
            </a:r>
            <a:r>
              <a:rPr lang="en-US" altLang="zh-TW" sz="2000" dirty="0"/>
              <a:t>modality. Does not recognize own </a:t>
            </a:r>
            <a:r>
              <a:rPr lang="en-US" altLang="zh-TW" sz="2000" dirty="0" smtClean="0"/>
              <a:t>hand or </a:t>
            </a:r>
            <a:r>
              <a:rPr lang="en-US" altLang="zh-TW" sz="2000" dirty="0"/>
              <a:t>orients to only one side of space.</a:t>
            </a:r>
            <a:endParaRPr lang="en-US" altLang="zh-TW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5796136" y="1556792"/>
            <a:ext cx="3026580" cy="498398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000" b="1" dirty="0" smtClean="0"/>
              <a:t>Scoring</a:t>
            </a:r>
          </a:p>
          <a:p>
            <a:pPr marL="0" indent="0">
              <a:buNone/>
            </a:pPr>
            <a:r>
              <a:rPr lang="en-US" altLang="zh-TW" sz="2000" dirty="0" smtClean="0"/>
              <a:t>0 = </a:t>
            </a:r>
            <a:r>
              <a:rPr lang="zh-TW" altLang="en-US" sz="2000" dirty="0" smtClean="0"/>
              <a:t>正常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1 =</a:t>
            </a:r>
            <a:r>
              <a:rPr lang="zh-TW" altLang="en-US" sz="2000" dirty="0" smtClean="0"/>
              <a:t> 輕微致中等程度的感覺缺失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 smtClean="0"/>
              <a:t> 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2 =</a:t>
            </a:r>
            <a:r>
              <a:rPr lang="zh-TW" altLang="en-US" sz="2000" dirty="0" smtClean="0"/>
              <a:t>嚴重或完全的感覺缺失</a:t>
            </a:r>
            <a:endParaRPr lang="en-US" altLang="zh-TW" sz="2000" dirty="0"/>
          </a:p>
        </p:txBody>
      </p:sp>
      <p:sp>
        <p:nvSpPr>
          <p:cNvPr id="5" name="矩形 4"/>
          <p:cNvSpPr/>
          <p:nvPr/>
        </p:nvSpPr>
        <p:spPr>
          <a:xfrm>
            <a:off x="5796136" y="620688"/>
            <a:ext cx="32178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昏迷的病人（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1a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＝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3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）計</a:t>
            </a:r>
            <a:r>
              <a:rPr lang="en-US" altLang="zh-TW" sz="2000" b="1" dirty="0">
                <a:solidFill>
                  <a:srgbClr val="0000FF"/>
                </a:solidFill>
                <a:latin typeface="新細明體" charset="-120"/>
              </a:rPr>
              <a:t>2</a:t>
            </a:r>
            <a:r>
              <a:rPr lang="zh-TW" altLang="en-US" sz="2000" b="1" dirty="0">
                <a:solidFill>
                  <a:srgbClr val="0000FF"/>
                </a:solidFill>
                <a:latin typeface="新細明體" charset="-120"/>
              </a:rPr>
              <a:t>分</a:t>
            </a:r>
            <a:endParaRPr lang="zh-TW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747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828010"/>
          </a:xfrm>
        </p:spPr>
        <p:txBody>
          <a:bodyPr/>
          <a:lstStyle/>
          <a:p>
            <a:r>
              <a:rPr lang="en-US" altLang="zh-TW" b="1" dirty="0" smtClean="0"/>
              <a:t>Usefulness of NIHSS</a:t>
            </a:r>
            <a:endParaRPr lang="zh-TW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611560" y="1336119"/>
            <a:ext cx="792088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altLang="zh-TW" sz="2400" b="1" dirty="0">
                <a:solidFill>
                  <a:srgbClr val="FF0000"/>
                </a:solidFill>
              </a:rPr>
              <a:t>For follow-up:</a:t>
            </a:r>
          </a:p>
          <a:p>
            <a:pPr marL="800100" lvl="1" indent="-342900">
              <a:buFont typeface="Arial"/>
              <a:buChar char="•"/>
            </a:pPr>
            <a:r>
              <a:rPr lang="en-US" altLang="zh-TW" sz="2200" dirty="0"/>
              <a:t>improvement or deterioration</a:t>
            </a:r>
            <a:r>
              <a:rPr lang="zh-TW" altLang="en-US" sz="2200" dirty="0"/>
              <a:t> </a:t>
            </a:r>
            <a:endParaRPr lang="en-US" altLang="zh-TW" sz="2200" dirty="0"/>
          </a:p>
          <a:p>
            <a:pPr marL="800100" lvl="1" indent="-342900">
              <a:buFont typeface="Arial"/>
              <a:buChar char="•"/>
            </a:pPr>
            <a:r>
              <a:rPr lang="en-US" altLang="zh-TW" sz="2200" dirty="0"/>
              <a:t>2-point</a:t>
            </a:r>
            <a:r>
              <a:rPr lang="zh-TW" altLang="en-US" sz="2200" dirty="0"/>
              <a:t> </a:t>
            </a:r>
            <a:r>
              <a:rPr lang="en-US" altLang="zh-TW" sz="2200" dirty="0"/>
              <a:t>or</a:t>
            </a:r>
            <a:r>
              <a:rPr lang="zh-TW" altLang="en-US" sz="2200" dirty="0"/>
              <a:t> </a:t>
            </a:r>
            <a:r>
              <a:rPr lang="en-US" altLang="zh-TW" sz="2200" dirty="0"/>
              <a:t>greater</a:t>
            </a:r>
            <a:r>
              <a:rPr lang="zh-TW" altLang="en-US" sz="2200" dirty="0"/>
              <a:t> </a:t>
            </a:r>
            <a:r>
              <a:rPr lang="en-US" altLang="zh-TW" sz="2200" dirty="0"/>
              <a:t>increase</a:t>
            </a:r>
            <a:r>
              <a:rPr lang="zh-TW" altLang="en-US" sz="2200" dirty="0"/>
              <a:t> </a:t>
            </a:r>
            <a:r>
              <a:rPr lang="en-US" altLang="zh-TW" sz="2200" dirty="0"/>
              <a:t>in</a:t>
            </a:r>
            <a:r>
              <a:rPr lang="zh-TW" altLang="en-US" sz="2200" dirty="0"/>
              <a:t> </a:t>
            </a:r>
            <a:r>
              <a:rPr lang="en-US" altLang="zh-TW" sz="2200" dirty="0"/>
              <a:t>NIHSS</a:t>
            </a:r>
            <a:r>
              <a:rPr lang="en-US" altLang="zh-TW" sz="2200" dirty="0">
                <a:sym typeface="Wingdings"/>
              </a:rPr>
              <a:t></a:t>
            </a:r>
            <a:r>
              <a:rPr lang="zh-TW" altLang="en-US" sz="2200" dirty="0">
                <a:sym typeface="Wingdings"/>
              </a:rPr>
              <a:t> </a:t>
            </a:r>
            <a:r>
              <a:rPr lang="en-US" altLang="zh-TW" sz="2200" dirty="0"/>
              <a:t>stroke</a:t>
            </a:r>
            <a:r>
              <a:rPr lang="zh-TW" altLang="en-US" sz="2200" dirty="0"/>
              <a:t> </a:t>
            </a:r>
            <a:r>
              <a:rPr lang="en-US" altLang="zh-TW" sz="2200" dirty="0"/>
              <a:t>in</a:t>
            </a:r>
            <a:r>
              <a:rPr lang="zh-TW" altLang="en-US" sz="2200" dirty="0"/>
              <a:t> </a:t>
            </a:r>
            <a:r>
              <a:rPr lang="en-US" altLang="zh-TW" sz="2200" dirty="0" smtClean="0"/>
              <a:t>evolution</a:t>
            </a:r>
          </a:p>
          <a:p>
            <a:pPr marL="800100" lvl="1" indent="-342900">
              <a:buFont typeface="Arial"/>
              <a:buChar char="•"/>
            </a:pPr>
            <a:endParaRPr lang="en-US" altLang="zh-TW" sz="2400" dirty="0"/>
          </a:p>
          <a:p>
            <a:pPr marL="342900" indent="-342900">
              <a:buFont typeface="Arial"/>
              <a:buChar char="•"/>
            </a:pPr>
            <a:r>
              <a:rPr lang="en-US" altLang="zh-TW" sz="2400" b="1" dirty="0">
                <a:solidFill>
                  <a:srgbClr val="FF0000"/>
                </a:solidFill>
              </a:rPr>
              <a:t>For prognosis prediction</a:t>
            </a:r>
          </a:p>
          <a:p>
            <a:pPr lvl="1">
              <a:buFontTx/>
              <a:buChar char="-"/>
            </a:pPr>
            <a:r>
              <a:rPr lang="en-US" altLang="zh-TW" sz="2000" dirty="0" smtClean="0"/>
              <a:t> Baseline NIHSS strongly predicts outcome</a:t>
            </a:r>
            <a:endParaRPr lang="en-US" altLang="zh-TW" sz="2000" dirty="0"/>
          </a:p>
          <a:p>
            <a:pPr lvl="1">
              <a:buFontTx/>
              <a:buChar char="-"/>
            </a:pPr>
            <a:r>
              <a:rPr lang="en-US" altLang="zh-TW" sz="1600" dirty="0"/>
              <a:t> </a:t>
            </a:r>
            <a:r>
              <a:rPr lang="en-US" altLang="zh-TW" sz="2000" dirty="0"/>
              <a:t>O</a:t>
            </a:r>
            <a:r>
              <a:rPr lang="en-US" altLang="zh-TW" sz="2000" dirty="0" smtClean="0"/>
              <a:t>utcome </a:t>
            </a:r>
            <a:r>
              <a:rPr lang="en-US" altLang="zh-TW" sz="2000" dirty="0"/>
              <a:t>by 7 days and 90 days</a:t>
            </a:r>
          </a:p>
          <a:p>
            <a:pPr lvl="2"/>
            <a:r>
              <a:rPr lang="en-US" altLang="zh-TW" sz="2000" b="1" dirty="0">
                <a:solidFill>
                  <a:srgbClr val="0000FF"/>
                </a:solidFill>
                <a:ea typeface="ＭＳ ゴシック"/>
                <a:cs typeface="ＭＳ ゴシック"/>
              </a:rPr>
              <a:t>≥ 16</a:t>
            </a:r>
            <a:r>
              <a:rPr lang="en-US" altLang="zh-TW" sz="2000" b="1" dirty="0">
                <a:solidFill>
                  <a:srgbClr val="0000FF"/>
                </a:solidFill>
                <a:ea typeface="ＭＳ ゴシック"/>
                <a:cs typeface="ＭＳ ゴシック"/>
                <a:sym typeface="Wingdings"/>
              </a:rPr>
              <a:t> less than 20% chance of achieving </a:t>
            </a:r>
            <a:r>
              <a:rPr lang="en-US" altLang="zh-TW" sz="2000" b="1" dirty="0" err="1">
                <a:solidFill>
                  <a:srgbClr val="0000FF"/>
                </a:solidFill>
                <a:ea typeface="ＭＳ ゴシック"/>
                <a:cs typeface="ＭＳ ゴシック"/>
                <a:sym typeface="Wingdings"/>
              </a:rPr>
              <a:t>exellent</a:t>
            </a:r>
            <a:r>
              <a:rPr lang="en-US" altLang="zh-TW" sz="2000" b="1" dirty="0">
                <a:solidFill>
                  <a:srgbClr val="0000FF"/>
                </a:solidFill>
                <a:ea typeface="ＭＳ ゴシック"/>
                <a:cs typeface="ＭＳ ゴシック"/>
                <a:sym typeface="Wingdings"/>
              </a:rPr>
              <a:t> outcome, high probability of death or severe disability</a:t>
            </a:r>
          </a:p>
          <a:p>
            <a:pPr lvl="2"/>
            <a:r>
              <a:rPr lang="en-US" altLang="zh-TW" sz="2000" b="1" dirty="0">
                <a:solidFill>
                  <a:srgbClr val="0000FF"/>
                </a:solidFill>
                <a:ea typeface="ＭＳ ゴシック"/>
                <a:cs typeface="ＭＳ ゴシック"/>
              </a:rPr>
              <a:t>≤ 6 </a:t>
            </a:r>
            <a:r>
              <a:rPr lang="en-US" altLang="zh-TW" sz="2000" b="1" dirty="0">
                <a:solidFill>
                  <a:srgbClr val="0000FF"/>
                </a:solidFill>
                <a:ea typeface="ＭＳ ゴシック"/>
                <a:cs typeface="ＭＳ ゴシック"/>
                <a:sym typeface="Wingdings"/>
              </a:rPr>
              <a:t> good </a:t>
            </a:r>
            <a:r>
              <a:rPr lang="en-US" altLang="zh-TW" sz="2000" b="1" dirty="0" smtClean="0">
                <a:solidFill>
                  <a:srgbClr val="0000FF"/>
                </a:solidFill>
                <a:ea typeface="ＭＳ ゴシック"/>
                <a:cs typeface="ＭＳ ゴシック"/>
                <a:sym typeface="Wingdings"/>
              </a:rPr>
              <a:t>recovery</a:t>
            </a:r>
          </a:p>
          <a:p>
            <a:pPr marL="800100" lvl="1" indent="-342900">
              <a:buFontTx/>
              <a:buChar char="-"/>
            </a:pPr>
            <a:r>
              <a:rPr lang="en-US" altLang="zh-TW" sz="2000" dirty="0" smtClean="0"/>
              <a:t>Predictor of hospital disposition based on initial NIHSS</a:t>
            </a:r>
          </a:p>
          <a:p>
            <a:pPr lvl="2"/>
            <a:r>
              <a:rPr lang="en-US" altLang="zh-TW" sz="2000" b="1" dirty="0" smtClean="0">
                <a:solidFill>
                  <a:srgbClr val="0000FF"/>
                </a:solidFill>
              </a:rPr>
              <a:t>&lt;= 5 </a:t>
            </a:r>
            <a:r>
              <a:rPr lang="en-US" altLang="zh-TW" sz="2000" b="1" dirty="0" smtClean="0">
                <a:solidFill>
                  <a:srgbClr val="0000FF"/>
                </a:solidFill>
                <a:sym typeface="Wingdings"/>
              </a:rPr>
              <a:t> 80% stroke survivors discharged to home</a:t>
            </a:r>
          </a:p>
          <a:p>
            <a:pPr lvl="2"/>
            <a:r>
              <a:rPr lang="en-US" altLang="zh-TW" sz="2000" b="1" dirty="0" smtClean="0">
                <a:solidFill>
                  <a:srgbClr val="0000FF"/>
                </a:solidFill>
                <a:sym typeface="Wingdings"/>
              </a:rPr>
              <a:t>6-13  inpatient rehabilitation</a:t>
            </a:r>
          </a:p>
          <a:p>
            <a:pPr lvl="2"/>
            <a:r>
              <a:rPr lang="en-US" altLang="zh-TW" sz="2000" b="1" dirty="0" smtClean="0">
                <a:solidFill>
                  <a:srgbClr val="0000FF"/>
                </a:solidFill>
                <a:sym typeface="Wingdings"/>
              </a:rPr>
              <a:t>&gt; 13  discharge to nursing facility</a:t>
            </a:r>
            <a:endParaRPr lang="en-US" altLang="zh-TW" sz="2000" b="1" dirty="0">
              <a:solidFill>
                <a:srgbClr val="0000FF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5868144" y="4725144"/>
            <a:ext cx="26196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400" dirty="0" smtClean="0"/>
              <a:t>(Adams </a:t>
            </a:r>
            <a:r>
              <a:rPr lang="en-US" altLang="zh-TW" sz="1400" dirty="0"/>
              <a:t>et al</a:t>
            </a:r>
            <a:r>
              <a:rPr lang="en-US" altLang="zh-TW" sz="1400" dirty="0" smtClean="0"/>
              <a:t>, Neurology 1999)</a:t>
            </a:r>
            <a:endParaRPr lang="zh-TW" altLang="en-US" sz="1400" dirty="0"/>
          </a:p>
        </p:txBody>
      </p:sp>
      <p:sp>
        <p:nvSpPr>
          <p:cNvPr id="6" name="矩形 5"/>
          <p:cNvSpPr/>
          <p:nvPr/>
        </p:nvSpPr>
        <p:spPr>
          <a:xfrm>
            <a:off x="6012160" y="6093296"/>
            <a:ext cx="24999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400" dirty="0" smtClean="0"/>
              <a:t>(</a:t>
            </a:r>
            <a:r>
              <a:rPr lang="en-US" altLang="zh-TW" sz="1400" dirty="0" err="1" smtClean="0"/>
              <a:t>Schlegal</a:t>
            </a:r>
            <a:r>
              <a:rPr lang="en-US" altLang="zh-TW" sz="1400" dirty="0" smtClean="0"/>
              <a:t> </a:t>
            </a:r>
            <a:r>
              <a:rPr lang="en-US" altLang="zh-TW" sz="1400" dirty="0"/>
              <a:t>et </a:t>
            </a:r>
            <a:r>
              <a:rPr lang="en-US" altLang="zh-TW" sz="1400" dirty="0" smtClean="0"/>
              <a:t>al., Stroke 2003)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193278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7272808" cy="5418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051" y="6600825"/>
            <a:ext cx="41719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26832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 smtClean="0"/>
              <a:t>The score of deep Coma (item 1a=3)</a:t>
            </a:r>
            <a:endParaRPr lang="zh-TW" altLang="en-US" sz="36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71600" y="1772816"/>
            <a:ext cx="7033592" cy="3672408"/>
          </a:xfrm>
        </p:spPr>
        <p:txBody>
          <a:bodyPr numCol="2">
            <a:noAutofit/>
          </a:bodyPr>
          <a:lstStyle/>
          <a:p>
            <a:r>
              <a:rPr lang="en-US" altLang="zh-TW" sz="2800" b="1" dirty="0" smtClean="0"/>
              <a:t>1a=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3 </a:t>
            </a:r>
            <a:r>
              <a:rPr lang="en-US" altLang="zh-TW" sz="2800" b="1" dirty="0" smtClean="0"/>
              <a:t>, 1b=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2</a:t>
            </a:r>
            <a:r>
              <a:rPr lang="en-US" altLang="zh-TW" sz="2800" b="1" dirty="0" smtClean="0"/>
              <a:t>, 1c=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2</a:t>
            </a:r>
          </a:p>
          <a:p>
            <a:r>
              <a:rPr lang="en-US" altLang="zh-TW" sz="2800" b="1" dirty="0" smtClean="0"/>
              <a:t>2= (Max: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3</a:t>
            </a:r>
            <a:r>
              <a:rPr lang="en-US" altLang="zh-TW" sz="2800" b="1" dirty="0" smtClean="0"/>
              <a:t>)</a:t>
            </a:r>
          </a:p>
          <a:p>
            <a:r>
              <a:rPr lang="en-US" altLang="zh-TW" sz="2800" b="1" dirty="0" smtClean="0"/>
              <a:t>3= (Max: 2-</a:t>
            </a:r>
            <a:r>
              <a:rPr lang="en-US" altLang="zh-TW" sz="2800" b="1" dirty="0">
                <a:solidFill>
                  <a:srgbClr val="FF0000"/>
                </a:solidFill>
              </a:rPr>
              <a:t>3</a:t>
            </a:r>
            <a:r>
              <a:rPr lang="en-US" altLang="zh-TW" sz="2800" b="1" dirty="0" smtClean="0"/>
              <a:t>)</a:t>
            </a:r>
          </a:p>
          <a:p>
            <a:r>
              <a:rPr lang="en-US" altLang="zh-TW" sz="2800" b="1" dirty="0" smtClean="0"/>
              <a:t>4=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3</a:t>
            </a:r>
          </a:p>
          <a:p>
            <a:r>
              <a:rPr lang="en-US" altLang="zh-TW" sz="2800" b="1" dirty="0" smtClean="0"/>
              <a:t>5a=</a:t>
            </a:r>
            <a:r>
              <a:rPr lang="en-US" altLang="zh-TW" sz="2800" b="1" dirty="0">
                <a:solidFill>
                  <a:srgbClr val="FF0000"/>
                </a:solidFill>
              </a:rPr>
              <a:t>4</a:t>
            </a:r>
            <a:r>
              <a:rPr lang="en-US" altLang="zh-TW" sz="2800" b="1" dirty="0" smtClean="0"/>
              <a:t>, 5b=</a:t>
            </a:r>
            <a:r>
              <a:rPr lang="en-US" altLang="zh-TW" sz="2800" b="1" dirty="0">
                <a:solidFill>
                  <a:srgbClr val="FF0000"/>
                </a:solidFill>
              </a:rPr>
              <a:t>4</a:t>
            </a:r>
          </a:p>
          <a:p>
            <a:r>
              <a:rPr lang="en-US" altLang="zh-TW" sz="2800" b="1" dirty="0" smtClean="0"/>
              <a:t>6a=</a:t>
            </a:r>
            <a:r>
              <a:rPr lang="en-US" altLang="zh-TW" sz="2800" b="1" dirty="0">
                <a:solidFill>
                  <a:srgbClr val="FF0000"/>
                </a:solidFill>
              </a:rPr>
              <a:t>4</a:t>
            </a:r>
            <a:r>
              <a:rPr lang="en-US" altLang="zh-TW" sz="2800" b="1" dirty="0" smtClean="0"/>
              <a:t>, 6b=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4</a:t>
            </a:r>
          </a:p>
          <a:p>
            <a:r>
              <a:rPr lang="en-US" altLang="zh-TW" sz="2800" b="1" u="sng" dirty="0" smtClean="0"/>
              <a:t>7=</a:t>
            </a:r>
            <a:r>
              <a:rPr lang="en-US" altLang="zh-TW" sz="2800" b="1" u="sng" dirty="0">
                <a:solidFill>
                  <a:srgbClr val="FF0000"/>
                </a:solidFill>
              </a:rPr>
              <a:t>0</a:t>
            </a:r>
          </a:p>
          <a:p>
            <a:r>
              <a:rPr lang="en-US" altLang="zh-TW" sz="2800" b="1" dirty="0" smtClean="0"/>
              <a:t>8=</a:t>
            </a:r>
            <a:r>
              <a:rPr lang="en-US" altLang="zh-TW" sz="2800" b="1" dirty="0">
                <a:solidFill>
                  <a:srgbClr val="FF0000"/>
                </a:solidFill>
              </a:rPr>
              <a:t>2</a:t>
            </a:r>
          </a:p>
          <a:p>
            <a:r>
              <a:rPr lang="en-US" altLang="zh-TW" sz="2800" b="1" dirty="0" smtClean="0"/>
              <a:t>9=</a:t>
            </a:r>
            <a:r>
              <a:rPr lang="en-US" altLang="zh-TW" sz="2800" b="1" dirty="0">
                <a:solidFill>
                  <a:srgbClr val="FF0000"/>
                </a:solidFill>
              </a:rPr>
              <a:t>3</a:t>
            </a:r>
          </a:p>
          <a:p>
            <a:r>
              <a:rPr lang="en-US" altLang="zh-TW" sz="2800" b="1" dirty="0" smtClean="0"/>
              <a:t>10= (with ETT)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UN</a:t>
            </a:r>
            <a:r>
              <a:rPr lang="en-US" altLang="zh-TW" sz="2800" b="1" dirty="0" smtClean="0"/>
              <a:t>;   (without ETT) </a:t>
            </a:r>
            <a:r>
              <a:rPr lang="en-US" altLang="zh-TW" sz="2800" b="1" dirty="0">
                <a:solidFill>
                  <a:srgbClr val="FF0000"/>
                </a:solidFill>
              </a:rPr>
              <a:t>2</a:t>
            </a:r>
          </a:p>
          <a:p>
            <a:r>
              <a:rPr lang="en-US" altLang="zh-TW" sz="2800" b="1" u="sng" dirty="0" smtClean="0"/>
              <a:t>11= </a:t>
            </a:r>
            <a:r>
              <a:rPr lang="en-US" altLang="zh-TW" sz="2800" b="1" u="sng" dirty="0" smtClean="0">
                <a:solidFill>
                  <a:srgbClr val="FF0000"/>
                </a:solidFill>
              </a:rPr>
              <a:t>0</a:t>
            </a:r>
          </a:p>
          <a:p>
            <a:pPr>
              <a:lnSpc>
                <a:spcPts val="1600"/>
              </a:lnSpc>
            </a:pPr>
            <a:endParaRPr lang="en-US" altLang="zh-TW" b="1" u="sng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899592" y="5517232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u="sng" dirty="0">
                <a:solidFill>
                  <a:srgbClr val="FF0000"/>
                </a:solidFill>
                <a:sym typeface="Wingdings" pitchFamily="2" charset="2"/>
              </a:rPr>
              <a:t> Total: with ETT: 36+UN  ; without ETT: 38</a:t>
            </a:r>
            <a:endParaRPr lang="zh-TW" altLang="en-US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84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Limitations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眼見為憑</a:t>
            </a:r>
            <a:r>
              <a:rPr lang="en-US" altLang="zh-TW" dirty="0" smtClean="0"/>
              <a:t>~~</a:t>
            </a:r>
            <a:r>
              <a:rPr lang="zh-TW" altLang="en-US" dirty="0" smtClean="0"/>
              <a:t>可能會高估此次急性中風的結果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- </a:t>
            </a:r>
            <a:r>
              <a:rPr lang="zh-TW" altLang="en-US" dirty="0" smtClean="0"/>
              <a:t>反覆性中風者 </a:t>
            </a:r>
            <a:r>
              <a:rPr lang="en-US" altLang="zh-TW" dirty="0" smtClean="0"/>
              <a:t>(</a:t>
            </a:r>
            <a:r>
              <a:rPr lang="zh-TW" altLang="en-US" dirty="0" smtClean="0"/>
              <a:t>分數可能包括前一次的 </a:t>
            </a:r>
            <a:r>
              <a:rPr lang="en-US" altLang="zh-TW" dirty="0" err="1" smtClean="0"/>
              <a:t>sequla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- </a:t>
            </a:r>
            <a:r>
              <a:rPr lang="zh-TW" altLang="en-US" dirty="0" smtClean="0"/>
              <a:t>失智症者 </a:t>
            </a:r>
            <a:r>
              <a:rPr lang="en-US" altLang="zh-TW" dirty="0" smtClean="0"/>
              <a:t>(</a:t>
            </a:r>
            <a:r>
              <a:rPr lang="zh-TW" altLang="en-US" dirty="0" smtClean="0"/>
              <a:t>認知</a:t>
            </a:r>
            <a:r>
              <a:rPr lang="en-US" altLang="zh-TW" dirty="0" smtClean="0"/>
              <a:t>,</a:t>
            </a:r>
            <a:r>
              <a:rPr lang="zh-TW" altLang="en-US" dirty="0" smtClean="0"/>
              <a:t>語言</a:t>
            </a:r>
            <a:r>
              <a:rPr lang="en-US" altLang="zh-TW" dirty="0" smtClean="0"/>
              <a:t>)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- Bell’s palsy</a:t>
            </a:r>
          </a:p>
          <a:p>
            <a:r>
              <a:rPr lang="en-US" altLang="zh-TW" dirty="0" smtClean="0"/>
              <a:t>Language barrier, different cultural background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19043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2648" y="2132856"/>
            <a:ext cx="8153400" cy="3963144"/>
          </a:xfrm>
        </p:spPr>
        <p:txBody>
          <a:bodyPr/>
          <a:lstStyle/>
          <a:p>
            <a:pPr algn="ctr"/>
            <a:r>
              <a:rPr lang="en-US" altLang="zh-TW" b="1" dirty="0" smtClean="0"/>
              <a:t>Thanks for your attention!!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4659541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Normal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www.youtube.com/watch?v=wzjWAJgGjTw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Test: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www.youtube.com/watch?v=4hnz2iiCAgg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04050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www.youtube.com/watch?v=gzHuNvDhVwE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>
                <a:hlinkClick r:id="rId3"/>
              </a:rPr>
              <a:t>http://www.nihstrokescale.org</a:t>
            </a:r>
            <a:r>
              <a:rPr lang="en-US" altLang="zh-TW" dirty="0" smtClean="0">
                <a:hlinkClick r:id="rId3"/>
              </a:rPr>
              <a:t>/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5618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188050"/>
          </a:xfrm>
        </p:spPr>
        <p:txBody>
          <a:bodyPr/>
          <a:lstStyle/>
          <a:p>
            <a:r>
              <a:rPr lang="en-US" altLang="zh-TW" dirty="0" err="1" smtClean="0">
                <a:latin typeface="Arial Black"/>
                <a:cs typeface="Arial Black"/>
              </a:rPr>
              <a:t>Nihss</a:t>
            </a:r>
            <a:r>
              <a:rPr lang="en-US" altLang="zh-TW" dirty="0" smtClean="0">
                <a:latin typeface="Arial Black"/>
                <a:cs typeface="Arial Black"/>
              </a:rPr>
              <a:t> AND PATIENT OUTCOME</a:t>
            </a:r>
            <a:endParaRPr lang="zh-TW" altLang="en-US" dirty="0">
              <a:latin typeface="Arial Black"/>
              <a:cs typeface="Arial Black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603306" cy="3442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13176"/>
            <a:ext cx="6264696" cy="126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5464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435280" cy="1116042"/>
          </a:xfrm>
        </p:spPr>
        <p:txBody>
          <a:bodyPr>
            <a:normAutofit/>
          </a:bodyPr>
          <a:lstStyle/>
          <a:p>
            <a:r>
              <a:rPr lang="en-US" altLang="zh-TW" b="1" dirty="0"/>
              <a:t>NIHSS Guiding Principles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904" cy="5112568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altLang="zh-TW" sz="2200" b="0" dirty="0"/>
              <a:t>The most reproducible </a:t>
            </a:r>
            <a:r>
              <a:rPr lang="en-US" altLang="zh-TW" sz="2200" b="0" dirty="0" smtClean="0"/>
              <a:t>response, accept for patient’s first effort </a:t>
            </a:r>
            <a:r>
              <a:rPr lang="en-US" altLang="zh-TW" sz="2200" dirty="0">
                <a:solidFill>
                  <a:srgbClr val="FF0000"/>
                </a:solidFill>
              </a:rPr>
              <a:t>(except for </a:t>
            </a:r>
            <a:r>
              <a:rPr lang="en-US" altLang="zh-TW" sz="2200" dirty="0" smtClean="0">
                <a:solidFill>
                  <a:srgbClr val="FF0000"/>
                </a:solidFill>
              </a:rPr>
              <a:t>language~ for best performance)</a:t>
            </a:r>
            <a:endParaRPr lang="en-US" altLang="zh-TW" sz="2200" dirty="0">
              <a:solidFill>
                <a:srgbClr val="FF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altLang="zh-TW" sz="2200" b="0" dirty="0" smtClean="0"/>
              <a:t>Do </a:t>
            </a:r>
            <a:r>
              <a:rPr lang="en-US" altLang="zh-TW" sz="2200" b="0" dirty="0"/>
              <a:t>not coach </a:t>
            </a:r>
            <a:r>
              <a:rPr lang="en-US" altLang="zh-TW" sz="2200" b="0" dirty="0" smtClean="0"/>
              <a:t>or cue the patients </a:t>
            </a:r>
            <a:r>
              <a:rPr lang="en-US" altLang="zh-TW" sz="2200" b="0" dirty="0"/>
              <a:t>unless specified in </a:t>
            </a:r>
            <a:r>
              <a:rPr lang="en-US" altLang="zh-TW" sz="2200" b="0" dirty="0" smtClean="0"/>
              <a:t>the instructions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200" b="0" dirty="0" smtClean="0"/>
              <a:t>Some </a:t>
            </a:r>
            <a:r>
              <a:rPr lang="en-US" altLang="zh-TW" sz="2200" b="0" dirty="0"/>
              <a:t>items are scored only if definitely </a:t>
            </a:r>
            <a:r>
              <a:rPr lang="en-US" altLang="zh-TW" sz="2200" b="0" dirty="0" smtClean="0"/>
              <a:t>present</a:t>
            </a:r>
            <a:r>
              <a:rPr lang="en-US" altLang="zh-TW" sz="2200" b="0" dirty="0" smtClean="0">
                <a:solidFill>
                  <a:srgbClr val="C00000"/>
                </a:solidFill>
              </a:rPr>
              <a:t> </a:t>
            </a:r>
            <a:r>
              <a:rPr lang="en-US" altLang="zh-TW" sz="2200" dirty="0" smtClean="0">
                <a:solidFill>
                  <a:srgbClr val="FF0000"/>
                </a:solidFill>
              </a:rPr>
              <a:t>(ataxia, </a:t>
            </a:r>
            <a:r>
              <a:rPr lang="en-US" altLang="zh-TW" sz="2200" dirty="0" err="1" smtClean="0">
                <a:solidFill>
                  <a:srgbClr val="FF0000"/>
                </a:solidFill>
              </a:rPr>
              <a:t>hemineglect</a:t>
            </a:r>
            <a:r>
              <a:rPr lang="en-US" altLang="zh-TW" sz="2200" dirty="0" smtClean="0">
                <a:solidFill>
                  <a:srgbClr val="FF0000"/>
                </a:solidFill>
              </a:rPr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200" b="0" dirty="0" smtClean="0"/>
              <a:t>Follow numerical order~ do not back and change the score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200" b="0" dirty="0" smtClean="0"/>
              <a:t>Score what you see, not what you think you should see.</a:t>
            </a:r>
          </a:p>
          <a:p>
            <a:pPr marL="342900" indent="-342900">
              <a:buFont typeface="Arial"/>
              <a:buChar char="•"/>
            </a:pPr>
            <a:r>
              <a:rPr lang="en-US" altLang="zh-TW" sz="2200" b="0" dirty="0" smtClean="0"/>
              <a:t>Record all deficits in scoring, including those deficits that may result from previous strokes</a:t>
            </a:r>
            <a:endParaRPr lang="zh-TW" alt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386340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8640"/>
            <a:ext cx="6706644" cy="1473620"/>
          </a:xfrm>
          <a:solidFill>
            <a:srgbClr val="FFCC66"/>
          </a:solidFill>
        </p:spPr>
        <p:txBody>
          <a:bodyPr lIns="143835" tIns="71918" rIns="143835" bIns="71918"/>
          <a:lstStyle/>
          <a:p>
            <a:pPr algn="l"/>
            <a:r>
              <a:rPr lang="zh-TW" altLang="en-US" sz="3800" b="1">
                <a:solidFill>
                  <a:schemeClr val="bg1"/>
                </a:solidFill>
              </a:rPr>
              <a:t>計分說明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7744" y="1772816"/>
            <a:ext cx="6456123" cy="4496430"/>
          </a:xfrm>
          <a:solidFill>
            <a:srgbClr val="FF9900"/>
          </a:solidFill>
        </p:spPr>
        <p:txBody>
          <a:bodyPr lIns="143835" tIns="71918" rIns="143835" bIns="71918"/>
          <a:lstStyle/>
          <a:p>
            <a:pPr algn="l"/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1.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請依項目次序依序填寫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(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按步就班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)</a:t>
            </a:r>
            <a:r>
              <a:rPr lang="en-US" altLang="zh-TW" sz="2700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2.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每個項目測試完立刻計分，請勿事後 </a:t>
            </a:r>
          </a:p>
          <a:p>
            <a:pPr algn="l"/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   再回頭更改分數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(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莫回頭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) </a:t>
            </a:r>
          </a:p>
          <a:p>
            <a:pPr algn="l"/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3.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請依照受測者之實際表現計分，而不</a:t>
            </a:r>
          </a:p>
          <a:p>
            <a:pPr algn="l"/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   是施測者猜測受測者所能做到的程度 </a:t>
            </a:r>
          </a:p>
          <a:p>
            <a:pPr algn="l"/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   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(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眼見為實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) </a:t>
            </a:r>
          </a:p>
          <a:p>
            <a:pPr algn="l"/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4.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不要反覆教導受測者或重新嘗試，以 </a:t>
            </a:r>
          </a:p>
          <a:p>
            <a:pPr algn="l"/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   第一次表現計分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(</a:t>
            </a:r>
            <a:r>
              <a:rPr lang="zh-TW" altLang="en-US" sz="2500" dirty="0">
                <a:solidFill>
                  <a:schemeClr val="bg1"/>
                </a:solidFill>
                <a:latin typeface="新細明體" charset="-120"/>
              </a:rPr>
              <a:t>不強求</a:t>
            </a:r>
            <a:r>
              <a:rPr lang="en-US" altLang="zh-TW" sz="2500" dirty="0">
                <a:solidFill>
                  <a:schemeClr val="bg1"/>
                </a:solidFill>
                <a:latin typeface="新細明體" charset="-12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86291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87208" cy="137160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1a Level of Consciousness</a:t>
            </a:r>
            <a:br>
              <a:rPr lang="en-US" altLang="zh-TW" b="1" dirty="0" smtClean="0"/>
            </a:br>
            <a:r>
              <a:rPr lang="zh-TW" altLang="en-US" b="1" dirty="0" smtClean="0"/>
              <a:t>意識清楚程度</a:t>
            </a:r>
            <a:r>
              <a:rPr lang="en-US" altLang="zh-TW" b="1" dirty="0" smtClean="0"/>
              <a:t> 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600200"/>
            <a:ext cx="8226496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 smtClean="0"/>
              <a:t>[Instruction]</a:t>
            </a:r>
          </a:p>
          <a:p>
            <a:r>
              <a:rPr lang="en-US" altLang="zh-TW" sz="2400" dirty="0" smtClean="0"/>
              <a:t> </a:t>
            </a:r>
            <a:r>
              <a:rPr lang="en-US" altLang="zh-TW" sz="2400" dirty="0"/>
              <a:t>Determined through </a:t>
            </a:r>
            <a:r>
              <a:rPr lang="en-US" altLang="zh-TW" sz="2400" dirty="0">
                <a:solidFill>
                  <a:srgbClr val="0070C0"/>
                </a:solidFill>
              </a:rPr>
              <a:t>interactions with the patient</a:t>
            </a:r>
          </a:p>
          <a:p>
            <a:r>
              <a:rPr lang="en-US" altLang="zh-TW" sz="2400" dirty="0" smtClean="0"/>
              <a:t> </a:t>
            </a:r>
            <a:r>
              <a:rPr lang="en-US" altLang="zh-TW" sz="2400" dirty="0">
                <a:solidFill>
                  <a:srgbClr val="0070C0"/>
                </a:solidFill>
              </a:rPr>
              <a:t>Auditory stimulation </a:t>
            </a:r>
            <a:r>
              <a:rPr lang="en-US" altLang="zh-TW" sz="2400" dirty="0"/>
              <a:t>(normal </a:t>
            </a:r>
            <a:r>
              <a:rPr lang="en-US" altLang="zh-TW" sz="2400" dirty="0" smtClean="0"/>
              <a:t>loud </a:t>
            </a:r>
            <a:r>
              <a:rPr lang="en-US" altLang="zh-TW" sz="2400" dirty="0"/>
              <a:t>voice)</a:t>
            </a:r>
          </a:p>
          <a:p>
            <a:r>
              <a:rPr lang="en-US" altLang="zh-TW" sz="2400" dirty="0" smtClean="0"/>
              <a:t> </a:t>
            </a:r>
            <a:r>
              <a:rPr lang="en-US" altLang="zh-TW" sz="2400" dirty="0">
                <a:solidFill>
                  <a:srgbClr val="0070C0"/>
                </a:solidFill>
              </a:rPr>
              <a:t>Tactile </a:t>
            </a:r>
            <a:r>
              <a:rPr lang="en-US" altLang="zh-TW" sz="2400" dirty="0" smtClean="0">
                <a:solidFill>
                  <a:srgbClr val="0070C0"/>
                </a:solidFill>
              </a:rPr>
              <a:t>or deep pain stimulation</a:t>
            </a:r>
          </a:p>
          <a:p>
            <a:r>
              <a:rPr lang="en-US" altLang="zh-TW" sz="2400" dirty="0"/>
              <a:t>The investigator must choose a response if a full evaluation is prevented by such obstacles as ~ ETT, language barrier, </a:t>
            </a:r>
            <a:r>
              <a:rPr lang="en-US" altLang="zh-TW" sz="2400" dirty="0" err="1"/>
              <a:t>orotracheal</a:t>
            </a:r>
            <a:r>
              <a:rPr lang="en-US" altLang="zh-TW" sz="2400" dirty="0"/>
              <a:t> trauma/bandage.</a:t>
            </a:r>
          </a:p>
          <a:p>
            <a:endParaRPr lang="en-US" altLang="zh-TW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41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260058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1a Level of Consciousness 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844824"/>
            <a:ext cx="4752528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dirty="0"/>
              <a:t>Scoring</a:t>
            </a:r>
          </a:p>
          <a:p>
            <a:r>
              <a:rPr lang="en-US" altLang="zh-TW" b="0" dirty="0"/>
              <a:t>0 = Alert; keenly </a:t>
            </a:r>
            <a:r>
              <a:rPr lang="en-US" altLang="zh-TW" b="0" dirty="0" smtClean="0"/>
              <a:t>responsive</a:t>
            </a:r>
            <a:endParaRPr lang="en-US" altLang="zh-TW" b="0" dirty="0"/>
          </a:p>
          <a:p>
            <a:r>
              <a:rPr lang="en-US" altLang="zh-TW" b="0" dirty="0" smtClean="0"/>
              <a:t>1 </a:t>
            </a:r>
            <a:r>
              <a:rPr lang="en-US" altLang="zh-TW" b="0" dirty="0"/>
              <a:t>= Not alert, but </a:t>
            </a:r>
            <a:r>
              <a:rPr lang="en-US" altLang="zh-TW" dirty="0" err="1">
                <a:solidFill>
                  <a:srgbClr val="C00000"/>
                </a:solidFill>
              </a:rPr>
              <a:t>arousable</a:t>
            </a:r>
            <a:r>
              <a:rPr lang="en-US" altLang="zh-TW" b="0" dirty="0">
                <a:solidFill>
                  <a:srgbClr val="0070C0"/>
                </a:solidFill>
              </a:rPr>
              <a:t> by </a:t>
            </a:r>
            <a:r>
              <a:rPr lang="en-US" altLang="zh-TW" b="0" dirty="0" smtClean="0">
                <a:solidFill>
                  <a:srgbClr val="0070C0"/>
                </a:solidFill>
              </a:rPr>
              <a:t>minor stimulation </a:t>
            </a:r>
            <a:r>
              <a:rPr lang="en-US" altLang="zh-TW" b="0" dirty="0">
                <a:solidFill>
                  <a:srgbClr val="0070C0"/>
                </a:solidFill>
              </a:rPr>
              <a:t>to obey</a:t>
            </a:r>
            <a:r>
              <a:rPr lang="en-US" altLang="zh-TW" b="0" dirty="0"/>
              <a:t>, answer </a:t>
            </a:r>
            <a:r>
              <a:rPr lang="en-US" altLang="zh-TW" b="0" dirty="0" smtClean="0"/>
              <a:t>or respond</a:t>
            </a:r>
            <a:endParaRPr lang="en-US" altLang="zh-TW" b="0" dirty="0"/>
          </a:p>
          <a:p>
            <a:r>
              <a:rPr lang="en-US" altLang="zh-TW" b="0" dirty="0"/>
              <a:t>2 = Not alert, requires </a:t>
            </a:r>
            <a:r>
              <a:rPr lang="en-US" altLang="zh-TW" b="0" dirty="0" smtClean="0">
                <a:solidFill>
                  <a:srgbClr val="0070C0"/>
                </a:solidFill>
              </a:rPr>
              <a:t>repeated stimulation</a:t>
            </a:r>
            <a:r>
              <a:rPr lang="en-US" altLang="zh-TW" b="0" dirty="0" smtClean="0"/>
              <a:t> </a:t>
            </a:r>
            <a:r>
              <a:rPr lang="en-US" altLang="zh-TW" b="0" dirty="0"/>
              <a:t>to </a:t>
            </a:r>
            <a:r>
              <a:rPr lang="en-US" altLang="zh-TW" b="0" dirty="0" smtClean="0"/>
              <a:t>attend; or </a:t>
            </a:r>
            <a:r>
              <a:rPr lang="en-US" altLang="zh-TW" b="0" dirty="0"/>
              <a:t>is</a:t>
            </a:r>
            <a:r>
              <a:rPr lang="en-US" altLang="zh-TW" b="0" dirty="0">
                <a:solidFill>
                  <a:srgbClr val="C00000"/>
                </a:solidFill>
              </a:rPr>
              <a:t> </a:t>
            </a:r>
            <a:r>
              <a:rPr lang="en-US" altLang="zh-TW" b="0" dirty="0" smtClean="0">
                <a:solidFill>
                  <a:srgbClr val="C00000"/>
                </a:solidFill>
              </a:rPr>
              <a:t>obtunded </a:t>
            </a:r>
            <a:r>
              <a:rPr lang="en-US" altLang="zh-TW" b="0" dirty="0" smtClean="0"/>
              <a:t>and </a:t>
            </a:r>
            <a:r>
              <a:rPr lang="en-US" altLang="zh-TW" b="0" dirty="0"/>
              <a:t>requires </a:t>
            </a:r>
            <a:r>
              <a:rPr lang="en-US" altLang="zh-TW" b="0" dirty="0">
                <a:solidFill>
                  <a:srgbClr val="0070C0"/>
                </a:solidFill>
              </a:rPr>
              <a:t>strong or </a:t>
            </a:r>
            <a:r>
              <a:rPr lang="en-US" altLang="zh-TW" b="0" dirty="0" smtClean="0">
                <a:solidFill>
                  <a:srgbClr val="0070C0"/>
                </a:solidFill>
              </a:rPr>
              <a:t>painful, noxious stimulation</a:t>
            </a:r>
            <a:r>
              <a:rPr lang="en-US" altLang="zh-TW" b="0" dirty="0" smtClean="0">
                <a:solidFill>
                  <a:srgbClr val="002060"/>
                </a:solidFill>
              </a:rPr>
              <a:t> </a:t>
            </a:r>
            <a:r>
              <a:rPr lang="en-US" altLang="zh-TW" b="0" dirty="0"/>
              <a:t>to make </a:t>
            </a:r>
            <a:r>
              <a:rPr lang="en-US" altLang="zh-TW" b="0" dirty="0" smtClean="0"/>
              <a:t>movements</a:t>
            </a:r>
            <a:endParaRPr lang="en-US" altLang="zh-TW" b="0" dirty="0"/>
          </a:p>
          <a:p>
            <a:r>
              <a:rPr lang="en-US" altLang="zh-TW" b="0" dirty="0"/>
              <a:t>3 = Responds only with </a:t>
            </a:r>
            <a:r>
              <a:rPr lang="en-US" altLang="zh-TW" b="0" dirty="0">
                <a:solidFill>
                  <a:srgbClr val="C00000"/>
                </a:solidFill>
              </a:rPr>
              <a:t>reflex </a:t>
            </a:r>
            <a:r>
              <a:rPr lang="en-US" altLang="zh-TW" b="0" dirty="0" smtClean="0">
                <a:solidFill>
                  <a:srgbClr val="C00000"/>
                </a:solidFill>
              </a:rPr>
              <a:t>motor or </a:t>
            </a:r>
            <a:r>
              <a:rPr lang="en-US" altLang="zh-TW" b="0" dirty="0">
                <a:solidFill>
                  <a:srgbClr val="C00000"/>
                </a:solidFill>
              </a:rPr>
              <a:t>autonomic effects</a:t>
            </a:r>
            <a:r>
              <a:rPr lang="en-US" altLang="zh-TW" b="0" dirty="0">
                <a:solidFill>
                  <a:srgbClr val="0070C0"/>
                </a:solidFill>
              </a:rPr>
              <a:t> </a:t>
            </a:r>
            <a:r>
              <a:rPr lang="en-US" altLang="zh-TW" b="0" dirty="0">
                <a:solidFill>
                  <a:srgbClr val="C00000"/>
                </a:solidFill>
              </a:rPr>
              <a:t>or </a:t>
            </a:r>
            <a:r>
              <a:rPr lang="en-US" altLang="zh-TW" b="0" dirty="0" smtClean="0">
                <a:solidFill>
                  <a:srgbClr val="C00000"/>
                </a:solidFill>
              </a:rPr>
              <a:t>totally unresponsive</a:t>
            </a:r>
            <a:r>
              <a:rPr lang="en-US" altLang="zh-TW" b="0" dirty="0">
                <a:solidFill>
                  <a:srgbClr val="0070C0"/>
                </a:solidFill>
              </a:rPr>
              <a:t>, flaccid</a:t>
            </a:r>
            <a:endParaRPr lang="zh-TW" altLang="en-US" b="0" dirty="0">
              <a:solidFill>
                <a:srgbClr val="0070C0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860032" y="1628800"/>
            <a:ext cx="3888432" cy="4968552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960"/>
              </a:lnSpc>
              <a:buFont typeface="Wingdings"/>
              <a:buNone/>
            </a:pPr>
            <a:r>
              <a:rPr lang="en-US" altLang="zh-TW" sz="1800" b="1" dirty="0" smtClean="0"/>
              <a:t>Scoring</a:t>
            </a:r>
          </a:p>
          <a:p>
            <a:pPr marL="0" indent="0">
              <a:lnSpc>
                <a:spcPts val="2960"/>
              </a:lnSpc>
              <a:buNone/>
            </a:pPr>
            <a:r>
              <a:rPr lang="en-US" altLang="zh-TW" sz="1800" dirty="0" smtClean="0"/>
              <a:t>0 = </a:t>
            </a:r>
            <a:r>
              <a:rPr lang="zh-TW" altLang="en-US" sz="1800" dirty="0" smtClean="0"/>
              <a:t>清醒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 反應敏銳</a:t>
            </a:r>
            <a:endParaRPr lang="en-US" altLang="zh-TW" sz="1800" dirty="0" smtClean="0"/>
          </a:p>
          <a:p>
            <a:pPr marL="0" indent="0">
              <a:lnSpc>
                <a:spcPts val="2960"/>
              </a:lnSpc>
              <a:buNone/>
            </a:pPr>
            <a:r>
              <a:rPr lang="en-US" altLang="zh-TW" sz="1800" dirty="0" smtClean="0"/>
              <a:t>1 = </a:t>
            </a:r>
            <a:r>
              <a:rPr lang="zh-TW" altLang="en-US" sz="1800" dirty="0"/>
              <a:t>不</a:t>
            </a:r>
            <a:r>
              <a:rPr lang="zh-TW" altLang="en-US" sz="1800" dirty="0" smtClean="0"/>
              <a:t>清醒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 但可藉由輕微的刺激喚醒而遵從指令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反應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或回答問題</a:t>
            </a:r>
            <a:endParaRPr lang="en-US" altLang="zh-TW" sz="1800" dirty="0" smtClean="0"/>
          </a:p>
          <a:p>
            <a:pPr marL="0" indent="0">
              <a:lnSpc>
                <a:spcPts val="2960"/>
              </a:lnSpc>
              <a:buNone/>
            </a:pPr>
            <a:r>
              <a:rPr lang="en-US" altLang="zh-TW" sz="1800" dirty="0" smtClean="0"/>
              <a:t>2 =</a:t>
            </a:r>
            <a:r>
              <a:rPr lang="zh-TW" altLang="en-US" sz="1800" dirty="0" smtClean="0"/>
              <a:t>不清醒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需重複性刺激才能引起注意</a:t>
            </a:r>
            <a:r>
              <a:rPr lang="en-US" altLang="zh-TW" sz="1800" dirty="0" smtClean="0"/>
              <a:t>; </a:t>
            </a:r>
            <a:r>
              <a:rPr lang="zh-TW" altLang="en-US" sz="1800" dirty="0" smtClean="0"/>
              <a:t>或意識遲鈍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需強大痛刺激才有非重複性的固定動作</a:t>
            </a:r>
            <a:endParaRPr lang="en-US" altLang="zh-TW" sz="1800" dirty="0" smtClean="0"/>
          </a:p>
          <a:p>
            <a:pPr marL="0" indent="0">
              <a:lnSpc>
                <a:spcPts val="2960"/>
              </a:lnSpc>
              <a:buNone/>
            </a:pPr>
            <a:r>
              <a:rPr lang="en-US" altLang="zh-TW" sz="1800" dirty="0" smtClean="0"/>
              <a:t>3 =</a:t>
            </a:r>
            <a:r>
              <a:rPr lang="zh-TW" altLang="en-US" sz="1800" dirty="0" smtClean="0"/>
              <a:t>反</a:t>
            </a:r>
            <a:r>
              <a:rPr lang="zh-TW" altLang="en-US" sz="1800" dirty="0"/>
              <a:t>應</a:t>
            </a:r>
            <a:r>
              <a:rPr lang="zh-TW" altLang="en-US" sz="1800" dirty="0" smtClean="0"/>
              <a:t>僅限於自主或運動神經的反射</a:t>
            </a:r>
            <a:r>
              <a:rPr lang="en-US" altLang="zh-TW" sz="1800" dirty="0" smtClean="0"/>
              <a:t>; </a:t>
            </a:r>
            <a:r>
              <a:rPr lang="zh-TW" altLang="en-US" sz="1800" dirty="0" smtClean="0"/>
              <a:t>或對深痛刺激時完全無反應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 癱弛</a:t>
            </a:r>
            <a:r>
              <a:rPr lang="en-US" altLang="zh-TW" sz="1800" dirty="0" smtClean="0"/>
              <a:t>,</a:t>
            </a:r>
            <a:r>
              <a:rPr lang="zh-TW" altLang="en-US" sz="1800" dirty="0" smtClean="0"/>
              <a:t>甚至失去反射</a:t>
            </a:r>
            <a:endParaRPr lang="zh-TW" alt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626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基礎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基礎.thmx</Template>
  <TotalTime>3272</TotalTime>
  <Words>3435</Words>
  <Application>Microsoft Macintosh PowerPoint</Application>
  <PresentationFormat>如螢幕大小 (4:3)</PresentationFormat>
  <Paragraphs>490</Paragraphs>
  <Slides>45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伺服器</vt:lpstr>
      </vt:variant>
      <vt:variant>
        <vt:i4>1</vt:i4>
      </vt:variant>
      <vt:variant>
        <vt:lpstr>投影片標題</vt:lpstr>
      </vt:variant>
      <vt:variant>
        <vt:i4>45</vt:i4>
      </vt:variant>
    </vt:vector>
  </HeadingPairs>
  <TitlesOfParts>
    <vt:vector size="47" baseType="lpstr">
      <vt:lpstr>基礎</vt:lpstr>
      <vt:lpstr>點陣圖影像</vt:lpstr>
      <vt:lpstr>NIHSS National Institutes of Health Stroke Scale 美國國家衛生研究院腦中風量表</vt:lpstr>
      <vt:lpstr>Introduction</vt:lpstr>
      <vt:lpstr>Usefulness of NIHSS</vt:lpstr>
      <vt:lpstr>Usefulness of NIHSS</vt:lpstr>
      <vt:lpstr>Nihss AND PATIENT OUTCOME</vt:lpstr>
      <vt:lpstr>NIHSS Guiding Principles</vt:lpstr>
      <vt:lpstr>計分說明</vt:lpstr>
      <vt:lpstr>1a Level of Consciousness 意識清楚程度 </vt:lpstr>
      <vt:lpstr>1a Level of Consciousness </vt:lpstr>
      <vt:lpstr>1b Level of Consciousness 回答問題的意識程度 </vt:lpstr>
      <vt:lpstr>1b Level of Consciousness </vt:lpstr>
      <vt:lpstr>1c Level of Consciousness 執行命令之意識程度 </vt:lpstr>
      <vt:lpstr>1c Level of Consciousness </vt:lpstr>
      <vt:lpstr>2. Best gaze 最佳的眼球運動</vt:lpstr>
      <vt:lpstr>2. Best gaze</vt:lpstr>
      <vt:lpstr>3. Visual field 視野</vt:lpstr>
      <vt:lpstr>3. Visual field</vt:lpstr>
      <vt:lpstr>4. Facial palsy 顏面神經麻痹</vt:lpstr>
      <vt:lpstr>4. Facial palsy</vt:lpstr>
      <vt:lpstr>5. Motor: Arms  (a: left arm, b: right arm) 運動系統: 上肢</vt:lpstr>
      <vt:lpstr>6. Motor: Legs (a: left leg, b: right leg) 運動系統: 下肢</vt:lpstr>
      <vt:lpstr>PowerPoint 簡報</vt:lpstr>
      <vt:lpstr>5. Motor: Arms &amp; 6. Legs </vt:lpstr>
      <vt:lpstr>5. Motor: Arms &amp; 6. Legs </vt:lpstr>
      <vt:lpstr>7. Limb ataxia 肢體運動失調</vt:lpstr>
      <vt:lpstr>7. Limb ataxia</vt:lpstr>
      <vt:lpstr>8. Sensory 感覺</vt:lpstr>
      <vt:lpstr>8. Sensory </vt:lpstr>
      <vt:lpstr>9. Best language 語言</vt:lpstr>
      <vt:lpstr>PowerPoint 簡報</vt:lpstr>
      <vt:lpstr>Name all the objects on the card</vt:lpstr>
      <vt:lpstr>Read all the sentences from the attached list</vt:lpstr>
      <vt:lpstr>Describe “what is happening “in the picture</vt:lpstr>
      <vt:lpstr>9. Best Language </vt:lpstr>
      <vt:lpstr>10. Dysarthria 構音障礙</vt:lpstr>
      <vt:lpstr>PowerPoint 簡報</vt:lpstr>
      <vt:lpstr>10. Dysarthria </vt:lpstr>
      <vt:lpstr>11: Extinction &amp; Inattention (Neglect) 半側忽略</vt:lpstr>
      <vt:lpstr>11. Hemineglect </vt:lpstr>
      <vt:lpstr>PowerPoint 簡報</vt:lpstr>
      <vt:lpstr>The score of deep Coma (item 1a=3)</vt:lpstr>
      <vt:lpstr>Limitations</vt:lpstr>
      <vt:lpstr>PowerPoint 簡報</vt:lpstr>
      <vt:lpstr>Case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NIHSS</dc:title>
  <dc:creator>Hearter</dc:creator>
  <cp:lastModifiedBy>maymei_mei Lin</cp:lastModifiedBy>
  <cp:revision>324</cp:revision>
  <dcterms:created xsi:type="dcterms:W3CDTF">2012-08-29T05:01:01Z</dcterms:created>
  <dcterms:modified xsi:type="dcterms:W3CDTF">2013-05-03T06:49:01Z</dcterms:modified>
</cp:coreProperties>
</file>