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9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1" r:id="rId19"/>
    <p:sldId id="276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BBE59-529D-49BA-8941-E737F723E0F4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4D946-5657-4A03-AF62-CD221DFB7B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7A95-60CD-4298-881E-47CB70B1E709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腹膜透析治療介紹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04025" y="6234113"/>
            <a:ext cx="2339975" cy="363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台中榮總  翁碩駿醫師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157" y="3429000"/>
            <a:ext cx="2390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重點二、無論如何必須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貼牢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您的導管於皮膚上</a:t>
            </a:r>
          </a:p>
          <a:p>
            <a:endParaRPr lang="zh-TW" altLang="en-US" dirty="0"/>
          </a:p>
        </p:txBody>
      </p:sp>
      <p:pic>
        <p:nvPicPr>
          <p:cNvPr id="4" name="Picture 3" descr="26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90" y="2143116"/>
            <a:ext cx="731520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78073"/>
            <a:ext cx="53292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792663" y="2795610"/>
          <a:ext cx="4171950" cy="3767138"/>
        </p:xfrm>
        <a:graphic>
          <a:graphicData uri="http://schemas.openxmlformats.org/presentationml/2006/ole">
            <p:oleObj spid="_x0000_s3074" name="點陣圖影像" r:id="rId4" imgW="5200000" imgH="4695238" progId="PBrush">
              <p:embed/>
            </p:oleObj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重點三、</a:t>
            </a:r>
            <a:r>
              <a:rPr lang="zh-TW" altLang="en-US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en-US" sz="2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拉或扭轉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您的導管及</a:t>
            </a:r>
            <a:r>
              <a:rPr lang="zh-TW" altLang="en-US" sz="2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勿使用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痱子粉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乳液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潤膚油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油膏等塗抹於導管出口處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重點四、在您的導管近處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絕不可使用剪刀</a:t>
            </a:r>
          </a:p>
          <a:p>
            <a:endParaRPr lang="zh-TW" altLang="en-US" sz="2800" dirty="0"/>
          </a:p>
        </p:txBody>
      </p:sp>
      <p:pic>
        <p:nvPicPr>
          <p:cNvPr id="4" name="Picture 3" descr="BS0197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09807"/>
            <a:ext cx="59674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666977" y="3236932"/>
            <a:ext cx="3657600" cy="2057400"/>
          </a:xfrm>
          <a:prstGeom prst="ellips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971777" y="3636982"/>
            <a:ext cx="2946400" cy="12573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/>
          </a:p>
        </p:txBody>
      </p:sp>
      <p:pic>
        <p:nvPicPr>
          <p:cNvPr id="4" name="Picture 3" descr="25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1698651"/>
            <a:ext cx="75184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重點五、</a:t>
            </a:r>
            <a:r>
              <a:rPr lang="zh-TW" altLang="en-US" sz="24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按照護理人員教導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您的方式去照顧您的導管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如何判斷腹膜透析導管的功能是否正常？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導管功能良好，是指在換液過程中可使透析液順利的進出腹腔。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正常情況下，腹膜透析液注入時間約需要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分鐘。而腹膜透析液引流時間約需要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分鐘。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如果發現注入時間或引流時間要比平常更長或困難時，請與腹膜透析的護理人員聯絡。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換液的注意事項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理想的換液場所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透析液加溫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安全的換液預防腹膜炎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理想的換液場所應如何選擇？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換液時環境必須是：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乾淨、安靜、光線明亮、沒有流動空氣（關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閉空調、門窗）、沒有寵物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不可有寵物在身邊。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若有其他人在身邊，也要戴上口罩。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換液桌不要擺在窗台下，桌面不應疊有其他物件。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如何加溫透析液？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可以使用電毯來加溫透析液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因微波爐加熱方式會導致局部溫度升高，造成藥水變質，因此不建議使用，特別是氨基酸腹膜透析液絕對避免使用。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不可使用濕熱法來加溫，因為會導致細菌的生長。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071942"/>
            <a:ext cx="2581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906" y="4357707"/>
            <a:ext cx="2400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rPr>
              <a:t>Baxter Healthcare Ltd/Chandra Lin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05000" y="188913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您如何避免得到腹膜炎？</a:t>
            </a:r>
            <a:endParaRPr lang="zh-TW" altLang="en-US" sz="1200" dirty="0">
              <a:latin typeface="Gill Sans MT" pitchFamily="34" charset="0"/>
            </a:endParaRPr>
          </a:p>
          <a:p>
            <a:pPr eaLnBrk="0" hangingPunct="0"/>
            <a:endParaRPr lang="zh-TW" altLang="en-US" b="1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5086350" y="4572000"/>
            <a:ext cx="685800" cy="571500"/>
          </a:xfrm>
          <a:custGeom>
            <a:avLst/>
            <a:gdLst>
              <a:gd name="T0" fmla="*/ 345664538 w 21600"/>
              <a:gd name="T1" fmla="*/ 0 h 21600"/>
              <a:gd name="T2" fmla="*/ 101234680 w 21600"/>
              <a:gd name="T3" fmla="*/ 58585211 h 21600"/>
              <a:gd name="T4" fmla="*/ 0 w 21600"/>
              <a:gd name="T5" fmla="*/ 200037363 h 21600"/>
              <a:gd name="T6" fmla="*/ 101234680 w 21600"/>
              <a:gd name="T7" fmla="*/ 341489436 h 21600"/>
              <a:gd name="T8" fmla="*/ 345664538 w 21600"/>
              <a:gd name="T9" fmla="*/ 400074726 h 21600"/>
              <a:gd name="T10" fmla="*/ 590094365 w 21600"/>
              <a:gd name="T11" fmla="*/ 341489436 h 21600"/>
              <a:gd name="T12" fmla="*/ 691329076 w 21600"/>
              <a:gd name="T13" fmla="*/ 200037363 h 21600"/>
              <a:gd name="T14" fmla="*/ 590094365 w 21600"/>
              <a:gd name="T15" fmla="*/ 585852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80" y="10800"/>
                </a:moveTo>
                <a:cubicBezTo>
                  <a:pt x="1880" y="15726"/>
                  <a:pt x="5874" y="19720"/>
                  <a:pt x="10800" y="19720"/>
                </a:cubicBezTo>
                <a:cubicBezTo>
                  <a:pt x="15726" y="19720"/>
                  <a:pt x="19720" y="15726"/>
                  <a:pt x="19720" y="10800"/>
                </a:cubicBezTo>
                <a:cubicBezTo>
                  <a:pt x="19720" y="5874"/>
                  <a:pt x="15726" y="1880"/>
                  <a:pt x="10800" y="1880"/>
                </a:cubicBezTo>
                <a:cubicBezTo>
                  <a:pt x="5874" y="1880"/>
                  <a:pt x="1880" y="5874"/>
                  <a:pt x="188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pic>
        <p:nvPicPr>
          <p:cNvPr id="29701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6248400" y="5334000"/>
            <a:ext cx="2362200" cy="1312863"/>
          </a:xfrm>
          <a:prstGeom prst="wedgeRoundRectCallout">
            <a:avLst>
              <a:gd name="adj1" fmla="val -71574"/>
              <a:gd name="adj2" fmla="val -8240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進行換液前，需小心仔細的洗手並確實擦乾，以避免細菌存留在指間及指甲縫中太多。</a:t>
            </a:r>
            <a:endParaRPr lang="zh-TW" altLang="en-US" sz="1600" b="1">
              <a:latin typeface="Gill Sans MT" pitchFamily="34" charset="0"/>
            </a:endParaRPr>
          </a:p>
          <a:p>
            <a:pPr eaLnBrk="0" hangingPunct="0"/>
            <a:endParaRPr lang="zh-TW" altLang="en-US" sz="1600" b="1">
              <a:latin typeface="Gill Sans MT" pitchFamily="34" charset="0"/>
            </a:endParaRPr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5314950" y="4572000"/>
            <a:ext cx="457200" cy="4572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29995452 h 21600"/>
              <a:gd name="T4" fmla="*/ 0 w 21600"/>
              <a:gd name="T5" fmla="*/ 102419155 h 21600"/>
              <a:gd name="T6" fmla="*/ 29995452 w 21600"/>
              <a:gd name="T7" fmla="*/ 174842742 h 21600"/>
              <a:gd name="T8" fmla="*/ 102419155 w 21600"/>
              <a:gd name="T9" fmla="*/ 204838141 h 21600"/>
              <a:gd name="T10" fmla="*/ 174842742 w 21600"/>
              <a:gd name="T11" fmla="*/ 174842742 h 21600"/>
              <a:gd name="T12" fmla="*/ 204838141 w 21600"/>
              <a:gd name="T13" fmla="*/ 102419155 h 21600"/>
              <a:gd name="T14" fmla="*/ 174842742 w 21600"/>
              <a:gd name="T15" fmla="*/ 299954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00" y="10800"/>
                </a:moveTo>
                <a:cubicBezTo>
                  <a:pt x="2700" y="15274"/>
                  <a:pt x="6326" y="18900"/>
                  <a:pt x="10800" y="18900"/>
                </a:cubicBezTo>
                <a:cubicBezTo>
                  <a:pt x="15274" y="18900"/>
                  <a:pt x="18900" y="15274"/>
                  <a:pt x="18900" y="10800"/>
                </a:cubicBezTo>
                <a:cubicBezTo>
                  <a:pt x="18900" y="6326"/>
                  <a:pt x="15274" y="2700"/>
                  <a:pt x="10800" y="2700"/>
                </a:cubicBezTo>
                <a:cubicBezTo>
                  <a:pt x="6326" y="2700"/>
                  <a:pt x="2700" y="6326"/>
                  <a:pt x="27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5791200" y="2286000"/>
            <a:ext cx="3200400" cy="2362200"/>
          </a:xfrm>
          <a:prstGeom prst="wedgeRoundRectCallout">
            <a:avLst>
              <a:gd name="adj1" fmla="val -76736"/>
              <a:gd name="adj2" fmla="val 3857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-228600">
              <a:tabLst>
                <a:tab pos="228600" algn="l"/>
              </a:tabLst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好好的照顧您的導管出口處，並注意下列</a:t>
            </a:r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點：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作導管護理時一定要先洗手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Gill Sans MT" pitchFamily="34" charset="0"/>
              </a:rPr>
              <a:t>     </a:t>
            </a:r>
            <a:r>
              <a:rPr lang="en-US" altLang="zh-TW" sz="1600" b="1">
                <a:latin typeface="Gill Sans MT" pitchFamily="34" charset="0"/>
              </a:rPr>
              <a:t>2.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永遠將導管固定在皮膚上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Gill Sans MT" pitchFamily="34" charset="0"/>
              </a:rPr>
              <a:t>     </a:t>
            </a:r>
            <a:r>
              <a:rPr lang="en-US" altLang="zh-TW" sz="1600" b="1">
                <a:latin typeface="Gill Sans MT" pitchFamily="34" charset="0"/>
              </a:rPr>
              <a:t>3.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不要拉扯或扭轉導管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Gill Sans MT" pitchFamily="34" charset="0"/>
              </a:rPr>
              <a:t>     </a:t>
            </a:r>
            <a:r>
              <a:rPr lang="en-US" altLang="zh-TW" sz="1600" b="1">
                <a:latin typeface="Gill Sans MT" pitchFamily="34" charset="0"/>
              </a:rPr>
              <a:t>4.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不可在導管周圍使用剪刀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Gill Sans MT" pitchFamily="34" charset="0"/>
              </a:rPr>
              <a:t>     </a:t>
            </a:r>
            <a:r>
              <a:rPr lang="en-US" altLang="zh-TW" sz="1600" b="1">
                <a:latin typeface="Gill Sans MT" pitchFamily="34" charset="0"/>
              </a:rPr>
              <a:t>5.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請遵守護理人員所教導的方式執行導管出口處護理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endParaRPr lang="zh-TW" altLang="en-US" b="1">
              <a:latin typeface="Gill Sans MT" pitchFamily="34" charset="0"/>
            </a:endParaRPr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4743450" y="2286000"/>
            <a:ext cx="457200" cy="4572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29995452 h 21600"/>
              <a:gd name="T4" fmla="*/ 0 w 21600"/>
              <a:gd name="T5" fmla="*/ 102419155 h 21600"/>
              <a:gd name="T6" fmla="*/ 29995452 w 21600"/>
              <a:gd name="T7" fmla="*/ 174842742 h 21600"/>
              <a:gd name="T8" fmla="*/ 102419155 w 21600"/>
              <a:gd name="T9" fmla="*/ 204838141 h 21600"/>
              <a:gd name="T10" fmla="*/ 174842742 w 21600"/>
              <a:gd name="T11" fmla="*/ 174842742 h 21600"/>
              <a:gd name="T12" fmla="*/ 204838141 w 21600"/>
              <a:gd name="T13" fmla="*/ 102419155 h 21600"/>
              <a:gd name="T14" fmla="*/ 174842742 w 21600"/>
              <a:gd name="T15" fmla="*/ 299954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00" y="10800"/>
                </a:moveTo>
                <a:cubicBezTo>
                  <a:pt x="2700" y="15274"/>
                  <a:pt x="6326" y="18900"/>
                  <a:pt x="10800" y="18900"/>
                </a:cubicBezTo>
                <a:cubicBezTo>
                  <a:pt x="15274" y="18900"/>
                  <a:pt x="18900" y="15274"/>
                  <a:pt x="18900" y="10800"/>
                </a:cubicBezTo>
                <a:cubicBezTo>
                  <a:pt x="18900" y="6326"/>
                  <a:pt x="15274" y="2700"/>
                  <a:pt x="10800" y="2700"/>
                </a:cubicBezTo>
                <a:cubicBezTo>
                  <a:pt x="6326" y="2700"/>
                  <a:pt x="2700" y="6326"/>
                  <a:pt x="27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5724525" y="762000"/>
            <a:ext cx="2628900" cy="1133475"/>
          </a:xfrm>
          <a:prstGeom prst="wedgeRoundRectCallout">
            <a:avLst>
              <a:gd name="adj1" fmla="val -66787"/>
              <a:gd name="adj2" fmla="val 10224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記得在進行換液時，需要戴口罩</a:t>
            </a:r>
            <a:r>
              <a:rPr lang="en-US" altLang="zh-TW" sz="1600" b="1">
                <a:latin typeface="Gill Sans MT" pitchFamily="34" charset="0"/>
                <a:ea typeface="標楷體" pitchFamily="65" charset="-120"/>
              </a:rPr>
              <a:t>(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避免咳嗽和打噴嚏所造成的飛沫污染</a:t>
            </a:r>
            <a:r>
              <a:rPr lang="en-US" altLang="zh-TW" sz="1600" b="1">
                <a:latin typeface="Gill Sans MT" pitchFamily="34" charset="0"/>
                <a:ea typeface="標楷體" pitchFamily="65" charset="-120"/>
              </a:rPr>
              <a:t>)</a:t>
            </a:r>
            <a:endParaRPr lang="en-US" altLang="zh-TW" sz="1600" b="1">
              <a:latin typeface="Gill Sans MT" pitchFamily="34" charset="0"/>
            </a:endParaRPr>
          </a:p>
          <a:p>
            <a:pPr eaLnBrk="0" hangingPunct="0"/>
            <a:endParaRPr lang="en-US" altLang="zh-TW" sz="1600" b="1">
              <a:latin typeface="Gill Sans MT" pitchFamily="34" charset="0"/>
            </a:endParaRPr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2914650" y="3086100"/>
            <a:ext cx="457200" cy="4572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29995452 h 21600"/>
              <a:gd name="T4" fmla="*/ 0 w 21600"/>
              <a:gd name="T5" fmla="*/ 102419155 h 21600"/>
              <a:gd name="T6" fmla="*/ 29995452 w 21600"/>
              <a:gd name="T7" fmla="*/ 174842742 h 21600"/>
              <a:gd name="T8" fmla="*/ 102419155 w 21600"/>
              <a:gd name="T9" fmla="*/ 204838141 h 21600"/>
              <a:gd name="T10" fmla="*/ 174842742 w 21600"/>
              <a:gd name="T11" fmla="*/ 174842742 h 21600"/>
              <a:gd name="T12" fmla="*/ 204838141 w 21600"/>
              <a:gd name="T13" fmla="*/ 102419155 h 21600"/>
              <a:gd name="T14" fmla="*/ 174842742 w 21600"/>
              <a:gd name="T15" fmla="*/ 299954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00" y="10800"/>
                </a:moveTo>
                <a:cubicBezTo>
                  <a:pt x="2700" y="15274"/>
                  <a:pt x="6326" y="18900"/>
                  <a:pt x="10800" y="18900"/>
                </a:cubicBezTo>
                <a:cubicBezTo>
                  <a:pt x="15274" y="18900"/>
                  <a:pt x="18900" y="15274"/>
                  <a:pt x="18900" y="10800"/>
                </a:cubicBezTo>
                <a:cubicBezTo>
                  <a:pt x="18900" y="6326"/>
                  <a:pt x="15274" y="2700"/>
                  <a:pt x="10800" y="2700"/>
                </a:cubicBezTo>
                <a:cubicBezTo>
                  <a:pt x="6326" y="2700"/>
                  <a:pt x="2700" y="6326"/>
                  <a:pt x="27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228600" y="1676400"/>
            <a:ext cx="2000250" cy="2438400"/>
          </a:xfrm>
          <a:prstGeom prst="wedgeRoundRectCallout">
            <a:avLst>
              <a:gd name="adj1" fmla="val 82699"/>
              <a:gd name="adj2" fmla="val 1966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在與機器單袋透析液連接或進行加藥時，需注意避免與護帽以外的地方接觸。如果不小心碰觸到，請務必要更換一套新的管組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600" b="1" dirty="0">
              <a:latin typeface="Gill Sans MT" pitchFamily="34" charset="0"/>
            </a:endParaRPr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400050" y="4648200"/>
            <a:ext cx="2171700" cy="1600200"/>
          </a:xfrm>
          <a:prstGeom prst="wedgeRoundRectCallout">
            <a:avLst>
              <a:gd name="adj1" fmla="val 89181"/>
              <a:gd name="adj2" fmla="val -5545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在輸液管與透析液連接時，避免與護套以外的地方碰觸，如有碰觸，即視為污染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600">
              <a:latin typeface="Gill Sans MT" pitchFamily="34" charset="0"/>
            </a:endParaRPr>
          </a:p>
          <a:p>
            <a:pPr eaLnBrk="0" hangingPunct="0"/>
            <a:endParaRPr lang="zh-TW" altLang="en-US" sz="1600">
              <a:latin typeface="Gill Sans MT" pitchFamily="34" charset="0"/>
            </a:endParaRP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3257550" y="2857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3000" b="1">
                <a:cs typeface="Arial" pitchFamily="34" charset="0"/>
              </a:rPr>
              <a:t>3</a:t>
            </a:r>
            <a:endParaRPr lang="en-US" altLang="zh-TW" sz="1200">
              <a:latin typeface="Gill Sans MT" pitchFamily="34" charset="0"/>
              <a:cs typeface="Arial" pitchFamily="34" charset="0"/>
            </a:endParaRPr>
          </a:p>
          <a:p>
            <a:pPr eaLnBrk="0" hangingPunct="0"/>
            <a:endParaRPr lang="en-US" altLang="zh-TW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4800600" y="2819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3000" b="1">
                <a:cs typeface="Arial" pitchFamily="34" charset="0"/>
              </a:rPr>
              <a:t>4</a:t>
            </a:r>
            <a:endParaRPr lang="en-US" altLang="zh-TW" sz="1200">
              <a:latin typeface="Gill Sans MT" pitchFamily="34" charset="0"/>
              <a:cs typeface="Arial" pitchFamily="34" charset="0"/>
            </a:endParaRPr>
          </a:p>
          <a:p>
            <a:pPr eaLnBrk="0" hangingPunct="0"/>
            <a:endParaRPr lang="en-US" altLang="zh-TW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>
            <a:off x="5429250" y="50292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3000" b="1">
                <a:cs typeface="Arial" pitchFamily="34" charset="0"/>
              </a:rPr>
              <a:t>5</a:t>
            </a:r>
            <a:endParaRPr lang="en-US" altLang="zh-TW" sz="1200">
              <a:latin typeface="Gill Sans MT" pitchFamily="34" charset="0"/>
              <a:cs typeface="Arial" pitchFamily="34" charset="0"/>
            </a:endParaRPr>
          </a:p>
          <a:p>
            <a:pPr eaLnBrk="0" hangingPunct="0"/>
            <a:endParaRPr lang="en-US" altLang="zh-TW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57150" y="800100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5349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1100">
                <a:latin typeface="Gill Sans MT" pitchFamily="34" charset="0"/>
              </a:rPr>
              <a:t> </a:t>
            </a:r>
            <a:endParaRPr lang="en-US" altLang="zh-TW">
              <a:latin typeface="Gill Sans MT" pitchFamily="34" charset="0"/>
            </a:endParaRPr>
          </a:p>
          <a:p>
            <a:pPr eaLnBrk="0" hangingPunct="0"/>
            <a:endParaRPr lang="en-US" altLang="zh-TW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3240" y="3244334"/>
            <a:ext cx="2723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謝謝聆聽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什麼是腹膜透析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腹膜透析的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臨床外觀與解剖構造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目前居家腹膜透析有兩種方式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腹膜透析液有哪些種類？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導管照護與出口處的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護理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如何判斷腹膜透析導管的功能是否正常？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換液的注意事項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zh-TW" altLang="en-US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什麼</a:t>
            </a:r>
            <a:r>
              <a:rPr lang="zh-TW" altLang="en-US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是連續可攜帶式腹膜透析</a:t>
            </a:r>
            <a:r>
              <a:rPr lang="en-US" altLang="zh-TW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3600" b="1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CAPD</a:t>
            </a:r>
            <a:r>
              <a:rPr lang="en-US" altLang="zh-TW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en-US" altLang="zh-TW" sz="36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642910" y="2057400"/>
            <a:ext cx="4572000" cy="3160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TW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 </a:t>
            </a:r>
            <a:r>
              <a:rPr lang="en-US" altLang="zh-TW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ontinuous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TW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</a:t>
            </a:r>
            <a:r>
              <a:rPr lang="en-US" altLang="zh-TW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mbulatory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TW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 </a:t>
            </a:r>
            <a:r>
              <a:rPr lang="en-US" altLang="zh-TW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eritoneal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TW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</a:t>
            </a:r>
            <a:r>
              <a:rPr lang="en-US" altLang="zh-TW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ialysis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				</a:t>
            </a:r>
          </a:p>
        </p:txBody>
      </p:sp>
      <p:pic>
        <p:nvPicPr>
          <p:cNvPr id="28877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28800"/>
            <a:ext cx="2532063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5929322" y="1524000"/>
            <a:ext cx="26670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一天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一週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</a:t>
            </a: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一年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365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天不間</a:t>
            </a: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斷的透析治療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5929322" y="3077028"/>
            <a:ext cx="2667000" cy="114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透析過程中仍可自</a:t>
            </a: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由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活動、工作</a:t>
            </a:r>
            <a:endParaRPr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5929322" y="4495800"/>
            <a:ext cx="26670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利用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“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腹膜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作為</a:t>
            </a:r>
            <a:endParaRPr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透析器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腹膜透析的原理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腹膜透析是腎臟替代療法的一種。和血液透析不同的是腹膜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透析利用人體的腹膜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半透膜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執行毒素與水份的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交換。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腹腔內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注入葡萄糖電解質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透析液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dialysate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利用藥水的“灌入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排出”，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每天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小時的持續透析，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達到毒素清除的目的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在腹部植入一條永久性之矽質導管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(catheter)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。再經過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1-2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週的訓練後，待開刀傷口癒合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10-14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，漸進式灌入透析液，待適應後予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2000c.c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的透析液存留腹腔，每日執行灌液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4-5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次，每次操做時間約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30-40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分鐘，透析液留置在腹腔時間約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4-5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小時。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880" t="24609" r="23096" b="35352"/>
          <a:stretch>
            <a:fillRect/>
          </a:stretch>
        </p:blipFill>
        <p:spPr bwMode="auto">
          <a:xfrm>
            <a:off x="520247" y="4260259"/>
            <a:ext cx="8195157" cy="25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臨床外觀與解剖構造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598022" cy="27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906" y="1214422"/>
            <a:ext cx="2926930" cy="32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目前居家腹膜透析有兩種方式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3301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連續性可攜帶式腹膜透析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簡稱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CAPD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全自動腹膜透析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簡稱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</a:rPr>
              <a:t>APD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APD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在休息時或睡眠中，藉由一台「桌上型全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自動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腹膜透析機」來連續執行多次的換液程序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自動執行換液，歷時約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8-10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小時。隔日早上機器完成治療後，管子與機器上的管路分離即可。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適合：工作或生活型態較為活躍，或白天無法執行換液者、高通透腹膜特性。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95650"/>
            <a:ext cx="54197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腹膜透析液有哪些種類？</a:t>
            </a:r>
            <a:endParaRPr lang="en-US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傳統葡萄糖透析液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胺基酸腹膜透析液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透析液適用於腎衰竭病患的必需與非必需胺基酸，透析的同時，經由腹膜給予養分。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澱粉類多醣腹膜透析液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愛多尼爾腹膜透析液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因為分子較大，不會直接為人體所吸收，所以即使是長期留置，因此可以提供良好的脫水效果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導管照護與出口處的護理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每天作導管出口處的護理，並檢查隧道及導管出口是否有發炎感染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紅、腫、熱、痛、分泌物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的情形。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solidFill>
                  <a:srgbClr val="FF3300"/>
                </a:solidFill>
                <a:latin typeface="華康魏碑體" pitchFamily="65" charset="-120"/>
                <a:ea typeface="華康魏碑體" pitchFamily="65" charset="-120"/>
              </a:rPr>
              <a:t>重點</a:t>
            </a:r>
            <a: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  <a:t>逐一列出如下</a:t>
            </a:r>
            <a:r>
              <a:rPr lang="en-US" altLang="zh-TW" dirty="0" smtClean="0">
                <a:latin typeface="華康魏碑體" pitchFamily="65" charset="-120"/>
                <a:ea typeface="華康魏碑體" pitchFamily="65" charset="-120"/>
              </a:rPr>
              <a:t>: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>
              <a:solidFill>
                <a:srgbClr val="FF0000"/>
              </a:solidFill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33" y="3919558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933" y="3748108"/>
            <a:ext cx="3248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重點一、無論如何在照顧您的導管前必須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洗淨雙手</a:t>
            </a:r>
            <a:endParaRPr lang="en-US" altLang="zh-TW" sz="2800" dirty="0" smtClean="0">
              <a:solidFill>
                <a:srgbClr val="FF0000"/>
              </a:solidFill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4" descr="BD066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38471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3116"/>
            <a:ext cx="43688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H0170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429132"/>
            <a:ext cx="352742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-1128698" y="5857892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標楷體" pitchFamily="65" charset="-120"/>
                <a:cs typeface="+mn-cs"/>
              </a:rPr>
              <a:t>清洗乾淨可助去除一些細菌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1084</Words>
  <Application>Microsoft Office PowerPoint</Application>
  <PresentationFormat>如螢幕大小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Office 佈景主題</vt:lpstr>
      <vt:lpstr>點陣圖影像</vt:lpstr>
      <vt:lpstr>腹膜透析治療介紹 </vt:lpstr>
      <vt:lpstr>大綱</vt:lpstr>
      <vt:lpstr>什麼是連續可攜帶式腹膜透析(CAPD)</vt:lpstr>
      <vt:lpstr>腹膜透析的原理</vt:lpstr>
      <vt:lpstr>臨床外觀與解剖構造</vt:lpstr>
      <vt:lpstr>目前居家腹膜透析有兩種方式</vt:lpstr>
      <vt:lpstr>腹膜透析液有哪些種類？</vt:lpstr>
      <vt:lpstr>導管照護與出口處的護理</vt:lpstr>
      <vt:lpstr>導管照護請記住下列五項重點:</vt:lpstr>
      <vt:lpstr>導管照護請記住下列五項重點:</vt:lpstr>
      <vt:lpstr>導管照護請記住下列五項重點:</vt:lpstr>
      <vt:lpstr>導管照護請記住下列五項重點:</vt:lpstr>
      <vt:lpstr>導管照護請記住下列五項重點:</vt:lpstr>
      <vt:lpstr>如何判斷腹膜透析導管的功能是否正常？</vt:lpstr>
      <vt:lpstr>換液的注意事項</vt:lpstr>
      <vt:lpstr>理想的換液場所應如何選擇？</vt:lpstr>
      <vt:lpstr>如何加溫透析液？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腹膜透析治療介紹</dc:title>
  <dc:creator>Vgh00</dc:creator>
  <cp:lastModifiedBy>NS</cp:lastModifiedBy>
  <cp:revision>19</cp:revision>
  <dcterms:created xsi:type="dcterms:W3CDTF">2017-02-21T15:21:57Z</dcterms:created>
  <dcterms:modified xsi:type="dcterms:W3CDTF">2020-09-24T03:22:00Z</dcterms:modified>
</cp:coreProperties>
</file>