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1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269D9C57-314D-4C01-9A1E-9A3A7C1535C7}" type="datetimeFigureOut">
              <a:rPr lang="zh-TW" altLang="en-US" smtClean="0"/>
              <a:pPr/>
              <a:t>2017/4/27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476F176-02E6-4F66-B57E-C7ABAFE12604}"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D9C57-314D-4C01-9A1E-9A3A7C1535C7}" type="datetimeFigureOut">
              <a:rPr lang="zh-TW" altLang="en-US" smtClean="0"/>
              <a:pPr/>
              <a:t>2017/4/27</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6F176-02E6-4F66-B57E-C7ABAFE12604}"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急性腎損傷衛教單張</a:t>
            </a:r>
            <a:endParaRPr lang="zh-TW" altLang="en-US" dirty="0"/>
          </a:p>
        </p:txBody>
      </p:sp>
      <p:sp>
        <p:nvSpPr>
          <p:cNvPr id="3" name="副標題 2"/>
          <p:cNvSpPr>
            <a:spLocks noGrp="1"/>
          </p:cNvSpPr>
          <p:nvPr>
            <p:ph type="subTitle" idx="1"/>
          </p:nvPr>
        </p:nvSpPr>
        <p:spPr/>
        <p:txBody>
          <a:bodyPr/>
          <a:lstStyle/>
          <a:p>
            <a:endParaRPr lang="zh-TW"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急性腎損傷的預防</a:t>
            </a:r>
            <a:br>
              <a:rPr lang="zh-TW" altLang="en-US" dirty="0" smtClean="0"/>
            </a:br>
            <a:endParaRPr lang="zh-TW" altLang="en-US" dirty="0"/>
          </a:p>
        </p:txBody>
      </p:sp>
      <p:sp>
        <p:nvSpPr>
          <p:cNvPr id="3" name="內容版面配置區 2"/>
          <p:cNvSpPr>
            <a:spLocks noGrp="1"/>
          </p:cNvSpPr>
          <p:nvPr>
            <p:ph idx="1"/>
          </p:nvPr>
        </p:nvSpPr>
        <p:spPr/>
        <p:txBody>
          <a:bodyPr/>
          <a:lstStyle/>
          <a:p>
            <a:r>
              <a:rPr lang="zh-TW" altLang="en-US" dirty="0" smtClean="0"/>
              <a:t>不服用來路不明的藥物</a:t>
            </a:r>
            <a:endParaRPr lang="en-US" altLang="zh-TW" dirty="0" smtClean="0"/>
          </a:p>
          <a:p>
            <a:r>
              <a:rPr lang="zh-TW" altLang="en-US" dirty="0" smtClean="0"/>
              <a:t>慎用消炎止痛藥</a:t>
            </a:r>
            <a:endParaRPr lang="en-US" altLang="zh-TW" dirty="0" smtClean="0"/>
          </a:p>
          <a:p>
            <a:r>
              <a:rPr lang="zh-TW" altLang="en-US" dirty="0" smtClean="0"/>
              <a:t>飲食作息規律正常</a:t>
            </a:r>
            <a:r>
              <a:rPr lang="en-US" altLang="zh-TW" dirty="0" smtClean="0"/>
              <a:t>,</a:t>
            </a:r>
            <a:r>
              <a:rPr lang="zh-TW" altLang="en-US" dirty="0" smtClean="0"/>
              <a:t>避免感染</a:t>
            </a:r>
            <a:endParaRPr lang="en-US" altLang="zh-TW" dirty="0" smtClean="0"/>
          </a:p>
          <a:p>
            <a:r>
              <a:rPr lang="zh-TW" altLang="en-US" dirty="0" smtClean="0"/>
              <a:t>如有出現尿量下降</a:t>
            </a:r>
            <a:r>
              <a:rPr lang="en-US" altLang="zh-TW" dirty="0" smtClean="0"/>
              <a:t>,</a:t>
            </a:r>
            <a:r>
              <a:rPr lang="zh-TW" altLang="en-US" dirty="0" smtClean="0"/>
              <a:t>體重增加</a:t>
            </a:r>
            <a:r>
              <a:rPr lang="en-US" altLang="zh-TW" dirty="0" smtClean="0"/>
              <a:t>,</a:t>
            </a:r>
            <a:r>
              <a:rPr lang="zh-TW" altLang="en-US" dirty="0" smtClean="0"/>
              <a:t>水腫等情形盡早就醫</a:t>
            </a:r>
            <a:endParaRPr lang="en-US" altLang="zh-TW" dirty="0" smtClean="0"/>
          </a:p>
          <a:p>
            <a:endParaRPr lang="en-US" altLang="zh-TW" dirty="0" smtClean="0"/>
          </a:p>
          <a:p>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大綱</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前言</a:t>
            </a:r>
            <a:endParaRPr lang="en-US" altLang="zh-TW" dirty="0" smtClean="0"/>
          </a:p>
          <a:p>
            <a:r>
              <a:rPr lang="zh-TW" altLang="en-US" dirty="0" smtClean="0"/>
              <a:t>何謂急性腎損傷</a:t>
            </a:r>
            <a:endParaRPr lang="en-US" altLang="zh-TW" dirty="0" smtClean="0"/>
          </a:p>
          <a:p>
            <a:r>
              <a:rPr lang="zh-TW" altLang="en-US" dirty="0"/>
              <a:t>急性腎損傷</a:t>
            </a:r>
            <a:r>
              <a:rPr lang="zh-TW" altLang="en-US" dirty="0" smtClean="0"/>
              <a:t>的診斷</a:t>
            </a:r>
            <a:endParaRPr lang="en-US" altLang="zh-TW" dirty="0" smtClean="0"/>
          </a:p>
          <a:p>
            <a:r>
              <a:rPr lang="zh-TW" altLang="en-US" dirty="0"/>
              <a:t>急性腎損傷</a:t>
            </a:r>
            <a:r>
              <a:rPr lang="zh-TW" altLang="en-US" dirty="0" smtClean="0"/>
              <a:t>的嚴重度分級</a:t>
            </a:r>
            <a:endParaRPr lang="en-US" altLang="zh-TW" dirty="0" smtClean="0"/>
          </a:p>
          <a:p>
            <a:r>
              <a:rPr lang="zh-TW" altLang="en-US" dirty="0" smtClean="0"/>
              <a:t>急性腎損傷的症狀</a:t>
            </a:r>
            <a:endParaRPr lang="en-US" altLang="zh-TW" dirty="0" smtClean="0"/>
          </a:p>
          <a:p>
            <a:r>
              <a:rPr lang="zh-TW" altLang="en-US" dirty="0"/>
              <a:t>急性腎損傷</a:t>
            </a:r>
            <a:r>
              <a:rPr lang="zh-TW" altLang="en-US" dirty="0" smtClean="0"/>
              <a:t>的原因</a:t>
            </a:r>
            <a:endParaRPr lang="en-US" altLang="zh-TW" dirty="0" smtClean="0"/>
          </a:p>
          <a:p>
            <a:r>
              <a:rPr lang="zh-TW" altLang="en-US" dirty="0"/>
              <a:t>急性腎損傷</a:t>
            </a:r>
            <a:r>
              <a:rPr lang="zh-TW" altLang="en-US" dirty="0" smtClean="0"/>
              <a:t>的治療</a:t>
            </a:r>
            <a:endParaRPr lang="en-US" altLang="zh-TW" dirty="0" smtClean="0"/>
          </a:p>
          <a:p>
            <a:r>
              <a:rPr lang="zh-TW" altLang="en-US" dirty="0"/>
              <a:t>急性腎損傷</a:t>
            </a:r>
            <a:r>
              <a:rPr lang="zh-TW" altLang="en-US" dirty="0" smtClean="0"/>
              <a:t>的預防</a:t>
            </a: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前言</a:t>
            </a:r>
            <a:r>
              <a:rPr lang="en-US" altLang="zh-TW" dirty="0" smtClean="0"/>
              <a:t/>
            </a:r>
            <a:br>
              <a:rPr lang="en-US" altLang="zh-TW" dirty="0" smtClean="0"/>
            </a:br>
            <a:endParaRPr lang="zh-TW" altLang="en-US" dirty="0"/>
          </a:p>
        </p:txBody>
      </p:sp>
      <p:sp>
        <p:nvSpPr>
          <p:cNvPr id="3" name="內容版面配置區 2"/>
          <p:cNvSpPr>
            <a:spLocks noGrp="1"/>
          </p:cNvSpPr>
          <p:nvPr>
            <p:ph idx="1"/>
          </p:nvPr>
        </p:nvSpPr>
        <p:spPr/>
        <p:txBody>
          <a:bodyPr/>
          <a:lstStyle/>
          <a:p>
            <a:r>
              <a:rPr lang="zh-TW" altLang="en-US" dirty="0" smtClean="0"/>
              <a:t>人體的腎臟有兩顆</a:t>
            </a:r>
            <a:r>
              <a:rPr lang="en-US" altLang="zh-TW" dirty="0" smtClean="0"/>
              <a:t>,</a:t>
            </a:r>
            <a:r>
              <a:rPr lang="zh-TW" altLang="en-US" dirty="0" smtClean="0"/>
              <a:t>分別位於兩側腰後</a:t>
            </a:r>
            <a:r>
              <a:rPr lang="en-US" altLang="zh-TW" dirty="0" smtClean="0"/>
              <a:t>,</a:t>
            </a:r>
            <a:r>
              <a:rPr lang="zh-TW" altLang="en-US" dirty="0"/>
              <a:t>每一</a:t>
            </a:r>
            <a:r>
              <a:rPr lang="zh-TW" altLang="en-US" dirty="0" smtClean="0"/>
              <a:t>顆腎臟約有一百萬個腎元 </a:t>
            </a:r>
            <a:endParaRPr lang="en-US" altLang="zh-TW" dirty="0" smtClean="0"/>
          </a:p>
          <a:p>
            <a:r>
              <a:rPr lang="zh-TW" altLang="en-US" dirty="0" smtClean="0"/>
              <a:t>腎臟主要負責體內代謝物的排除</a:t>
            </a:r>
            <a:r>
              <a:rPr lang="en-US" altLang="zh-TW" dirty="0" smtClean="0"/>
              <a:t>,</a:t>
            </a:r>
            <a:r>
              <a:rPr lang="zh-TW" altLang="en-US" dirty="0" smtClean="0"/>
              <a:t>水分的調節</a:t>
            </a:r>
            <a:r>
              <a:rPr lang="en-US" altLang="zh-TW" dirty="0" smtClean="0"/>
              <a:t>,</a:t>
            </a:r>
            <a:r>
              <a:rPr lang="zh-TW" altLang="en-US" dirty="0" smtClean="0"/>
              <a:t>電解質的平衡</a:t>
            </a:r>
            <a:r>
              <a:rPr lang="en-US" altLang="zh-TW" dirty="0" smtClean="0"/>
              <a:t>,</a:t>
            </a:r>
            <a:r>
              <a:rPr lang="zh-TW" altLang="en-US" dirty="0" smtClean="0"/>
              <a:t>血液酸鹼值的穩定</a:t>
            </a:r>
            <a:r>
              <a:rPr lang="en-US" altLang="zh-TW" dirty="0" smtClean="0"/>
              <a:t>,</a:t>
            </a:r>
            <a:r>
              <a:rPr lang="zh-TW" altLang="en-US" dirty="0" smtClean="0"/>
              <a:t>同時還有製造紅血球生成素促進造血</a:t>
            </a:r>
            <a:r>
              <a:rPr lang="en-US" altLang="zh-TW" dirty="0" smtClean="0"/>
              <a:t>,</a:t>
            </a:r>
            <a:r>
              <a:rPr lang="zh-TW" altLang="en-US" dirty="0" smtClean="0"/>
              <a:t>以及調解鈣磷平衡以維持骨質健康和避免血管鈣化等功能</a:t>
            </a:r>
            <a:endParaRPr lang="en-US" altLang="zh-TW" dirty="0" smtClean="0"/>
          </a:p>
          <a:p>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何謂急性腎損傷</a:t>
            </a:r>
            <a:r>
              <a:rPr lang="en-US" altLang="zh-TW" dirty="0" smtClean="0"/>
              <a:t/>
            </a:r>
            <a:br>
              <a:rPr lang="en-US" altLang="zh-TW" dirty="0" smtClean="0"/>
            </a:br>
            <a:endParaRPr lang="zh-TW" altLang="en-US" dirty="0"/>
          </a:p>
        </p:txBody>
      </p:sp>
      <p:sp>
        <p:nvSpPr>
          <p:cNvPr id="3" name="內容版面配置區 2"/>
          <p:cNvSpPr>
            <a:spLocks noGrp="1"/>
          </p:cNvSpPr>
          <p:nvPr>
            <p:ph idx="1"/>
          </p:nvPr>
        </p:nvSpPr>
        <p:spPr/>
        <p:txBody>
          <a:bodyPr/>
          <a:lstStyle/>
          <a:p>
            <a:r>
              <a:rPr lang="zh-TW" altLang="en-US" dirty="0" smtClean="0"/>
              <a:t>急性腎損傷為腎臟在短時間內</a:t>
            </a:r>
            <a:r>
              <a:rPr lang="en-US" altLang="zh-TW" dirty="0" smtClean="0"/>
              <a:t>(</a:t>
            </a:r>
            <a:r>
              <a:rPr lang="zh-TW" altLang="en-US" dirty="0" smtClean="0"/>
              <a:t>通常是一週內</a:t>
            </a:r>
            <a:r>
              <a:rPr lang="en-US" altLang="zh-TW" dirty="0" smtClean="0"/>
              <a:t>)</a:t>
            </a:r>
            <a:r>
              <a:rPr lang="zh-TW" altLang="en-US" dirty="0" smtClean="0"/>
              <a:t>因為各種不同的原因造成腎臟結構上的傷害或功能上的受損</a:t>
            </a:r>
            <a:r>
              <a:rPr lang="en-US" altLang="zh-TW" dirty="0"/>
              <a:t>.</a:t>
            </a: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急性腎損傷的診斷</a:t>
            </a:r>
            <a:r>
              <a:rPr lang="en-US" altLang="zh-TW" dirty="0" smtClean="0"/>
              <a:t/>
            </a:r>
            <a:br>
              <a:rPr lang="en-US" altLang="zh-TW" dirty="0" smtClean="0"/>
            </a:b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目前臨床上診斷急性腎損傷的方式有兩種</a:t>
            </a:r>
            <a:r>
              <a:rPr lang="en-US" altLang="zh-TW" dirty="0" smtClean="0"/>
              <a:t>,</a:t>
            </a:r>
            <a:r>
              <a:rPr lang="zh-TW" altLang="en-US" dirty="0" smtClean="0"/>
              <a:t>分別是抽血檢驗血液中的肌酸酐值</a:t>
            </a:r>
            <a:r>
              <a:rPr lang="en-US" altLang="zh-TW" dirty="0" smtClean="0"/>
              <a:t>,</a:t>
            </a:r>
            <a:r>
              <a:rPr lang="zh-TW" altLang="en-US" dirty="0" smtClean="0"/>
              <a:t>或是監測一天的尿量</a:t>
            </a:r>
            <a:endParaRPr lang="en-US" altLang="zh-TW" dirty="0" smtClean="0"/>
          </a:p>
          <a:p>
            <a:r>
              <a:rPr lang="zh-TW" altLang="en-US" dirty="0" smtClean="0"/>
              <a:t>如果血液肌酸酐值在</a:t>
            </a:r>
            <a:r>
              <a:rPr lang="en-US" altLang="zh-TW" dirty="0" smtClean="0"/>
              <a:t>48</a:t>
            </a:r>
            <a:r>
              <a:rPr lang="zh-TW" altLang="en-US" dirty="0" smtClean="0"/>
              <a:t>小時內上升</a:t>
            </a:r>
            <a:r>
              <a:rPr lang="en-US" altLang="zh-TW" dirty="0" smtClean="0"/>
              <a:t>0.3mg/dl, </a:t>
            </a:r>
            <a:r>
              <a:rPr lang="zh-TW" altLang="en-US" dirty="0" smtClean="0"/>
              <a:t>或是</a:t>
            </a:r>
            <a:r>
              <a:rPr lang="en-US" altLang="zh-TW" dirty="0" smtClean="0"/>
              <a:t>7</a:t>
            </a:r>
            <a:r>
              <a:rPr lang="zh-TW" altLang="en-US" dirty="0" smtClean="0"/>
              <a:t>天內上升超過平常基礎值的</a:t>
            </a:r>
            <a:r>
              <a:rPr lang="en-US" altLang="zh-TW" dirty="0" smtClean="0"/>
              <a:t>1.5</a:t>
            </a:r>
            <a:r>
              <a:rPr lang="zh-TW" altLang="en-US" dirty="0" smtClean="0"/>
              <a:t>倍以上</a:t>
            </a:r>
            <a:r>
              <a:rPr lang="en-US" altLang="zh-TW" dirty="0" smtClean="0"/>
              <a:t>,</a:t>
            </a:r>
            <a:r>
              <a:rPr lang="zh-TW" altLang="en-US" dirty="0" smtClean="0"/>
              <a:t>即可診斷有急性腎損傷的情形</a:t>
            </a:r>
            <a:endParaRPr lang="en-US" altLang="zh-TW" dirty="0" smtClean="0"/>
          </a:p>
          <a:p>
            <a:r>
              <a:rPr lang="zh-TW" altLang="en-US" dirty="0" smtClean="0"/>
              <a:t>住院病人若有持續監測尿液量</a:t>
            </a:r>
            <a:r>
              <a:rPr lang="en-US" altLang="zh-TW" dirty="0" smtClean="0"/>
              <a:t>,</a:t>
            </a:r>
            <a:r>
              <a:rPr lang="zh-TW" altLang="en-US" dirty="0" smtClean="0"/>
              <a:t>一旦</a:t>
            </a:r>
            <a:r>
              <a:rPr lang="en-US" altLang="zh-TW" dirty="0" smtClean="0"/>
              <a:t>6</a:t>
            </a:r>
            <a:r>
              <a:rPr lang="zh-TW" altLang="en-US" dirty="0" smtClean="0"/>
              <a:t>小時內的尿量少於</a:t>
            </a:r>
            <a:r>
              <a:rPr lang="en-US" altLang="zh-TW" dirty="0" smtClean="0"/>
              <a:t>0.5cc/kg/hr,</a:t>
            </a:r>
            <a:r>
              <a:rPr lang="zh-TW" altLang="en-US" dirty="0" smtClean="0"/>
              <a:t>也可診斷有急性腎損傷</a:t>
            </a:r>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急性腎損傷的嚴重度分級</a:t>
            </a:r>
            <a:r>
              <a:rPr lang="en-US" altLang="zh-TW" dirty="0" smtClean="0"/>
              <a:t/>
            </a:r>
            <a:br>
              <a:rPr lang="en-US" altLang="zh-TW" dirty="0" smtClean="0"/>
            </a:br>
            <a:endParaRPr lang="zh-TW" altLang="en-US" dirty="0"/>
          </a:p>
        </p:txBody>
      </p:sp>
      <p:sp>
        <p:nvSpPr>
          <p:cNvPr id="3" name="內容版面配置區 2"/>
          <p:cNvSpPr>
            <a:spLocks noGrp="1"/>
          </p:cNvSpPr>
          <p:nvPr>
            <p:ph idx="1"/>
          </p:nvPr>
        </p:nvSpPr>
        <p:spPr/>
        <p:txBody>
          <a:bodyPr>
            <a:normAutofit fontScale="85000" lnSpcReduction="10000"/>
          </a:bodyPr>
          <a:lstStyle/>
          <a:p>
            <a:r>
              <a:rPr lang="zh-TW" altLang="en-US" dirty="0" smtClean="0"/>
              <a:t>急性腎損傷的嚴重度可根據血液肌酸酐的上升比例和尿量下降的持續時間做分期</a:t>
            </a:r>
            <a:r>
              <a:rPr lang="en-US" altLang="zh-TW" dirty="0" smtClean="0"/>
              <a:t>,</a:t>
            </a:r>
            <a:r>
              <a:rPr lang="zh-TW" altLang="en-US" dirty="0" smtClean="0"/>
              <a:t>期數越高表示越嚴重</a:t>
            </a:r>
            <a:endParaRPr lang="en-US" altLang="zh-TW" dirty="0" smtClean="0"/>
          </a:p>
          <a:p>
            <a:r>
              <a:rPr lang="zh-TW" altLang="en-US" dirty="0"/>
              <a:t>第一</a:t>
            </a:r>
            <a:r>
              <a:rPr lang="zh-TW" altLang="en-US" dirty="0" smtClean="0"/>
              <a:t>期</a:t>
            </a:r>
            <a:r>
              <a:rPr lang="en-US" altLang="zh-TW" dirty="0" smtClean="0"/>
              <a:t>:</a:t>
            </a:r>
            <a:r>
              <a:rPr lang="zh-TW" altLang="en-US" dirty="0" smtClean="0"/>
              <a:t>血液肌酸酐上升</a:t>
            </a:r>
            <a:r>
              <a:rPr lang="en-US" altLang="zh-TW" dirty="0" smtClean="0"/>
              <a:t>1.5-1.9</a:t>
            </a:r>
            <a:r>
              <a:rPr lang="zh-TW" altLang="en-US" dirty="0" smtClean="0"/>
              <a:t>倍</a:t>
            </a:r>
            <a:endParaRPr lang="en-US" altLang="zh-TW" dirty="0" smtClean="0"/>
          </a:p>
          <a:p>
            <a:r>
              <a:rPr lang="zh-TW" altLang="en-US" dirty="0"/>
              <a:t> </a:t>
            </a:r>
            <a:r>
              <a:rPr lang="zh-TW" altLang="en-US" dirty="0" smtClean="0"/>
              <a:t>             尿量少於</a:t>
            </a:r>
            <a:r>
              <a:rPr lang="en-US" altLang="zh-TW" dirty="0" smtClean="0"/>
              <a:t>0.5cc/kg/hr</a:t>
            </a:r>
            <a:r>
              <a:rPr lang="zh-TW" altLang="en-US" dirty="0" smtClean="0"/>
              <a:t>持續</a:t>
            </a:r>
            <a:r>
              <a:rPr lang="en-US" altLang="zh-TW" dirty="0" smtClean="0"/>
              <a:t>6-12</a:t>
            </a:r>
            <a:r>
              <a:rPr lang="zh-TW" altLang="en-US" dirty="0" smtClean="0"/>
              <a:t>小時</a:t>
            </a:r>
            <a:endParaRPr lang="en-US" altLang="zh-TW" dirty="0" smtClean="0"/>
          </a:p>
          <a:p>
            <a:r>
              <a:rPr lang="zh-TW" altLang="en-US" dirty="0"/>
              <a:t>第二</a:t>
            </a:r>
            <a:r>
              <a:rPr lang="zh-TW" altLang="en-US" dirty="0" smtClean="0"/>
              <a:t>期</a:t>
            </a:r>
            <a:r>
              <a:rPr lang="en-US" altLang="zh-TW" dirty="0" smtClean="0"/>
              <a:t>:</a:t>
            </a:r>
            <a:r>
              <a:rPr lang="zh-TW" altLang="en-US" dirty="0" smtClean="0"/>
              <a:t>血液肌酸酐上升</a:t>
            </a:r>
            <a:r>
              <a:rPr lang="en-US" altLang="zh-TW" dirty="0" smtClean="0"/>
              <a:t>2-2.9</a:t>
            </a:r>
            <a:r>
              <a:rPr lang="zh-TW" altLang="en-US" dirty="0" smtClean="0"/>
              <a:t>倍</a:t>
            </a:r>
            <a:endParaRPr lang="en-US" altLang="zh-TW" dirty="0" smtClean="0"/>
          </a:p>
          <a:p>
            <a:r>
              <a:rPr lang="zh-TW" altLang="en-US" dirty="0"/>
              <a:t> </a:t>
            </a:r>
            <a:r>
              <a:rPr lang="zh-TW" altLang="en-US" dirty="0" smtClean="0"/>
              <a:t>             尿量少於</a:t>
            </a:r>
            <a:r>
              <a:rPr lang="en-US" altLang="zh-TW" dirty="0" smtClean="0"/>
              <a:t>0.5cc/kg/hr</a:t>
            </a:r>
            <a:r>
              <a:rPr lang="zh-TW" altLang="en-US" dirty="0" smtClean="0"/>
              <a:t>持續大於</a:t>
            </a:r>
            <a:r>
              <a:rPr lang="en-US" altLang="zh-TW" dirty="0" smtClean="0"/>
              <a:t>12</a:t>
            </a:r>
            <a:r>
              <a:rPr lang="zh-TW" altLang="en-US" dirty="0" smtClean="0"/>
              <a:t>小時</a:t>
            </a:r>
            <a:endParaRPr lang="en-US" altLang="zh-TW" dirty="0" smtClean="0"/>
          </a:p>
          <a:p>
            <a:r>
              <a:rPr lang="zh-TW" altLang="en-US" dirty="0"/>
              <a:t>第三</a:t>
            </a:r>
            <a:r>
              <a:rPr lang="zh-TW" altLang="en-US" dirty="0" smtClean="0"/>
              <a:t>期</a:t>
            </a:r>
            <a:r>
              <a:rPr lang="en-US" altLang="zh-TW" dirty="0"/>
              <a:t>:</a:t>
            </a:r>
            <a:r>
              <a:rPr lang="zh-TW" altLang="en-US" dirty="0" smtClean="0"/>
              <a:t>血液肌酸酐上升</a:t>
            </a:r>
            <a:r>
              <a:rPr lang="en-US" altLang="zh-TW" dirty="0" smtClean="0"/>
              <a:t>3</a:t>
            </a:r>
            <a:r>
              <a:rPr lang="zh-TW" altLang="en-US" dirty="0" smtClean="0"/>
              <a:t>倍以上</a:t>
            </a:r>
            <a:r>
              <a:rPr lang="en-US" altLang="zh-TW" dirty="0" smtClean="0"/>
              <a:t>,</a:t>
            </a:r>
            <a:r>
              <a:rPr lang="zh-TW" altLang="en-US" dirty="0" smtClean="0"/>
              <a:t>或大於</a:t>
            </a:r>
            <a:r>
              <a:rPr lang="en-US" altLang="zh-TW" dirty="0" smtClean="0"/>
              <a:t>4 mg/dl</a:t>
            </a:r>
          </a:p>
          <a:p>
            <a:r>
              <a:rPr lang="zh-TW" altLang="en-US" dirty="0" smtClean="0"/>
              <a:t>              尿量少於</a:t>
            </a:r>
            <a:r>
              <a:rPr lang="en-US" altLang="zh-TW" dirty="0" smtClean="0"/>
              <a:t>0.3cc/kg/hr</a:t>
            </a:r>
            <a:r>
              <a:rPr lang="zh-TW" altLang="en-US" dirty="0" smtClean="0"/>
              <a:t>持續大於</a:t>
            </a:r>
            <a:r>
              <a:rPr lang="en-US" altLang="zh-TW" dirty="0" smtClean="0"/>
              <a:t>24</a:t>
            </a:r>
            <a:r>
              <a:rPr lang="zh-TW" altLang="en-US" dirty="0" smtClean="0"/>
              <a:t>小時</a:t>
            </a:r>
            <a:endParaRPr lang="en-US" altLang="zh-TW" dirty="0" smtClean="0"/>
          </a:p>
          <a:p>
            <a:r>
              <a:rPr lang="zh-TW" altLang="en-US" dirty="0" smtClean="0"/>
              <a:t>              無尿持續大於</a:t>
            </a:r>
            <a:r>
              <a:rPr lang="en-US" altLang="zh-TW" dirty="0" smtClean="0"/>
              <a:t>12</a:t>
            </a:r>
            <a:r>
              <a:rPr lang="zh-TW" altLang="en-US" dirty="0" smtClean="0"/>
              <a:t>小時</a:t>
            </a:r>
            <a:endParaRPr lang="en-US" altLang="zh-TW" dirty="0" smtClean="0"/>
          </a:p>
          <a:p>
            <a:r>
              <a:rPr lang="en-US" altLang="zh-TW" dirty="0"/>
              <a:t> </a:t>
            </a:r>
            <a:r>
              <a:rPr lang="en-US" altLang="zh-TW" dirty="0" smtClean="0"/>
              <a:t>             </a:t>
            </a:r>
            <a:r>
              <a:rPr lang="zh-TW" altLang="en-US" dirty="0" smtClean="0"/>
              <a:t>需要接受透析</a:t>
            </a:r>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急性腎損傷的症狀</a:t>
            </a:r>
            <a:r>
              <a:rPr lang="en-US" altLang="zh-TW" dirty="0" smtClean="0"/>
              <a:t/>
            </a:r>
            <a:br>
              <a:rPr lang="en-US" altLang="zh-TW" dirty="0" smtClean="0"/>
            </a:br>
            <a:endParaRPr lang="zh-TW" altLang="en-US" dirty="0"/>
          </a:p>
        </p:txBody>
      </p:sp>
      <p:sp>
        <p:nvSpPr>
          <p:cNvPr id="3" name="內容版面配置區 2"/>
          <p:cNvSpPr>
            <a:spLocks noGrp="1"/>
          </p:cNvSpPr>
          <p:nvPr>
            <p:ph idx="1"/>
          </p:nvPr>
        </p:nvSpPr>
        <p:spPr/>
        <p:txBody>
          <a:bodyPr/>
          <a:lstStyle/>
          <a:p>
            <a:r>
              <a:rPr lang="zh-TW" altLang="en-US" dirty="0" smtClean="0"/>
              <a:t>輕微的急性</a:t>
            </a:r>
            <a:r>
              <a:rPr lang="zh-TW" altLang="en-US" dirty="0" smtClean="0"/>
              <a:t>腎損傷</a:t>
            </a:r>
            <a:r>
              <a:rPr lang="zh-TW" altLang="en-US" dirty="0" smtClean="0"/>
              <a:t>大多無症狀</a:t>
            </a:r>
            <a:r>
              <a:rPr lang="en-US" altLang="zh-TW" dirty="0" smtClean="0"/>
              <a:t>,</a:t>
            </a:r>
            <a:r>
              <a:rPr lang="zh-TW" altLang="en-US" dirty="0" smtClean="0"/>
              <a:t>因此容易被忽略</a:t>
            </a:r>
            <a:endParaRPr lang="en-US" altLang="zh-TW" dirty="0" smtClean="0"/>
          </a:p>
          <a:p>
            <a:endParaRPr lang="en-US" altLang="zh-TW" dirty="0" smtClean="0"/>
          </a:p>
          <a:p>
            <a:r>
              <a:rPr lang="zh-TW" altLang="en-US" dirty="0" smtClean="0"/>
              <a:t>中度到重度的急性腎損傷可能會出現尿量變少</a:t>
            </a:r>
            <a:r>
              <a:rPr lang="en-US" altLang="zh-TW" dirty="0" smtClean="0"/>
              <a:t>,</a:t>
            </a:r>
            <a:r>
              <a:rPr lang="zh-TW" altLang="en-US" dirty="0" smtClean="0"/>
              <a:t>腳水腫</a:t>
            </a:r>
            <a:r>
              <a:rPr lang="en-US" altLang="zh-TW" dirty="0" smtClean="0"/>
              <a:t>, </a:t>
            </a:r>
            <a:r>
              <a:rPr lang="zh-TW" altLang="en-US" dirty="0" smtClean="0"/>
              <a:t>疲倦</a:t>
            </a:r>
            <a:r>
              <a:rPr lang="en-US" altLang="zh-TW" dirty="0" smtClean="0"/>
              <a:t>, </a:t>
            </a:r>
            <a:r>
              <a:rPr lang="zh-TW" altLang="en-US" dirty="0" smtClean="0"/>
              <a:t>食慾不振</a:t>
            </a:r>
            <a:r>
              <a:rPr lang="en-US" altLang="zh-TW" dirty="0" smtClean="0"/>
              <a:t>, </a:t>
            </a:r>
            <a:r>
              <a:rPr lang="zh-TW" altLang="en-US" dirty="0" smtClean="0"/>
              <a:t>甚至呼吸急促等非特異性的症狀</a:t>
            </a: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急性腎損傷的原因</a:t>
            </a:r>
            <a:r>
              <a:rPr lang="en-US" altLang="zh-TW" dirty="0" smtClean="0"/>
              <a:t/>
            </a:r>
            <a:br>
              <a:rPr lang="en-US" altLang="zh-TW" dirty="0" smtClean="0"/>
            </a:br>
            <a:endParaRPr lang="zh-TW" altLang="en-US" dirty="0"/>
          </a:p>
        </p:txBody>
      </p:sp>
      <p:sp>
        <p:nvSpPr>
          <p:cNvPr id="3" name="內容版面配置區 2"/>
          <p:cNvSpPr>
            <a:spLocks noGrp="1"/>
          </p:cNvSpPr>
          <p:nvPr>
            <p:ph idx="1"/>
          </p:nvPr>
        </p:nvSpPr>
        <p:spPr/>
        <p:txBody>
          <a:bodyPr>
            <a:normAutofit/>
          </a:bodyPr>
          <a:lstStyle/>
          <a:p>
            <a:r>
              <a:rPr lang="zh-TW" altLang="en-US" sz="2800" dirty="0" smtClean="0"/>
              <a:t>急性腎損傷的原因可依腎臟的解剖結構來做區分</a:t>
            </a:r>
            <a:endParaRPr lang="en-US" altLang="zh-TW" sz="2800" dirty="0" smtClean="0"/>
          </a:p>
          <a:p>
            <a:r>
              <a:rPr lang="zh-TW" altLang="en-US" sz="2800" dirty="0" smtClean="0"/>
              <a:t>腎臟前的原因</a:t>
            </a:r>
            <a:r>
              <a:rPr lang="en-US" altLang="zh-TW" sz="2800" dirty="0" smtClean="0"/>
              <a:t>:</a:t>
            </a:r>
            <a:r>
              <a:rPr lang="zh-TW" altLang="en-US" sz="2800" dirty="0" smtClean="0"/>
              <a:t> 脫水</a:t>
            </a:r>
            <a:r>
              <a:rPr lang="en-US" altLang="zh-TW" sz="2800" dirty="0" smtClean="0"/>
              <a:t>,</a:t>
            </a:r>
            <a:r>
              <a:rPr lang="zh-TW" altLang="en-US" sz="2800" dirty="0" smtClean="0"/>
              <a:t>休克</a:t>
            </a:r>
            <a:r>
              <a:rPr lang="zh-TW" altLang="en-US" sz="2800" dirty="0" smtClean="0"/>
              <a:t>等體液容積不足</a:t>
            </a:r>
            <a:endParaRPr lang="en-US" altLang="zh-TW" sz="2800" dirty="0" smtClean="0"/>
          </a:p>
          <a:p>
            <a:r>
              <a:rPr lang="zh-TW" altLang="en-US" sz="2800" dirty="0" smtClean="0"/>
              <a:t>腎臟內的原因</a:t>
            </a:r>
            <a:r>
              <a:rPr lang="en-US" altLang="zh-TW" sz="2800" dirty="0" smtClean="0"/>
              <a:t>:</a:t>
            </a:r>
            <a:r>
              <a:rPr lang="zh-TW" altLang="en-US" sz="2800" dirty="0" smtClean="0"/>
              <a:t> 腎毒性藥物</a:t>
            </a:r>
            <a:r>
              <a:rPr lang="en-US" altLang="zh-TW" sz="2800" dirty="0" smtClean="0"/>
              <a:t>,</a:t>
            </a:r>
            <a:r>
              <a:rPr lang="zh-TW" altLang="en-US" sz="2800" dirty="0" smtClean="0"/>
              <a:t>感染</a:t>
            </a:r>
            <a:r>
              <a:rPr lang="en-US" altLang="zh-TW" sz="2800" dirty="0" smtClean="0"/>
              <a:t>,</a:t>
            </a:r>
            <a:r>
              <a:rPr lang="zh-TW" altLang="en-US" sz="2800" dirty="0" smtClean="0"/>
              <a:t>顯影劑注射</a:t>
            </a:r>
            <a:r>
              <a:rPr lang="zh-TW" altLang="en-US" sz="2800" dirty="0" smtClean="0"/>
              <a:t>等</a:t>
            </a:r>
            <a:endParaRPr lang="en-US" altLang="zh-TW" sz="2800" dirty="0" smtClean="0"/>
          </a:p>
          <a:p>
            <a:r>
              <a:rPr lang="zh-TW" altLang="en-US" sz="2800" dirty="0" smtClean="0"/>
              <a:t>腎臟後的原因</a:t>
            </a:r>
            <a:r>
              <a:rPr lang="en-US" altLang="zh-TW" sz="2800" dirty="0" smtClean="0"/>
              <a:t>:</a:t>
            </a:r>
            <a:r>
              <a:rPr lang="zh-TW" altLang="en-US" sz="2800" dirty="0" smtClean="0"/>
              <a:t> </a:t>
            </a:r>
            <a:r>
              <a:rPr lang="zh-TW" altLang="en-US" sz="2800" dirty="0" smtClean="0"/>
              <a:t>尿</a:t>
            </a:r>
            <a:r>
              <a:rPr lang="zh-TW" altLang="en-US" sz="2800" dirty="0" smtClean="0"/>
              <a:t>路結石</a:t>
            </a:r>
            <a:r>
              <a:rPr lang="en-US" altLang="zh-TW" sz="2800" dirty="0" smtClean="0"/>
              <a:t>,</a:t>
            </a:r>
            <a:r>
              <a:rPr lang="zh-TW" altLang="en-US" sz="2800" dirty="0" smtClean="0"/>
              <a:t>攝護腺肥大等阻塞性原因</a:t>
            </a:r>
            <a:endParaRPr lang="en-US" altLang="zh-TW" sz="2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急性腎損傷的治療</a:t>
            </a:r>
            <a:r>
              <a:rPr lang="en-US" altLang="zh-TW" dirty="0" smtClean="0"/>
              <a:t/>
            </a:r>
            <a:br>
              <a:rPr lang="en-US" altLang="zh-TW" dirty="0" smtClean="0"/>
            </a:br>
            <a:endParaRPr lang="zh-TW" altLang="en-US" dirty="0"/>
          </a:p>
        </p:txBody>
      </p:sp>
      <p:sp>
        <p:nvSpPr>
          <p:cNvPr id="3" name="內容版面配置區 2"/>
          <p:cNvSpPr>
            <a:spLocks noGrp="1"/>
          </p:cNvSpPr>
          <p:nvPr>
            <p:ph idx="1"/>
          </p:nvPr>
        </p:nvSpPr>
        <p:spPr/>
        <p:txBody>
          <a:bodyPr/>
          <a:lstStyle/>
          <a:p>
            <a:r>
              <a:rPr lang="zh-TW" altLang="en-US" dirty="0" smtClean="0"/>
              <a:t>急性腎損傷的治療最重要的是找出造成的原因</a:t>
            </a:r>
            <a:r>
              <a:rPr lang="en-US" altLang="zh-TW" dirty="0" smtClean="0"/>
              <a:t>,</a:t>
            </a:r>
            <a:r>
              <a:rPr lang="zh-TW" altLang="en-US" dirty="0" smtClean="0"/>
              <a:t>針對個別的原因做處理</a:t>
            </a:r>
            <a:r>
              <a:rPr lang="en-US" altLang="zh-TW" dirty="0" smtClean="0"/>
              <a:t>,</a:t>
            </a:r>
            <a:r>
              <a:rPr lang="zh-TW" altLang="en-US" dirty="0" smtClean="0"/>
              <a:t>並且在急性腎損傷發生的期間調整藥物劑量</a:t>
            </a:r>
            <a:r>
              <a:rPr lang="en-US" altLang="zh-TW" dirty="0" smtClean="0"/>
              <a:t>,</a:t>
            </a:r>
            <a:r>
              <a:rPr lang="zh-TW" altLang="en-US" dirty="0" smtClean="0"/>
              <a:t>減少腎臟負擔</a:t>
            </a:r>
            <a:r>
              <a:rPr lang="en-US" altLang="zh-TW" dirty="0" smtClean="0"/>
              <a:t>,</a:t>
            </a:r>
            <a:r>
              <a:rPr lang="zh-TW" altLang="en-US" dirty="0" smtClean="0"/>
              <a:t>同時避免服用有增加腎損傷疑慮的藥物</a:t>
            </a:r>
            <a:r>
              <a:rPr lang="en-US" altLang="zh-TW" dirty="0" smtClean="0"/>
              <a:t>,</a:t>
            </a:r>
            <a:r>
              <a:rPr lang="zh-TW" altLang="en-US" dirty="0" smtClean="0"/>
              <a:t>並視狀況決定門診追蹤或是需住院治療</a:t>
            </a:r>
            <a:endParaRPr lang="en-US" altLang="zh-TW" dirty="0" smtClean="0"/>
          </a:p>
          <a:p>
            <a:endParaRPr lang="en-US" altLang="zh-TW" dirty="0" smtClean="0"/>
          </a:p>
          <a:p>
            <a:endParaRPr lang="zh-TW" altLang="en-US" dirty="0"/>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564</Words>
  <Application>Microsoft Office PowerPoint</Application>
  <PresentationFormat>如螢幕大小 (4:3)</PresentationFormat>
  <Paragraphs>45</Paragraphs>
  <Slides>10</Slides>
  <Notes>0</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Office 佈景主題</vt:lpstr>
      <vt:lpstr>急性腎損傷衛教單張</vt:lpstr>
      <vt:lpstr>大綱</vt:lpstr>
      <vt:lpstr>前言 </vt:lpstr>
      <vt:lpstr>何謂急性腎損傷 </vt:lpstr>
      <vt:lpstr>急性腎損傷的診斷 </vt:lpstr>
      <vt:lpstr>急性腎損傷的嚴重度分級 </vt:lpstr>
      <vt:lpstr>急性腎損傷的症狀 </vt:lpstr>
      <vt:lpstr>急性腎損傷的原因 </vt:lpstr>
      <vt:lpstr>急性腎損傷的治療 </vt:lpstr>
      <vt:lpstr>急性腎損傷的預防 </vt:lpstr>
    </vt:vector>
  </TitlesOfParts>
  <Company>Net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急性腎損傷衛教單張</dc:title>
  <dc:creator>NS</dc:creator>
  <cp:lastModifiedBy>NS</cp:lastModifiedBy>
  <cp:revision>7</cp:revision>
  <dcterms:created xsi:type="dcterms:W3CDTF">2017-04-20T01:22:08Z</dcterms:created>
  <dcterms:modified xsi:type="dcterms:W3CDTF">2017-04-27T09:32:44Z</dcterms:modified>
</cp:coreProperties>
</file>